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tags/tag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57" r:id="rId2"/>
    <p:sldMasterId id="2147483661" r:id="rId3"/>
    <p:sldMasterId id="2147483665" r:id="rId4"/>
  </p:sldMasterIdLst>
  <p:notesMasterIdLst>
    <p:notesMasterId r:id="rId30"/>
  </p:notesMasterIdLst>
  <p:handoutMasterIdLst>
    <p:handoutMasterId r:id="rId31"/>
  </p:handoutMasterIdLst>
  <p:sldIdLst>
    <p:sldId id="265" r:id="rId5"/>
    <p:sldId id="711" r:id="rId6"/>
    <p:sldId id="712" r:id="rId7"/>
    <p:sldId id="713" r:id="rId8"/>
    <p:sldId id="714" r:id="rId9"/>
    <p:sldId id="709" r:id="rId10"/>
    <p:sldId id="715" r:id="rId11"/>
    <p:sldId id="717" r:id="rId12"/>
    <p:sldId id="726" r:id="rId13"/>
    <p:sldId id="725" r:id="rId14"/>
    <p:sldId id="723" r:id="rId15"/>
    <p:sldId id="718" r:id="rId16"/>
    <p:sldId id="719" r:id="rId17"/>
    <p:sldId id="720" r:id="rId18"/>
    <p:sldId id="721" r:id="rId19"/>
    <p:sldId id="727" r:id="rId20"/>
    <p:sldId id="728" r:id="rId21"/>
    <p:sldId id="729" r:id="rId22"/>
    <p:sldId id="730" r:id="rId23"/>
    <p:sldId id="731" r:id="rId24"/>
    <p:sldId id="732" r:id="rId25"/>
    <p:sldId id="734" r:id="rId26"/>
    <p:sldId id="735" r:id="rId27"/>
    <p:sldId id="733" r:id="rId28"/>
    <p:sldId id="616" r:id="rId29"/>
  </p:sldIdLst>
  <p:sldSz cx="9144000" cy="6858000" type="screen4x3"/>
  <p:notesSz cx="7315200" cy="9601200"/>
  <p:embeddedFontLst>
    <p:embeddedFont>
      <p:font typeface="Roboto" pitchFamily="2" charset="0"/>
      <p:regular r:id="rId32"/>
      <p:bold r:id="rId33"/>
      <p:italic r:id="rId34"/>
      <p:boldItalic r:id="rId35"/>
    </p:embeddedFont>
    <p:embeddedFont>
      <p:font typeface="Calibri Light" panose="020F0302020204030204" pitchFamily="34" charset="0"/>
      <p:regular r:id="rId36"/>
      <p:italic r:id="rId37"/>
    </p:embeddedFont>
    <p:embeddedFont>
      <p:font typeface="Calibri" panose="020F0502020204030204" pitchFamily="34" charset="0"/>
      <p:regular r:id="rId38"/>
      <p:bold r:id="rId39"/>
      <p:italic r:id="rId40"/>
      <p:boldItalic r:id="rId4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94" autoAdjust="0"/>
    <p:restoredTop sz="84255" autoAdjust="0"/>
  </p:normalViewPr>
  <p:slideViewPr>
    <p:cSldViewPr>
      <p:cViewPr varScale="1">
        <p:scale>
          <a:sx n="76" d="100"/>
          <a:sy n="76" d="100"/>
        </p:scale>
        <p:origin x="1886" y="53"/>
      </p:cViewPr>
      <p:guideLst>
        <p:guide orient="horz" pos="2160"/>
        <p:guide pos="2880"/>
      </p:guideLst>
    </p:cSldViewPr>
  </p:slid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8.fntdata"/><Relationship Id="rId21" Type="http://schemas.openxmlformats.org/officeDocument/2006/relationships/slide" Target="slides/slide17.xml"/><Relationship Id="rId34" Type="http://schemas.openxmlformats.org/officeDocument/2006/relationships/font" Target="fonts/font3.fntdata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5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4.fntdata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0" Type="http://schemas.openxmlformats.org/officeDocument/2006/relationships/slide" Target="slides/slide16.xml"/><Relationship Id="rId41" Type="http://schemas.openxmlformats.org/officeDocument/2006/relationships/font" Target="fonts/font10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5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7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8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9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0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2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3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4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5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9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684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81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491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18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810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837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324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491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489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1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279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587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465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140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453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769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7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78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66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99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59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19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98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10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</a:t>
            </a:r>
            <a:r>
              <a:rPr lang="en-US" sz="8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1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68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0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</a:t>
            </a:r>
            <a:r>
              <a:rPr lang="en-US" sz="8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UCFB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3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$(Begins)</a:t>
            </a:r>
            <a:endParaRPr 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April 16, 2016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Day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</a:t>
            </a:r>
            <a:endParaRPr lang="en-US" dirty="0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(1-5.html | 1-JSGenerators)</a:t>
            </a:r>
            <a:endParaRPr lang="en-US" sz="20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10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Generating HTML with Javascript</a:t>
            </a: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Using the file sent to you as a starting point, add the missing code such that your Javascript generates HTML content that displays all of the drink options.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 You will need a for-loop. Inside your for loop you will need to use each of the following methods: </a:t>
            </a:r>
            <a:r>
              <a:rPr lang="en-US" sz="2400" dirty="0" err="1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createElement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innerHTML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and </a:t>
            </a:r>
            <a:r>
              <a:rPr lang="en-US" sz="2400" dirty="0" err="1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appendChild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2-JSDrinkList 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Suggested Time: 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15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38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jQuery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43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jQuery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" y="1143000"/>
            <a:ext cx="8772525" cy="43243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841181" y="773668"/>
            <a:ext cx="2040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https://jquery.com/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0497" y="5614980"/>
            <a:ext cx="87877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jQuery is a cross-platform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Javascript library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easier of client-side HTML scripting.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90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Helper Library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762000"/>
            <a:ext cx="868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jQuery can be useful for tasks like: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Dynamically Inserting, Updating, or Removing 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Registering click or other change events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Animating HTML elements</a:t>
            </a: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Download data from databases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And much more!</a:t>
            </a: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https://upload.wikimedia.org/wikipedia/en/thumb/9/9e/JQuery_logo.svg/1024px-JQuery_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225" y="5025130"/>
            <a:ext cx="4651375" cy="113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32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05800" cy="653854"/>
          </a:xfrm>
        </p:spPr>
        <p:txBody>
          <a:bodyPr>
            <a:normAutofit/>
          </a:bodyPr>
          <a:lstStyle/>
          <a:p>
            <a:r>
              <a:rPr lang="en-US" dirty="0">
                <a:ea typeface="Roboto" pitchFamily="2" charset="0"/>
              </a:rPr>
              <a:t>Working with jQuery generally involves…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1408011"/>
            <a:ext cx="8782050" cy="904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0792" y="83820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1. Including a CDN Link to the jQuery script…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5627" y="2789424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2. Utilizing the jQuery specific ($) selector…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5627" y="411480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3. Then applying jQuery methods on the selected elements.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3286125"/>
            <a:ext cx="1743075" cy="3714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891" y="4604437"/>
            <a:ext cx="54292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40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</a:t>
            </a:r>
            <a:endParaRPr lang="en-US" dirty="0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(1-3.html | 3-jQueryGenerators)</a:t>
            </a:r>
            <a:endParaRPr lang="en-US" sz="20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5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Generating HTML with jQuery</a:t>
            </a: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Re-factor (re-write) your previous </a:t>
            </a:r>
            <a:r>
              <a:rPr lang="en-US" sz="2400" dirty="0" err="1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drinkList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code from earlier, but this time use jQuery to complete all of the same tasks.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Your final code should NOT have any of the following methods: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createElement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innerHTML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or </a:t>
            </a:r>
            <a:r>
              <a:rPr lang="en-US" sz="2400" dirty="0" err="1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appendChild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.</a:t>
            </a:r>
            <a:endParaRPr lang="en-US" sz="24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 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Don’t forget to “incorporate” jQuery before you begin.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4-jQueryDrinkList 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Suggested Time: 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12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</a:t>
            </a:r>
            <a:endParaRPr lang="en-US" dirty="0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(OnClick.html | 5-OnClickBasic)</a:t>
            </a:r>
            <a:endParaRPr lang="en-US" sz="20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33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Click Events with jQuery</a:t>
            </a: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Add in the missing code such that clicking any of the sandwiches causes…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An alert message to popup saying something snarky about the sandwich type.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 second alert message that displays to the user the number of that specific sandwich they’ve eaten.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 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 will need counter variables.</a:t>
            </a:r>
            <a:endParaRPr lang="en-US" sz="24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6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-SandwichClick 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Suggested Time: 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73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Items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87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Generating Numbers with jQuery</a:t>
            </a: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Add in the missing code such that clicking the big blue button triggers a random number (between 1 and 1000) to be selected and prominently displayed in the </a:t>
            </a:r>
            <a:r>
              <a:rPr lang="en-US" sz="2400" dirty="0" err="1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randomNumber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div.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None. You got this.</a:t>
            </a:r>
            <a:endParaRPr lang="en-US" sz="24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7-TriggerRandom 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Suggested Time: 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12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53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Lottery Numbers with jQuery</a:t>
            </a: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Using the code from the previous random number generator as a starting point, create a lottery generator.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 our case, the lottery number should pick 9 random numbers (and always 9 numbers). As an example 886563264.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Display this number in the </a:t>
            </a:r>
            <a:r>
              <a:rPr lang="en-US" sz="2400" dirty="0" err="1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randomNumber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div.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 when a user clicks again, have the code create a new row with the latest number at the top.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8-LotteryGenerator 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Suggested Time: 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96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34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54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Checking Numbers with jQuery</a:t>
            </a: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Using the displayed application as an example, create code in which: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 computer picks a random number between 1 and 4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Users then “click” buttons numbered 1 – 4.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If the user’s number matches the computer’s number display text informing them of this in the Result panel. Otherwise, display text informing them they lost.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If you finish early, try to improve the aesthetics.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9-NumberChecker 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Suggested Time: 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51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8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the Way to Learn Coding</a:t>
            </a:r>
            <a:endParaRPr lang="en-US" dirty="0"/>
          </a:p>
        </p:txBody>
      </p:sp>
      <p:pic>
        <p:nvPicPr>
          <p:cNvPr id="1026" name="Picture 2" descr="http://i31.tinypic.com/30bfo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762000"/>
            <a:ext cx="6295571" cy="54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80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True Way to Learn Coding</a:t>
            </a:r>
            <a:endParaRPr lang="en-US" dirty="0"/>
          </a:p>
        </p:txBody>
      </p:sp>
      <p:pic>
        <p:nvPicPr>
          <p:cNvPr id="2050" name="Picture 2" descr="https://download.unsplash.com/photo-1429051883746-afd9d56fbda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38200"/>
            <a:ext cx="81153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44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New Era of Class</a:t>
            </a:r>
            <a:endParaRPr lang="en-US" dirty="0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20574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prepared to have classes that are increasingly “</a:t>
            </a:r>
            <a:r>
              <a:rPr lang="en-US" sz="6000" b="1" i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just code</a:t>
            </a:r>
            <a:r>
              <a:rPr lang="en-US" sz="60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  <a:endParaRPr lang="en-US" sz="47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3765746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You will appreciate it in the long-run</a:t>
            </a:r>
            <a:endParaRPr lang="en-US" sz="24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42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29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304799" y="761999"/>
            <a:ext cx="8740775" cy="554577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In today’s class we’ll be covering:</a:t>
            </a:r>
          </a:p>
          <a:p>
            <a:pPr marL="0" indent="0">
              <a:buNone/>
            </a:pPr>
            <a:endParaRPr lang="en-US" sz="2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DOM Manipulation using Plain Javascript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DOM Manipulation using jQuery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Responding to click events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81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Manipulation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47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“DOM”</a:t>
            </a:r>
            <a:endParaRPr lang="en-US" dirty="0"/>
          </a:p>
        </p:txBody>
      </p:sp>
      <p:sp>
        <p:nvSpPr>
          <p:cNvPr id="5" name="Shape 70"/>
          <p:cNvSpPr txBox="1">
            <a:spLocks/>
          </p:cNvSpPr>
          <p:nvPr/>
        </p:nvSpPr>
        <p:spPr>
          <a:xfrm>
            <a:off x="6457950" y="761999"/>
            <a:ext cx="2587624" cy="554577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Every HTML page begins as static content..</a:t>
            </a:r>
          </a:p>
          <a:p>
            <a:pPr marL="0" indent="0">
              <a:buNone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However, with Javascript / jQuery we can “</a:t>
            </a:r>
            <a:r>
              <a:rPr lang="en-US" sz="18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modify the DOM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” and change this static content in real-time. 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This allows us to build dynamic sites.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6654" y="5896450"/>
            <a:ext cx="5730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Basic Example: </a:t>
            </a:r>
            <a:r>
              <a:rPr lang="en-US" dirty="0" smtClean="0"/>
              <a:t>http</a:t>
            </a:r>
            <a:r>
              <a:rPr lang="en-US" dirty="0"/>
              <a:t>://todomvc.com/examples/jquery/#/all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90" y="798652"/>
            <a:ext cx="591502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2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11340</TotalTime>
  <Words>753</Words>
  <Application>Microsoft Office PowerPoint</Application>
  <PresentationFormat>On-screen Show (4:3)</PresentationFormat>
  <Paragraphs>144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Roboto</vt:lpstr>
      <vt:lpstr>Calibri Light</vt:lpstr>
      <vt:lpstr>Calibri</vt:lpstr>
      <vt:lpstr>UCF - Theme</vt:lpstr>
      <vt:lpstr>Rutgers - Theme</vt:lpstr>
      <vt:lpstr>Unbranded</vt:lpstr>
      <vt:lpstr>UTAustin</vt:lpstr>
      <vt:lpstr>jQuery $(Begins)</vt:lpstr>
      <vt:lpstr>Admin Items</vt:lpstr>
      <vt:lpstr>Not the Way to Learn Coding</vt:lpstr>
      <vt:lpstr>True Way to Learn Coding</vt:lpstr>
      <vt:lpstr>A New Era of Class</vt:lpstr>
      <vt:lpstr>Today’s Class</vt:lpstr>
      <vt:lpstr>Objectives</vt:lpstr>
      <vt:lpstr>DOM Manipulation</vt:lpstr>
      <vt:lpstr>Understanding the “DOM”</vt:lpstr>
      <vt:lpstr>Demo Time</vt:lpstr>
      <vt:lpstr>PowerPoint Presentation</vt:lpstr>
      <vt:lpstr>Intro to jQuery</vt:lpstr>
      <vt:lpstr>Intro to jQuery</vt:lpstr>
      <vt:lpstr>jQuery Helper Library</vt:lpstr>
      <vt:lpstr>Working with jQuery generally involves…</vt:lpstr>
      <vt:lpstr>Demo Time</vt:lpstr>
      <vt:lpstr>PowerPoint Presentation</vt:lpstr>
      <vt:lpstr>Demo Time</vt:lpstr>
      <vt:lpstr>PowerPoint Presentation</vt:lpstr>
      <vt:lpstr>PowerPoint Presentation</vt:lpstr>
      <vt:lpstr>PowerPoint Presentation</vt:lpstr>
      <vt:lpstr>Questions?</vt:lpstr>
      <vt:lpstr>Extra!</vt:lpstr>
      <vt:lpstr>PowerPoint Presentation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Ahmed Haque</cp:lastModifiedBy>
  <cp:revision>1513</cp:revision>
  <cp:lastPrinted>2016-01-30T16:23:56Z</cp:lastPrinted>
  <dcterms:created xsi:type="dcterms:W3CDTF">2015-01-20T17:19:00Z</dcterms:created>
  <dcterms:modified xsi:type="dcterms:W3CDTF">2016-04-18T15:25:46Z</dcterms:modified>
</cp:coreProperties>
</file>