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6370" autoAdjust="0"/>
  </p:normalViewPr>
  <p:slideViewPr>
    <p:cSldViewPr snapToGrid="0">
      <p:cViewPr>
        <p:scale>
          <a:sx n="106" d="100"/>
          <a:sy n="106" d="100"/>
        </p:scale>
        <p:origin x="54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452-510D-49F1-AE52-D072AB35B2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DF6A71-DF5A-4CEF-B3D7-02C397F17B40}">
      <dgm:prSet/>
      <dgm:spPr/>
      <dgm:t>
        <a:bodyPr/>
        <a:lstStyle/>
        <a:p>
          <a:r>
            <a:rPr lang="en-US" dirty="0" err="1"/>
            <a:t>Kokkos</a:t>
          </a:r>
          <a:endParaRPr lang="en-US" dirty="0"/>
        </a:p>
      </dgm:t>
    </dgm:pt>
    <dgm:pt modelId="{00B532DC-5BBC-4327-ADC6-5CB9015EFB3E}" type="parTrans" cxnId="{6734E732-2CD7-445C-8E5D-9201706F02DA}">
      <dgm:prSet/>
      <dgm:spPr/>
      <dgm:t>
        <a:bodyPr/>
        <a:lstStyle/>
        <a:p>
          <a:endParaRPr lang="en-US"/>
        </a:p>
      </dgm:t>
    </dgm:pt>
    <dgm:pt modelId="{28F91B91-AFA8-4672-8324-9CE6E38A39D1}" type="sibTrans" cxnId="{6734E732-2CD7-445C-8E5D-9201706F02DA}">
      <dgm:prSet/>
      <dgm:spPr/>
      <dgm:t>
        <a:bodyPr/>
        <a:lstStyle/>
        <a:p>
          <a:endParaRPr lang="en-US"/>
        </a:p>
      </dgm:t>
    </dgm:pt>
    <dgm:pt modelId="{36E0319C-70B5-4723-8C37-FE882E315C99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Kokkos</a:t>
          </a:r>
          <a:r>
            <a:rPr lang="en-US" dirty="0"/>
            <a:t> enabled tasks on GPUs, CPUs, and Xeon Phis.</a:t>
          </a:r>
        </a:p>
      </dgm:t>
    </dgm:pt>
    <dgm:pt modelId="{FF3F0AFB-F296-42D4-81DF-07A3702F1988}" type="parTrans" cxnId="{DE864B7C-F6C1-4697-BBD7-12DB15BB6FEC}">
      <dgm:prSet/>
      <dgm:spPr/>
      <dgm:t>
        <a:bodyPr/>
        <a:lstStyle/>
        <a:p>
          <a:endParaRPr lang="en-US"/>
        </a:p>
      </dgm:t>
    </dgm:pt>
    <dgm:pt modelId="{0940946E-C3AD-4F42-B827-74850E48EC07}" type="sibTrans" cxnId="{DE864B7C-F6C1-4697-BBD7-12DB15BB6FEC}">
      <dgm:prSet/>
      <dgm:spPr/>
      <dgm:t>
        <a:bodyPr/>
        <a:lstStyle/>
        <a:p>
          <a:endParaRPr lang="en-US"/>
        </a:p>
      </dgm:t>
    </dgm:pt>
    <dgm:pt modelId="{ED3731D0-5EB6-41D5-8960-60F47114F894}">
      <dgm:prSet/>
      <dgm:spPr/>
      <dgm:t>
        <a:bodyPr/>
        <a:lstStyle/>
        <a:p>
          <a:r>
            <a:rPr lang="en-US" dirty="0"/>
            <a:t>Task API</a:t>
          </a:r>
        </a:p>
      </dgm:t>
    </dgm:pt>
    <dgm:pt modelId="{C15593B1-8E63-4585-A473-CFFD0E1698C8}" type="parTrans" cxnId="{235F1AD5-2FF4-4ACC-8BEB-37F0EA53E902}">
      <dgm:prSet/>
      <dgm:spPr/>
      <dgm:t>
        <a:bodyPr/>
        <a:lstStyle/>
        <a:p>
          <a:endParaRPr lang="en-US"/>
        </a:p>
      </dgm:t>
    </dgm:pt>
    <dgm:pt modelId="{A015C9FF-F157-41CF-A174-44732C03B6DE}" type="sibTrans" cxnId="{235F1AD5-2FF4-4ACC-8BEB-37F0EA53E902}">
      <dgm:prSet/>
      <dgm:spPr/>
      <dgm:t>
        <a:bodyPr/>
        <a:lstStyle/>
        <a:p>
          <a:endParaRPr lang="en-US"/>
        </a:p>
      </dgm:t>
    </dgm:pt>
    <dgm:pt modelId="{09CC1AB4-7766-45E3-8631-E236C876DEA3}">
      <dgm:prSet/>
      <dgm:spPr/>
      <dgm:t>
        <a:bodyPr/>
        <a:lstStyle/>
        <a:p>
          <a:r>
            <a:rPr lang="en-US" dirty="0"/>
            <a:t>Preserve application layer API with minimal GPU runtime interaction.</a:t>
          </a:r>
        </a:p>
      </dgm:t>
    </dgm:pt>
    <dgm:pt modelId="{113C5EB5-5BE4-47DE-9FEA-4AFE106D588B}" type="parTrans" cxnId="{C2A3E49D-B534-41E2-A2EA-C998FDD01325}">
      <dgm:prSet/>
      <dgm:spPr/>
      <dgm:t>
        <a:bodyPr/>
        <a:lstStyle/>
        <a:p>
          <a:endParaRPr lang="en-US"/>
        </a:p>
      </dgm:t>
    </dgm:pt>
    <dgm:pt modelId="{26D7719D-FB01-46AA-871A-09657D10FFBF}" type="sibTrans" cxnId="{C2A3E49D-B534-41E2-A2EA-C998FDD01325}">
      <dgm:prSet/>
      <dgm:spPr/>
      <dgm:t>
        <a:bodyPr/>
        <a:lstStyle/>
        <a:p>
          <a:endParaRPr lang="en-US"/>
        </a:p>
      </dgm:t>
    </dgm:pt>
    <dgm:pt modelId="{F62BACE5-768D-4453-AB88-D7D3C799C64B}">
      <dgm:prSet/>
      <dgm:spPr/>
      <dgm:t>
        <a:bodyPr/>
        <a:lstStyle/>
        <a:p>
          <a:r>
            <a:rPr lang="en-US" dirty="0"/>
            <a:t>Data Warehouse API</a:t>
          </a:r>
        </a:p>
      </dgm:t>
    </dgm:pt>
    <dgm:pt modelId="{1503F223-8785-48CA-AA32-88A392B46051}" type="parTrans" cxnId="{4B4E2358-E886-4731-BD8B-19734D87CA82}">
      <dgm:prSet/>
      <dgm:spPr/>
      <dgm:t>
        <a:bodyPr/>
        <a:lstStyle/>
        <a:p>
          <a:endParaRPr lang="en-US"/>
        </a:p>
      </dgm:t>
    </dgm:pt>
    <dgm:pt modelId="{980441BC-E1E1-4B0F-9CC9-9D3A7C8F707A}" type="sibTrans" cxnId="{4B4E2358-E886-4731-BD8B-19734D87CA82}">
      <dgm:prSet/>
      <dgm:spPr/>
      <dgm:t>
        <a:bodyPr/>
        <a:lstStyle/>
        <a:p>
          <a:endParaRPr lang="en-US"/>
        </a:p>
      </dgm:t>
    </dgm:pt>
    <dgm:pt modelId="{FBAFD6FB-8635-4ACC-8719-9247A7447CD6}">
      <dgm:prSet/>
      <dgm:spPr/>
      <dgm:t>
        <a:bodyPr/>
        <a:lstStyle/>
        <a:p>
          <a:r>
            <a:rPr lang="en-US" dirty="0"/>
            <a:t>Keep data warehouse logic and use uniform for host and GPU memory</a:t>
          </a:r>
        </a:p>
      </dgm:t>
    </dgm:pt>
    <dgm:pt modelId="{342C680F-2048-4556-A3F0-A59149FA3951}" type="parTrans" cxnId="{201159D4-D34F-4E52-9C58-A34786329077}">
      <dgm:prSet/>
      <dgm:spPr/>
      <dgm:t>
        <a:bodyPr/>
        <a:lstStyle/>
        <a:p>
          <a:endParaRPr lang="en-US"/>
        </a:p>
      </dgm:t>
    </dgm:pt>
    <dgm:pt modelId="{298E4699-2E35-4AF8-B9D5-AD76674E2B9F}" type="sibTrans" cxnId="{201159D4-D34F-4E52-9C58-A34786329077}">
      <dgm:prSet/>
      <dgm:spPr/>
      <dgm:t>
        <a:bodyPr/>
        <a:lstStyle/>
        <a:p>
          <a:endParaRPr lang="en-US"/>
        </a:p>
      </dgm:t>
    </dgm:pt>
    <dgm:pt modelId="{DCECE5E7-D31F-4FAA-A713-1999168D30BB}" type="pres">
      <dgm:prSet presAssocID="{4C1F7452-510D-49F1-AE52-D072AB35B269}" presName="Name0" presStyleCnt="0">
        <dgm:presLayoutVars>
          <dgm:dir/>
          <dgm:animLvl val="lvl"/>
          <dgm:resizeHandles val="exact"/>
        </dgm:presLayoutVars>
      </dgm:prSet>
      <dgm:spPr/>
    </dgm:pt>
    <dgm:pt modelId="{0DE4CD56-C47A-462C-AA74-AC8772166923}" type="pres">
      <dgm:prSet presAssocID="{22DF6A71-DF5A-4CEF-B3D7-02C397F17B40}" presName="linNode" presStyleCnt="0"/>
      <dgm:spPr/>
    </dgm:pt>
    <dgm:pt modelId="{DD3508EB-B033-4A8A-9A3D-F21554A3B8AA}" type="pres">
      <dgm:prSet presAssocID="{22DF6A71-DF5A-4CEF-B3D7-02C397F17B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6E853D-7C07-4E6D-BA14-73DD7619F29D}" type="pres">
      <dgm:prSet presAssocID="{22DF6A71-DF5A-4CEF-B3D7-02C397F17B40}" presName="descendantText" presStyleLbl="alignAccFollowNode1" presStyleIdx="0" presStyleCnt="3">
        <dgm:presLayoutVars>
          <dgm:bulletEnabled/>
        </dgm:presLayoutVars>
      </dgm:prSet>
      <dgm:spPr/>
    </dgm:pt>
    <dgm:pt modelId="{072D3A2B-DF8C-4118-A80D-F4908F1FFD6A}" type="pres">
      <dgm:prSet presAssocID="{28F91B91-AFA8-4672-8324-9CE6E38A39D1}" presName="sp" presStyleCnt="0"/>
      <dgm:spPr/>
    </dgm:pt>
    <dgm:pt modelId="{54CAFD5B-612F-4264-9B04-AE2794D8F849}" type="pres">
      <dgm:prSet presAssocID="{ED3731D0-5EB6-41D5-8960-60F47114F894}" presName="linNode" presStyleCnt="0"/>
      <dgm:spPr/>
    </dgm:pt>
    <dgm:pt modelId="{F391B462-E1B4-4217-9479-5AC135D01F96}" type="pres">
      <dgm:prSet presAssocID="{ED3731D0-5EB6-41D5-8960-60F47114F89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87CEE8A-B9BA-4FEC-9FAE-DD3EAA36436C}" type="pres">
      <dgm:prSet presAssocID="{ED3731D0-5EB6-41D5-8960-60F47114F894}" presName="descendantText" presStyleLbl="alignAccFollowNode1" presStyleIdx="1" presStyleCnt="3">
        <dgm:presLayoutVars>
          <dgm:bulletEnabled/>
        </dgm:presLayoutVars>
      </dgm:prSet>
      <dgm:spPr/>
    </dgm:pt>
    <dgm:pt modelId="{B2B28ECE-8240-4EAE-BE06-0163C8CF05FF}" type="pres">
      <dgm:prSet presAssocID="{A015C9FF-F157-41CF-A174-44732C03B6DE}" presName="sp" presStyleCnt="0"/>
      <dgm:spPr/>
    </dgm:pt>
    <dgm:pt modelId="{1359A42A-EBE3-418E-9C8D-0CF02ED13523}" type="pres">
      <dgm:prSet presAssocID="{F62BACE5-768D-4453-AB88-D7D3C799C64B}" presName="linNode" presStyleCnt="0"/>
      <dgm:spPr/>
    </dgm:pt>
    <dgm:pt modelId="{51708D1A-C576-46EB-B459-5A9E75526D5B}" type="pres">
      <dgm:prSet presAssocID="{F62BACE5-768D-4453-AB88-D7D3C799C6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E912B25-D9A0-479A-80A7-1C1FFD18B708}" type="pres">
      <dgm:prSet presAssocID="{F62BACE5-768D-4453-AB88-D7D3C799C6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734E732-2CD7-445C-8E5D-9201706F02DA}" srcId="{4C1F7452-510D-49F1-AE52-D072AB35B269}" destId="{22DF6A71-DF5A-4CEF-B3D7-02C397F17B40}" srcOrd="0" destOrd="0" parTransId="{00B532DC-5BBC-4327-ADC6-5CB9015EFB3E}" sibTransId="{28F91B91-AFA8-4672-8324-9CE6E38A39D1}"/>
    <dgm:cxn modelId="{8F1A7555-41F5-43E3-AB21-456074A12B5C}" type="presOf" srcId="{4C1F7452-510D-49F1-AE52-D072AB35B269}" destId="{DCECE5E7-D31F-4FAA-A713-1999168D30BB}" srcOrd="0" destOrd="0" presId="urn:microsoft.com/office/officeart/2016/7/layout/VerticalSolidActionList"/>
    <dgm:cxn modelId="{49DB2A76-8275-45DD-A895-AEC3144596B2}" type="presOf" srcId="{FBAFD6FB-8635-4ACC-8719-9247A7447CD6}" destId="{BE912B25-D9A0-479A-80A7-1C1FFD18B708}" srcOrd="0" destOrd="0" presId="urn:microsoft.com/office/officeart/2016/7/layout/VerticalSolidActionList"/>
    <dgm:cxn modelId="{4B4E2358-E886-4731-BD8B-19734D87CA82}" srcId="{4C1F7452-510D-49F1-AE52-D072AB35B269}" destId="{F62BACE5-768D-4453-AB88-D7D3C799C64B}" srcOrd="2" destOrd="0" parTransId="{1503F223-8785-48CA-AA32-88A392B46051}" sibTransId="{980441BC-E1E1-4B0F-9CC9-9D3A7C8F707A}"/>
    <dgm:cxn modelId="{DE864B7C-F6C1-4697-BBD7-12DB15BB6FEC}" srcId="{22DF6A71-DF5A-4CEF-B3D7-02C397F17B40}" destId="{36E0319C-70B5-4723-8C37-FE882E315C99}" srcOrd="0" destOrd="0" parTransId="{FF3F0AFB-F296-42D4-81DF-07A3702F1988}" sibTransId="{0940946E-C3AD-4F42-B827-74850E48EC07}"/>
    <dgm:cxn modelId="{EADA867C-B1D2-46F7-A7AC-FEB91C1C8C56}" type="presOf" srcId="{ED3731D0-5EB6-41D5-8960-60F47114F894}" destId="{F391B462-E1B4-4217-9479-5AC135D01F96}" srcOrd="0" destOrd="0" presId="urn:microsoft.com/office/officeart/2016/7/layout/VerticalSolidActionList"/>
    <dgm:cxn modelId="{0A20AC7C-31BD-4354-97B6-0150B95C330D}" type="presOf" srcId="{36E0319C-70B5-4723-8C37-FE882E315C99}" destId="{C26E853D-7C07-4E6D-BA14-73DD7619F29D}" srcOrd="0" destOrd="0" presId="urn:microsoft.com/office/officeart/2016/7/layout/VerticalSolidActionList"/>
    <dgm:cxn modelId="{5FB77799-2324-4C87-B8CF-71576154ADBB}" type="presOf" srcId="{09CC1AB4-7766-45E3-8631-E236C876DEA3}" destId="{687CEE8A-B9BA-4FEC-9FAE-DD3EAA36436C}" srcOrd="0" destOrd="0" presId="urn:microsoft.com/office/officeart/2016/7/layout/VerticalSolidActionList"/>
    <dgm:cxn modelId="{C2A3E49D-B534-41E2-A2EA-C998FDD01325}" srcId="{ED3731D0-5EB6-41D5-8960-60F47114F894}" destId="{09CC1AB4-7766-45E3-8631-E236C876DEA3}" srcOrd="0" destOrd="0" parTransId="{113C5EB5-5BE4-47DE-9FEA-4AFE106D588B}" sibTransId="{26D7719D-FB01-46AA-871A-09657D10FFBF}"/>
    <dgm:cxn modelId="{DB8510D0-49EF-4180-8510-77B44689E90B}" type="presOf" srcId="{22DF6A71-DF5A-4CEF-B3D7-02C397F17B40}" destId="{DD3508EB-B033-4A8A-9A3D-F21554A3B8AA}" srcOrd="0" destOrd="0" presId="urn:microsoft.com/office/officeart/2016/7/layout/VerticalSolidActionList"/>
    <dgm:cxn modelId="{201159D4-D34F-4E52-9C58-A34786329077}" srcId="{F62BACE5-768D-4453-AB88-D7D3C799C64B}" destId="{FBAFD6FB-8635-4ACC-8719-9247A7447CD6}" srcOrd="0" destOrd="0" parTransId="{342C680F-2048-4556-A3F0-A59149FA3951}" sibTransId="{298E4699-2E35-4AF8-B9D5-AD76674E2B9F}"/>
    <dgm:cxn modelId="{235F1AD5-2FF4-4ACC-8BEB-37F0EA53E902}" srcId="{4C1F7452-510D-49F1-AE52-D072AB35B269}" destId="{ED3731D0-5EB6-41D5-8960-60F47114F894}" srcOrd="1" destOrd="0" parTransId="{C15593B1-8E63-4585-A473-CFFD0E1698C8}" sibTransId="{A015C9FF-F157-41CF-A174-44732C03B6DE}"/>
    <dgm:cxn modelId="{CB8F0EEB-3A10-4677-A09A-28AFCE6041FF}" type="presOf" srcId="{F62BACE5-768D-4453-AB88-D7D3C799C64B}" destId="{51708D1A-C576-46EB-B459-5A9E75526D5B}" srcOrd="0" destOrd="0" presId="urn:microsoft.com/office/officeart/2016/7/layout/VerticalSolidActionList"/>
    <dgm:cxn modelId="{F4B979B5-4DE0-4963-91A1-64652CBA5E9D}" type="presParOf" srcId="{DCECE5E7-D31F-4FAA-A713-1999168D30BB}" destId="{0DE4CD56-C47A-462C-AA74-AC8772166923}" srcOrd="0" destOrd="0" presId="urn:microsoft.com/office/officeart/2016/7/layout/VerticalSolidActionList"/>
    <dgm:cxn modelId="{759121F3-3AC9-49BB-B3BC-94AC2D920112}" type="presParOf" srcId="{0DE4CD56-C47A-462C-AA74-AC8772166923}" destId="{DD3508EB-B033-4A8A-9A3D-F21554A3B8AA}" srcOrd="0" destOrd="0" presId="urn:microsoft.com/office/officeart/2016/7/layout/VerticalSolidActionList"/>
    <dgm:cxn modelId="{82B819B0-3E40-4092-9BCF-FE9A82645329}" type="presParOf" srcId="{0DE4CD56-C47A-462C-AA74-AC8772166923}" destId="{C26E853D-7C07-4E6D-BA14-73DD7619F29D}" srcOrd="1" destOrd="0" presId="urn:microsoft.com/office/officeart/2016/7/layout/VerticalSolidActionList"/>
    <dgm:cxn modelId="{80584E81-48E9-4D95-AF5C-36BE6E1F4674}" type="presParOf" srcId="{DCECE5E7-D31F-4FAA-A713-1999168D30BB}" destId="{072D3A2B-DF8C-4118-A80D-F4908F1FFD6A}" srcOrd="1" destOrd="0" presId="urn:microsoft.com/office/officeart/2016/7/layout/VerticalSolidActionList"/>
    <dgm:cxn modelId="{C88052BC-97C2-4D96-81AA-1A38DEF979EF}" type="presParOf" srcId="{DCECE5E7-D31F-4FAA-A713-1999168D30BB}" destId="{54CAFD5B-612F-4264-9B04-AE2794D8F849}" srcOrd="2" destOrd="0" presId="urn:microsoft.com/office/officeart/2016/7/layout/VerticalSolidActionList"/>
    <dgm:cxn modelId="{17AD14CA-1F38-4EEB-B367-96F33C3F5CA9}" type="presParOf" srcId="{54CAFD5B-612F-4264-9B04-AE2794D8F849}" destId="{F391B462-E1B4-4217-9479-5AC135D01F96}" srcOrd="0" destOrd="0" presId="urn:microsoft.com/office/officeart/2016/7/layout/VerticalSolidActionList"/>
    <dgm:cxn modelId="{38ED0F4E-485D-4AC8-958D-BD2590AB678C}" type="presParOf" srcId="{54CAFD5B-612F-4264-9B04-AE2794D8F849}" destId="{687CEE8A-B9BA-4FEC-9FAE-DD3EAA36436C}" srcOrd="1" destOrd="0" presId="urn:microsoft.com/office/officeart/2016/7/layout/VerticalSolidActionList"/>
    <dgm:cxn modelId="{A1000E47-0E9A-4798-9155-F87A16C485D3}" type="presParOf" srcId="{DCECE5E7-D31F-4FAA-A713-1999168D30BB}" destId="{B2B28ECE-8240-4EAE-BE06-0163C8CF05FF}" srcOrd="3" destOrd="0" presId="urn:microsoft.com/office/officeart/2016/7/layout/VerticalSolidActionList"/>
    <dgm:cxn modelId="{66ABF613-9914-457F-9DD5-8F29E01CF36F}" type="presParOf" srcId="{DCECE5E7-D31F-4FAA-A713-1999168D30BB}" destId="{1359A42A-EBE3-418E-9C8D-0CF02ED13523}" srcOrd="4" destOrd="0" presId="urn:microsoft.com/office/officeart/2016/7/layout/VerticalSolidActionList"/>
    <dgm:cxn modelId="{4F1FF363-7E17-4430-922C-C33A09A890B2}" type="presParOf" srcId="{1359A42A-EBE3-418E-9C8D-0CF02ED13523}" destId="{51708D1A-C576-46EB-B459-5A9E75526D5B}" srcOrd="0" destOrd="0" presId="urn:microsoft.com/office/officeart/2016/7/layout/VerticalSolidActionList"/>
    <dgm:cxn modelId="{D65EFB69-B25C-48C6-A8FB-A5F696ECAE3C}" type="presParOf" srcId="{1359A42A-EBE3-418E-9C8D-0CF02ED13523}" destId="{BE912B25-D9A0-479A-80A7-1C1FFD18B70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853D-7C07-4E6D-BA14-73DD7619F29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</a:t>
          </a:r>
          <a:r>
            <a:rPr lang="en-US" sz="2200" kern="1200" dirty="0" err="1"/>
            <a:t>Kokkos</a:t>
          </a:r>
          <a:r>
            <a:rPr lang="en-US" sz="2200" kern="1200" dirty="0"/>
            <a:t> enabled tasks on GPUs, CPUs, and Xeon Phis.</a:t>
          </a:r>
        </a:p>
      </dsp:txBody>
      <dsp:txXfrm>
        <a:off x="2103120" y="1359"/>
        <a:ext cx="8412480" cy="1393787"/>
      </dsp:txXfrm>
    </dsp:sp>
    <dsp:sp modelId="{DD3508EB-B033-4A8A-9A3D-F21554A3B8A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Kokkos</a:t>
          </a:r>
          <a:endParaRPr lang="en-US" sz="2600" kern="1200" dirty="0"/>
        </a:p>
      </dsp:txBody>
      <dsp:txXfrm>
        <a:off x="0" y="1359"/>
        <a:ext cx="2103120" cy="1393787"/>
      </dsp:txXfrm>
    </dsp:sp>
    <dsp:sp modelId="{687CEE8A-B9BA-4FEC-9FAE-DD3EAA36436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Preserve application layer API with minimal GPU runtime interaction.</a:t>
          </a:r>
        </a:p>
      </dsp:txBody>
      <dsp:txXfrm>
        <a:off x="2103120" y="1478775"/>
        <a:ext cx="8412480" cy="1393787"/>
      </dsp:txXfrm>
    </dsp:sp>
    <dsp:sp modelId="{F391B462-E1B4-4217-9479-5AC135D01F9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Task API</a:t>
          </a:r>
        </a:p>
      </dsp:txBody>
      <dsp:txXfrm>
        <a:off x="0" y="1478775"/>
        <a:ext cx="2103120" cy="1393787"/>
      </dsp:txXfrm>
    </dsp:sp>
    <dsp:sp modelId="{BE912B25-D9A0-479A-80A7-1C1FFD18B708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data warehouse logic and use uniform for host and GPU memory</a:t>
          </a:r>
        </a:p>
      </dsp:txBody>
      <dsp:txXfrm>
        <a:off x="2103120" y="2956190"/>
        <a:ext cx="8412480" cy="1393787"/>
      </dsp:txXfrm>
    </dsp:sp>
    <dsp:sp modelId="{51708D1A-C576-46EB-B459-5A9E75526D5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Warehouse API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0B4-4D98-44B3-ACFD-1884CDA8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3913-8C02-4072-9836-81759EC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FBB-A1E8-4C41-9936-A84FDE4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E8E2-F662-48B1-A2C0-346676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11AC-F76C-4D4D-93F8-2F10303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E9E-2D03-4B5B-A75F-3AC278E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3312-97E4-4454-85E6-E8456DD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3AD7-2225-44E2-B35E-DDFBC85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BBC-1901-4477-B385-EDF492F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0ECF-4D4E-4F52-8FFD-3B447CA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3320-0408-415C-BD42-B24DCCC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2978-E547-4406-8C04-496E0D99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9095-6F2C-41CE-B598-0CB0DA6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A4D7-A998-4C27-BBCC-F21E22C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91D-8E8B-48FC-A01C-F7E36BA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D16-714F-48DD-B46A-DA6CAD8A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8DFF-D824-4174-8FCD-30E8C5D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3A84-4517-47CA-8775-FF25DFB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71C7-FB96-4647-AC73-445A5ED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FF37-DE1F-4EA9-92E5-E83478F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785-DF80-4E42-96F6-CFE7629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FCE0-33C1-4160-A2E6-5DE8C03D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D8F-E2AA-4512-9DA7-CBFC1B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B6DB-09B9-401C-938A-DFB562A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33B-48A6-41C7-8752-E5BF19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4F91-CDDA-4E19-980D-2C0E07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EFD8-F3E7-4955-87DA-001308BE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D41D-7563-4CAB-A62C-AA216CF9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2895-FC73-4347-9EB8-630C3E6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1C1B-3E15-45E7-9D5F-91CC6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5F38-9725-4B19-9F41-C0E6741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A3B-E17D-42DB-A223-4AD47F8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32E8-4349-405E-A1EF-AE6E515A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2116-BF16-4181-A928-581AF6FA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392E-F77B-4C18-A218-0CE6D3E2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C357-7055-4B25-93C7-447AAA58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45D2E-30FB-4FB9-9657-0D077AC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22930-FA1F-48B5-B64E-FA5DD39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86D2-158E-4A65-A8E9-6065850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2CE9-5A2E-47DF-8322-0F5134B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0CF9-E438-4138-8620-EFD3715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1B62-1500-45F5-99D8-FE70BE2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FA52-E7CD-4393-A686-B00AF8A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EC5-9C9C-4B63-8C5B-05EED7D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E560-47DF-465C-A865-5A69517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DD89-588A-4862-A495-C70B1B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70C-70F2-4B11-ABBE-5D6B8B8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0C-AD00-4A3D-B398-C771E12C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EAA-BD86-437B-8FED-ECF3F544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BEC3-878C-42EE-A0B4-322FB6E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772E-B0F9-4F22-B5C9-99BEF14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BE85-0D33-4E0C-A1F7-6A26EB3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24D-707B-44A6-B969-3480725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4C8F-7A07-48E2-A048-62DCABF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85EE-42C3-4A6F-A079-058DAA23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9134-89A7-4430-BE32-862D17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F71-571A-4BE1-9F02-5F854CA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436A-9313-49B2-A6AA-630D431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8E0A-A57A-458A-A2FE-D83D9CD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1716-2BFF-4988-B799-D6C43EF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E51C-6454-4B4C-94C8-ADB89819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69A-CBD6-4369-9B54-8AA32D77B95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402-86EA-433C-9DB0-058B2BACB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26D-8833-4FF4-A3B9-9D23987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609-33B4-45E8-BC1B-4EFF1C222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Portable and Performant GPU/Heterogeneous Asynchronous Many-Task Runtime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AA25-FDDE-4390-A40B-5078BBB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Ph.D</a:t>
            </a:r>
            <a:r>
              <a:rPr lang="en-US" dirty="0"/>
              <a:t> 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29884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63-1E33-4FA7-90A3-9117800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A119-A5B7-4E60-A1E7-710B12A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776" cy="4351338"/>
          </a:xfrm>
        </p:spPr>
        <p:txBody>
          <a:bodyPr/>
          <a:lstStyle/>
          <a:p>
            <a:r>
              <a:rPr lang="en-US" dirty="0"/>
              <a:t>Common use case: Two scheduler threads are assigned a different task to analyze.  Each requires X in GPU memory, but it is not yet there.  </a:t>
            </a:r>
          </a:p>
          <a:p>
            <a:r>
              <a:rPr lang="en-US" dirty="0"/>
              <a:t>Task scheduler threads now coordinate with one another (before they were fully independent).  </a:t>
            </a:r>
          </a:p>
          <a:p>
            <a:r>
              <a:rPr lang="en-US" dirty="0"/>
              <a:t>Status </a:t>
            </a:r>
            <a:r>
              <a:rPr lang="en-US" dirty="0" err="1"/>
              <a:t>bitset</a:t>
            </a:r>
            <a:r>
              <a:rPr lang="en-US" dirty="0"/>
              <a:t> assigned for each simulation variable.  Allows scheduler threads to coordinate.   </a:t>
            </a:r>
          </a:p>
        </p:txBody>
      </p:sp>
      <p:pic>
        <p:nvPicPr>
          <p:cNvPr id="20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92A6A1F-B7F1-44F6-BA70-2E14A7875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32" y="1256122"/>
            <a:ext cx="2173228" cy="2904750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E45293-4943-4D48-A65A-75EE4AECF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25" y="4518477"/>
            <a:ext cx="3158818" cy="21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DA51-967A-4EB8-91F6-682696CF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High-level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8EA-4416-4254-84CD-52D1CCBD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performant execution of a production quality many-task simulation on GPUs using tasks previously written with </a:t>
            </a:r>
            <a:r>
              <a:rPr lang="en-US" dirty="0" err="1"/>
              <a:t>Kokkos</a:t>
            </a:r>
            <a:r>
              <a:rPr lang="en-US" dirty="0"/>
              <a:t> constructs for CPUs and Xeon Phis.</a:t>
            </a:r>
          </a:p>
        </p:txBody>
      </p:sp>
    </p:spTree>
    <p:extLst>
      <p:ext uri="{BB962C8B-B14F-4D97-AF65-F5344CB8AC3E}">
        <p14:creationId xmlns:p14="http://schemas.microsoft.com/office/powerpoint/2010/main" val="381065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EA2-5C1D-4F8D-901E-D427D92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898634"/>
          </a:xfrm>
        </p:spPr>
        <p:txBody>
          <a:bodyPr/>
          <a:lstStyle/>
          <a:p>
            <a:pPr algn="ctr"/>
            <a:r>
              <a:rPr lang="en-US" dirty="0"/>
              <a:t>Performant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DCD-A022-4DA5-8E7E-6A66E64A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182414"/>
            <a:ext cx="11193517" cy="4994549"/>
          </a:xfrm>
        </p:spPr>
        <p:txBody>
          <a:bodyPr/>
          <a:lstStyle/>
          <a:p>
            <a:r>
              <a:rPr lang="en-US" dirty="0"/>
              <a:t>Low wall time overhead between time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memory usage due to data sharing.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Enables task developers to write performant code.</a:t>
            </a:r>
          </a:p>
          <a:p>
            <a:pPr lvl="1"/>
            <a:r>
              <a:rPr lang="en-US" dirty="0"/>
              <a:t>Can’t force performant code, and they can still write slow code!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AA9B0-F6E0-420F-8CD1-21B214ED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5" y="161610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B630A-0D4F-4F7F-B2A4-E6997016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1616103"/>
            <a:ext cx="4023732" cy="141024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02281-AC6A-4DCC-BABF-851147FB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3732047"/>
            <a:ext cx="4023732" cy="116657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BF469-73AC-44D9-AE97-27C74F6BD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88" y="3732046"/>
            <a:ext cx="3977512" cy="11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B627-6B10-44F8-B239-B036A17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Portable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400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165950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Novelty of This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08025"/>
              </p:ext>
            </p:extLst>
          </p:nvPr>
        </p:nvGraphicFramePr>
        <p:xfrm>
          <a:off x="307817" y="892581"/>
          <a:ext cx="11425474" cy="570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39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938480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328268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1328268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1137223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1211190">
                  <a:extLst>
                    <a:ext uri="{9D8B030D-6E8A-4147-A177-3AD203B41FA5}">
                      <a16:colId xmlns:a16="http://schemas.microsoft.com/office/drawing/2014/main" val="3254872169"/>
                    </a:ext>
                  </a:extLst>
                </a:gridCol>
                <a:gridCol w="1673476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  <a:gridCol w="1125849">
                  <a:extLst>
                    <a:ext uri="{9D8B030D-6E8A-4147-A177-3AD203B41FA5}">
                      <a16:colId xmlns:a16="http://schemas.microsoft.com/office/drawing/2014/main" val="2168578556"/>
                    </a:ext>
                  </a:extLst>
                </a:gridCol>
                <a:gridCol w="1676481">
                  <a:extLst>
                    <a:ext uri="{9D8B030D-6E8A-4147-A177-3AD203B41FA5}">
                      <a16:colId xmlns:a16="http://schemas.microsoft.com/office/drawing/2014/main" val="3948335377"/>
                    </a:ext>
                  </a:extLst>
                </a:gridCol>
              </a:tblGrid>
              <a:tr h="10984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Developer involvement with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</a:t>
                      </a:r>
                      <a:r>
                        <a:rPr lang="en-US" sz="1600" dirty="0" err="1"/>
                        <a:t>internodal</a:t>
                      </a:r>
                      <a:r>
                        <a:rPr lang="en-US" sz="1600" dirty="0"/>
                        <a:t> data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halo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Runtime 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data sharing among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Portable code for CPU and GPU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09106">
                <a:tc>
                  <a:txBody>
                    <a:bodyPr/>
                    <a:lstStyle/>
                    <a:p>
                      <a:r>
                        <a:rPr lang="en-US" sz="1600" dirty="0"/>
                        <a:t>Uintah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local memory/MPI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Charm++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Legion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HPX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4304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/>
                        <a:t>OpenCL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r>
                        <a:rPr lang="en-US" sz="1600" dirty="0"/>
                        <a:t>CUDA Unified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0112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Kokkos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1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CBD-731B-468F-8577-520B2DD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pPr algn="ctr"/>
            <a:r>
              <a:rPr lang="en-US" dirty="0"/>
              <a:t>Prior Uintah GPU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B46-FF35-431D-9FA3-0A9992C6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520982"/>
            <a:ext cx="5395865" cy="4655981"/>
          </a:xfrm>
        </p:spPr>
        <p:txBody>
          <a:bodyPr>
            <a:normAutofit/>
          </a:bodyPr>
          <a:lstStyle/>
          <a:p>
            <a:r>
              <a:rPr lang="en-US" sz="2400" dirty="0"/>
              <a:t>Proof of concept</a:t>
            </a:r>
          </a:p>
          <a:p>
            <a:r>
              <a:rPr lang="en-US" sz="2400" dirty="0"/>
              <a:t>Halo gathers happened in host memory</a:t>
            </a:r>
          </a:p>
          <a:p>
            <a:r>
              <a:rPr lang="en-US" sz="2400" dirty="0"/>
              <a:t>Every GPU task required an allocate,</a:t>
            </a:r>
            <a:br>
              <a:rPr lang="en-US" sz="2400" dirty="0"/>
            </a:br>
            <a:r>
              <a:rPr lang="en-US" sz="2400" dirty="0"/>
              <a:t>  and a host-to-device copy</a:t>
            </a:r>
          </a:p>
          <a:p>
            <a:r>
              <a:rPr lang="en-US" sz="2400" dirty="0"/>
              <a:t>After GPU task execution perform </a:t>
            </a:r>
            <a:br>
              <a:rPr lang="en-US" sz="2400" dirty="0"/>
            </a:br>
            <a:r>
              <a:rPr lang="en-US" sz="2400" dirty="0"/>
              <a:t>  a device-to-host copy</a:t>
            </a:r>
          </a:p>
          <a:p>
            <a:r>
              <a:rPr lang="en-US" sz="2400" dirty="0"/>
              <a:t>Serial execution of GPU tasks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C6EC-41BA-4FE5-B168-0684548C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83" y="5153914"/>
            <a:ext cx="6146417" cy="8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GPU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252-C748-4B01-A723-EE4E215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825625"/>
            <a:ext cx="10952356" cy="4351338"/>
          </a:xfrm>
        </p:spPr>
        <p:txBody>
          <a:bodyPr/>
          <a:lstStyle/>
          <a:p>
            <a:r>
              <a:rPr lang="en-US" dirty="0"/>
              <a:t>Now each GPU task receives its own</a:t>
            </a:r>
            <a:br>
              <a:rPr lang="en-US" dirty="0"/>
            </a:br>
            <a:r>
              <a:rPr lang="en-US" dirty="0"/>
              <a:t>  data warehouse</a:t>
            </a:r>
          </a:p>
          <a:p>
            <a:r>
              <a:rPr lang="en-US" dirty="0"/>
              <a:t>Difficult for asynchrony and concurrency to</a:t>
            </a:r>
            <a:br>
              <a:rPr lang="en-US" dirty="0"/>
            </a:br>
            <a:r>
              <a:rPr lang="en-US" dirty="0"/>
              <a:t>  use one shared GPU data store</a:t>
            </a:r>
          </a:p>
          <a:p>
            <a:r>
              <a:rPr lang="en-US" dirty="0"/>
              <a:t>Tasks can </a:t>
            </a:r>
            <a:r>
              <a:rPr lang="en-US" i="1" dirty="0"/>
              <a:t>only</a:t>
            </a:r>
            <a:r>
              <a:rPr lang="en-US" dirty="0"/>
              <a:t> access simulation variables</a:t>
            </a:r>
            <a:br>
              <a:rPr lang="en-US" dirty="0"/>
            </a:br>
            <a:r>
              <a:rPr lang="en-US" dirty="0"/>
              <a:t>  they indicated they would.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55DB-0859-4EEB-AA99-3249B14E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1529616"/>
            <a:ext cx="4610109" cy="24368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91D61-2312-4DA8-85C5-FD99FEA1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4316563"/>
            <a:ext cx="4849635" cy="2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CBF-0D07-4637-8E1E-96C4F2A0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Halo Gathers in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A357-9EB3-4830-81E7-B32867C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58" y="1511929"/>
            <a:ext cx="5332492" cy="4665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Before, all halo gathers happened in host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Copying changed so halos can copy within the same memory region</a:t>
            </a:r>
          </a:p>
          <a:p>
            <a:endParaRPr lang="en-US" dirty="0"/>
          </a:p>
          <a:p>
            <a:r>
              <a:rPr lang="en-US" dirty="0"/>
              <a:t>Halo buffers also sent into GPU memory if simulation variable resides there.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033856-1649-47E4-BCCA-3A60327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1511929"/>
            <a:ext cx="3144018" cy="11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90CE-329D-4918-B960-982EC7B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598"/>
            <a:ext cx="3096012" cy="1123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0E40-8448-4146-9F3A-32DA8EDE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3259190"/>
            <a:ext cx="258166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58F-F7B2-4F83-8083-D1AAF6F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91"/>
            <a:ext cx="10515600" cy="1068308"/>
          </a:xfrm>
        </p:spPr>
        <p:txBody>
          <a:bodyPr/>
          <a:lstStyle/>
          <a:p>
            <a:pPr algn="ctr"/>
            <a:r>
              <a:rPr lang="en-US" dirty="0"/>
              <a:t>Tasks Dictate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3C7-FED9-46C1-AB86-39D4480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22"/>
            <a:ext cx="10515600" cy="4683141"/>
          </a:xfrm>
        </p:spPr>
        <p:txBody>
          <a:bodyPr/>
          <a:lstStyle/>
          <a:p>
            <a:r>
              <a:rPr lang="en-US" dirty="0"/>
              <a:t>Task scheduler now allocates and moves data into a memory space if it’s not already there.  </a:t>
            </a:r>
          </a:p>
          <a:p>
            <a:r>
              <a:rPr lang="en-US" dirty="0"/>
              <a:t>This model works if Uintah ever switches to a dynamic task graph.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268003-EFB9-4BA6-8E90-706538D5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62" y="3087233"/>
            <a:ext cx="7024199" cy="33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436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Portable and Performant GPU/Heterogeneous Asynchronous Many-Task Runtime System</vt:lpstr>
      <vt:lpstr>High-level goal</vt:lpstr>
      <vt:lpstr>Performant</vt:lpstr>
      <vt:lpstr>Portable</vt:lpstr>
      <vt:lpstr>Novelty of This Work</vt:lpstr>
      <vt:lpstr>Prior Uintah GPU runtime </vt:lpstr>
      <vt:lpstr>Task GPU Data Warehouse</vt:lpstr>
      <vt:lpstr>Halo Gathers in GPU memory</vt:lpstr>
      <vt:lpstr>Tasks Dictate Data Persistence</vt:lpstr>
      <vt:lpstr>Data Sharing Among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and Performant GPU/Heterogeneous Asynchronous Many-Task Runtime System</dc:title>
  <dc:creator>Brad Peterson</dc:creator>
  <cp:lastModifiedBy>Brad Peterson</cp:lastModifiedBy>
  <cp:revision>25</cp:revision>
  <dcterms:created xsi:type="dcterms:W3CDTF">2017-08-05T01:42:49Z</dcterms:created>
  <dcterms:modified xsi:type="dcterms:W3CDTF">2017-08-05T21:41:52Z</dcterms:modified>
</cp:coreProperties>
</file>