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6" r:id="rId5"/>
    <p:sldId id="259" r:id="rId6"/>
    <p:sldId id="258" r:id="rId7"/>
    <p:sldId id="261" r:id="rId8"/>
    <p:sldId id="263" r:id="rId9"/>
    <p:sldId id="264" r:id="rId10"/>
    <p:sldId id="265" r:id="rId11"/>
    <p:sldId id="267" r:id="rId12"/>
    <p:sldId id="269" r:id="rId13"/>
    <p:sldId id="268" r:id="rId14"/>
    <p:sldId id="281" r:id="rId15"/>
    <p:sldId id="271" r:id="rId16"/>
    <p:sldId id="272" r:id="rId17"/>
    <p:sldId id="277" r:id="rId18"/>
    <p:sldId id="273" r:id="rId19"/>
    <p:sldId id="274" r:id="rId20"/>
    <p:sldId id="275" r:id="rId21"/>
    <p:sldId id="276" r:id="rId22"/>
    <p:sldId id="278" r:id="rId23"/>
    <p:sldId id="279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6370" autoAdjust="0"/>
  </p:normalViewPr>
  <p:slideViewPr>
    <p:cSldViewPr snapToGrid="0">
      <p:cViewPr varScale="1">
        <p:scale>
          <a:sx n="101" d="100"/>
          <a:sy n="101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7452-510D-49F1-AE52-D072AB35B26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2DF6A71-DF5A-4CEF-B3D7-02C397F17B40}">
      <dgm:prSet/>
      <dgm:spPr/>
      <dgm:t>
        <a:bodyPr/>
        <a:lstStyle/>
        <a:p>
          <a:r>
            <a:rPr lang="en-US" dirty="0" err="1"/>
            <a:t>Kokkos</a:t>
          </a:r>
          <a:endParaRPr lang="en-US" dirty="0"/>
        </a:p>
      </dgm:t>
    </dgm:pt>
    <dgm:pt modelId="{00B532DC-5BBC-4327-ADC6-5CB9015EFB3E}" type="parTrans" cxnId="{6734E732-2CD7-445C-8E5D-9201706F02DA}">
      <dgm:prSet/>
      <dgm:spPr/>
      <dgm:t>
        <a:bodyPr/>
        <a:lstStyle/>
        <a:p>
          <a:endParaRPr lang="en-US"/>
        </a:p>
      </dgm:t>
    </dgm:pt>
    <dgm:pt modelId="{28F91B91-AFA8-4672-8324-9CE6E38A39D1}" type="sibTrans" cxnId="{6734E732-2CD7-445C-8E5D-9201706F02DA}">
      <dgm:prSet/>
      <dgm:spPr/>
      <dgm:t>
        <a:bodyPr/>
        <a:lstStyle/>
        <a:p>
          <a:endParaRPr lang="en-US"/>
        </a:p>
      </dgm:t>
    </dgm:pt>
    <dgm:pt modelId="{36E0319C-70B5-4723-8C37-FE882E315C99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Kokkos</a:t>
          </a:r>
          <a:r>
            <a:rPr lang="en-US" dirty="0"/>
            <a:t> enabled tasks on GPUs, CPUs, and Xeon Phis with minimal architecture specific requirements in task code.</a:t>
          </a:r>
        </a:p>
      </dgm:t>
    </dgm:pt>
    <dgm:pt modelId="{FF3F0AFB-F296-42D4-81DF-07A3702F1988}" type="parTrans" cxnId="{DE864B7C-F6C1-4697-BBD7-12DB15BB6FEC}">
      <dgm:prSet/>
      <dgm:spPr/>
      <dgm:t>
        <a:bodyPr/>
        <a:lstStyle/>
        <a:p>
          <a:endParaRPr lang="en-US"/>
        </a:p>
      </dgm:t>
    </dgm:pt>
    <dgm:pt modelId="{0940946E-C3AD-4F42-B827-74850E48EC07}" type="sibTrans" cxnId="{DE864B7C-F6C1-4697-BBD7-12DB15BB6FEC}">
      <dgm:prSet/>
      <dgm:spPr/>
      <dgm:t>
        <a:bodyPr/>
        <a:lstStyle/>
        <a:p>
          <a:endParaRPr lang="en-US"/>
        </a:p>
      </dgm:t>
    </dgm:pt>
    <dgm:pt modelId="{ED3731D0-5EB6-41D5-8960-60F47114F894}">
      <dgm:prSet/>
      <dgm:spPr/>
      <dgm:t>
        <a:bodyPr/>
        <a:lstStyle/>
        <a:p>
          <a:r>
            <a:rPr lang="en-US" dirty="0"/>
            <a:t>Task API</a:t>
          </a:r>
        </a:p>
      </dgm:t>
    </dgm:pt>
    <dgm:pt modelId="{C15593B1-8E63-4585-A473-CFFD0E1698C8}" type="parTrans" cxnId="{235F1AD5-2FF4-4ACC-8BEB-37F0EA53E902}">
      <dgm:prSet/>
      <dgm:spPr/>
      <dgm:t>
        <a:bodyPr/>
        <a:lstStyle/>
        <a:p>
          <a:endParaRPr lang="en-US"/>
        </a:p>
      </dgm:t>
    </dgm:pt>
    <dgm:pt modelId="{A015C9FF-F157-41CF-A174-44732C03B6DE}" type="sibTrans" cxnId="{235F1AD5-2FF4-4ACC-8BEB-37F0EA53E902}">
      <dgm:prSet/>
      <dgm:spPr/>
      <dgm:t>
        <a:bodyPr/>
        <a:lstStyle/>
        <a:p>
          <a:endParaRPr lang="en-US"/>
        </a:p>
      </dgm:t>
    </dgm:pt>
    <dgm:pt modelId="{09CC1AB4-7766-45E3-8631-E236C876DEA3}">
      <dgm:prSet/>
      <dgm:spPr/>
      <dgm:t>
        <a:bodyPr/>
        <a:lstStyle/>
        <a:p>
          <a:r>
            <a:rPr lang="en-US" dirty="0"/>
            <a:t>Preserve application layer API with minimal GPU runtime interaction.</a:t>
          </a:r>
        </a:p>
      </dgm:t>
    </dgm:pt>
    <dgm:pt modelId="{113C5EB5-5BE4-47DE-9FEA-4AFE106D588B}" type="parTrans" cxnId="{C2A3E49D-B534-41E2-A2EA-C998FDD01325}">
      <dgm:prSet/>
      <dgm:spPr/>
      <dgm:t>
        <a:bodyPr/>
        <a:lstStyle/>
        <a:p>
          <a:endParaRPr lang="en-US"/>
        </a:p>
      </dgm:t>
    </dgm:pt>
    <dgm:pt modelId="{26D7719D-FB01-46AA-871A-09657D10FFBF}" type="sibTrans" cxnId="{C2A3E49D-B534-41E2-A2EA-C998FDD01325}">
      <dgm:prSet/>
      <dgm:spPr/>
      <dgm:t>
        <a:bodyPr/>
        <a:lstStyle/>
        <a:p>
          <a:endParaRPr lang="en-US"/>
        </a:p>
      </dgm:t>
    </dgm:pt>
    <dgm:pt modelId="{F62BACE5-768D-4453-AB88-D7D3C799C64B}">
      <dgm:prSet/>
      <dgm:spPr/>
      <dgm:t>
        <a:bodyPr/>
        <a:lstStyle/>
        <a:p>
          <a:r>
            <a:rPr lang="en-US" dirty="0"/>
            <a:t>Data Warehouse API</a:t>
          </a:r>
        </a:p>
      </dgm:t>
    </dgm:pt>
    <dgm:pt modelId="{1503F223-8785-48CA-AA32-88A392B46051}" type="parTrans" cxnId="{4B4E2358-E886-4731-BD8B-19734D87CA82}">
      <dgm:prSet/>
      <dgm:spPr/>
      <dgm:t>
        <a:bodyPr/>
        <a:lstStyle/>
        <a:p>
          <a:endParaRPr lang="en-US"/>
        </a:p>
      </dgm:t>
    </dgm:pt>
    <dgm:pt modelId="{980441BC-E1E1-4B0F-9CC9-9D3A7C8F707A}" type="sibTrans" cxnId="{4B4E2358-E886-4731-BD8B-19734D87CA82}">
      <dgm:prSet/>
      <dgm:spPr/>
      <dgm:t>
        <a:bodyPr/>
        <a:lstStyle/>
        <a:p>
          <a:endParaRPr lang="en-US"/>
        </a:p>
      </dgm:t>
    </dgm:pt>
    <dgm:pt modelId="{FBAFD6FB-8635-4ACC-8719-9247A7447CD6}">
      <dgm:prSet/>
      <dgm:spPr/>
      <dgm:t>
        <a:bodyPr/>
        <a:lstStyle/>
        <a:p>
          <a:r>
            <a:rPr lang="en-US" dirty="0"/>
            <a:t>Keep data warehouse logic uniform for host and GPU memory.</a:t>
          </a:r>
        </a:p>
      </dgm:t>
    </dgm:pt>
    <dgm:pt modelId="{342C680F-2048-4556-A3F0-A59149FA3951}" type="parTrans" cxnId="{201159D4-D34F-4E52-9C58-A34786329077}">
      <dgm:prSet/>
      <dgm:spPr/>
      <dgm:t>
        <a:bodyPr/>
        <a:lstStyle/>
        <a:p>
          <a:endParaRPr lang="en-US"/>
        </a:p>
      </dgm:t>
    </dgm:pt>
    <dgm:pt modelId="{298E4699-2E35-4AF8-B9D5-AD76674E2B9F}" type="sibTrans" cxnId="{201159D4-D34F-4E52-9C58-A34786329077}">
      <dgm:prSet/>
      <dgm:spPr/>
      <dgm:t>
        <a:bodyPr/>
        <a:lstStyle/>
        <a:p>
          <a:endParaRPr lang="en-US"/>
        </a:p>
      </dgm:t>
    </dgm:pt>
    <dgm:pt modelId="{DCECE5E7-D31F-4FAA-A713-1999168D30BB}" type="pres">
      <dgm:prSet presAssocID="{4C1F7452-510D-49F1-AE52-D072AB35B269}" presName="Name0" presStyleCnt="0">
        <dgm:presLayoutVars>
          <dgm:dir/>
          <dgm:animLvl val="lvl"/>
          <dgm:resizeHandles val="exact"/>
        </dgm:presLayoutVars>
      </dgm:prSet>
      <dgm:spPr/>
    </dgm:pt>
    <dgm:pt modelId="{0DE4CD56-C47A-462C-AA74-AC8772166923}" type="pres">
      <dgm:prSet presAssocID="{22DF6A71-DF5A-4CEF-B3D7-02C397F17B40}" presName="linNode" presStyleCnt="0"/>
      <dgm:spPr/>
    </dgm:pt>
    <dgm:pt modelId="{DD3508EB-B033-4A8A-9A3D-F21554A3B8AA}" type="pres">
      <dgm:prSet presAssocID="{22DF6A71-DF5A-4CEF-B3D7-02C397F17B4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6E853D-7C07-4E6D-BA14-73DD7619F29D}" type="pres">
      <dgm:prSet presAssocID="{22DF6A71-DF5A-4CEF-B3D7-02C397F17B40}" presName="descendantText" presStyleLbl="alignAccFollowNode1" presStyleIdx="0" presStyleCnt="3">
        <dgm:presLayoutVars>
          <dgm:bulletEnabled/>
        </dgm:presLayoutVars>
      </dgm:prSet>
      <dgm:spPr/>
    </dgm:pt>
    <dgm:pt modelId="{072D3A2B-DF8C-4118-A80D-F4908F1FFD6A}" type="pres">
      <dgm:prSet presAssocID="{28F91B91-AFA8-4672-8324-9CE6E38A39D1}" presName="sp" presStyleCnt="0"/>
      <dgm:spPr/>
    </dgm:pt>
    <dgm:pt modelId="{54CAFD5B-612F-4264-9B04-AE2794D8F849}" type="pres">
      <dgm:prSet presAssocID="{ED3731D0-5EB6-41D5-8960-60F47114F894}" presName="linNode" presStyleCnt="0"/>
      <dgm:spPr/>
    </dgm:pt>
    <dgm:pt modelId="{F391B462-E1B4-4217-9479-5AC135D01F96}" type="pres">
      <dgm:prSet presAssocID="{ED3731D0-5EB6-41D5-8960-60F47114F89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87CEE8A-B9BA-4FEC-9FAE-DD3EAA36436C}" type="pres">
      <dgm:prSet presAssocID="{ED3731D0-5EB6-41D5-8960-60F47114F894}" presName="descendantText" presStyleLbl="alignAccFollowNode1" presStyleIdx="1" presStyleCnt="3">
        <dgm:presLayoutVars>
          <dgm:bulletEnabled/>
        </dgm:presLayoutVars>
      </dgm:prSet>
      <dgm:spPr/>
    </dgm:pt>
    <dgm:pt modelId="{B2B28ECE-8240-4EAE-BE06-0163C8CF05FF}" type="pres">
      <dgm:prSet presAssocID="{A015C9FF-F157-41CF-A174-44732C03B6DE}" presName="sp" presStyleCnt="0"/>
      <dgm:spPr/>
    </dgm:pt>
    <dgm:pt modelId="{1359A42A-EBE3-418E-9C8D-0CF02ED13523}" type="pres">
      <dgm:prSet presAssocID="{F62BACE5-768D-4453-AB88-D7D3C799C64B}" presName="linNode" presStyleCnt="0"/>
      <dgm:spPr/>
    </dgm:pt>
    <dgm:pt modelId="{51708D1A-C576-46EB-B459-5A9E75526D5B}" type="pres">
      <dgm:prSet presAssocID="{F62BACE5-768D-4453-AB88-D7D3C799C64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E912B25-D9A0-479A-80A7-1C1FFD18B708}" type="pres">
      <dgm:prSet presAssocID="{F62BACE5-768D-4453-AB88-D7D3C799C64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734E732-2CD7-445C-8E5D-9201706F02DA}" srcId="{4C1F7452-510D-49F1-AE52-D072AB35B269}" destId="{22DF6A71-DF5A-4CEF-B3D7-02C397F17B40}" srcOrd="0" destOrd="0" parTransId="{00B532DC-5BBC-4327-ADC6-5CB9015EFB3E}" sibTransId="{28F91B91-AFA8-4672-8324-9CE6E38A39D1}"/>
    <dgm:cxn modelId="{8F1A7555-41F5-43E3-AB21-456074A12B5C}" type="presOf" srcId="{4C1F7452-510D-49F1-AE52-D072AB35B269}" destId="{DCECE5E7-D31F-4FAA-A713-1999168D30BB}" srcOrd="0" destOrd="0" presId="urn:microsoft.com/office/officeart/2016/7/layout/VerticalSolidActionList"/>
    <dgm:cxn modelId="{49DB2A76-8275-45DD-A895-AEC3144596B2}" type="presOf" srcId="{FBAFD6FB-8635-4ACC-8719-9247A7447CD6}" destId="{BE912B25-D9A0-479A-80A7-1C1FFD18B708}" srcOrd="0" destOrd="0" presId="urn:microsoft.com/office/officeart/2016/7/layout/VerticalSolidActionList"/>
    <dgm:cxn modelId="{4B4E2358-E886-4731-BD8B-19734D87CA82}" srcId="{4C1F7452-510D-49F1-AE52-D072AB35B269}" destId="{F62BACE5-768D-4453-AB88-D7D3C799C64B}" srcOrd="2" destOrd="0" parTransId="{1503F223-8785-48CA-AA32-88A392B46051}" sibTransId="{980441BC-E1E1-4B0F-9CC9-9D3A7C8F707A}"/>
    <dgm:cxn modelId="{DE864B7C-F6C1-4697-BBD7-12DB15BB6FEC}" srcId="{22DF6A71-DF5A-4CEF-B3D7-02C397F17B40}" destId="{36E0319C-70B5-4723-8C37-FE882E315C99}" srcOrd="0" destOrd="0" parTransId="{FF3F0AFB-F296-42D4-81DF-07A3702F1988}" sibTransId="{0940946E-C3AD-4F42-B827-74850E48EC07}"/>
    <dgm:cxn modelId="{EADA867C-B1D2-46F7-A7AC-FEB91C1C8C56}" type="presOf" srcId="{ED3731D0-5EB6-41D5-8960-60F47114F894}" destId="{F391B462-E1B4-4217-9479-5AC135D01F96}" srcOrd="0" destOrd="0" presId="urn:microsoft.com/office/officeart/2016/7/layout/VerticalSolidActionList"/>
    <dgm:cxn modelId="{0A20AC7C-31BD-4354-97B6-0150B95C330D}" type="presOf" srcId="{36E0319C-70B5-4723-8C37-FE882E315C99}" destId="{C26E853D-7C07-4E6D-BA14-73DD7619F29D}" srcOrd="0" destOrd="0" presId="urn:microsoft.com/office/officeart/2016/7/layout/VerticalSolidActionList"/>
    <dgm:cxn modelId="{5FB77799-2324-4C87-B8CF-71576154ADBB}" type="presOf" srcId="{09CC1AB4-7766-45E3-8631-E236C876DEA3}" destId="{687CEE8A-B9BA-4FEC-9FAE-DD3EAA36436C}" srcOrd="0" destOrd="0" presId="urn:microsoft.com/office/officeart/2016/7/layout/VerticalSolidActionList"/>
    <dgm:cxn modelId="{C2A3E49D-B534-41E2-A2EA-C998FDD01325}" srcId="{ED3731D0-5EB6-41D5-8960-60F47114F894}" destId="{09CC1AB4-7766-45E3-8631-E236C876DEA3}" srcOrd="0" destOrd="0" parTransId="{113C5EB5-5BE4-47DE-9FEA-4AFE106D588B}" sibTransId="{26D7719D-FB01-46AA-871A-09657D10FFBF}"/>
    <dgm:cxn modelId="{DB8510D0-49EF-4180-8510-77B44689E90B}" type="presOf" srcId="{22DF6A71-DF5A-4CEF-B3D7-02C397F17B40}" destId="{DD3508EB-B033-4A8A-9A3D-F21554A3B8AA}" srcOrd="0" destOrd="0" presId="urn:microsoft.com/office/officeart/2016/7/layout/VerticalSolidActionList"/>
    <dgm:cxn modelId="{201159D4-D34F-4E52-9C58-A34786329077}" srcId="{F62BACE5-768D-4453-AB88-D7D3C799C64B}" destId="{FBAFD6FB-8635-4ACC-8719-9247A7447CD6}" srcOrd="0" destOrd="0" parTransId="{342C680F-2048-4556-A3F0-A59149FA3951}" sibTransId="{298E4699-2E35-4AF8-B9D5-AD76674E2B9F}"/>
    <dgm:cxn modelId="{235F1AD5-2FF4-4ACC-8BEB-37F0EA53E902}" srcId="{4C1F7452-510D-49F1-AE52-D072AB35B269}" destId="{ED3731D0-5EB6-41D5-8960-60F47114F894}" srcOrd="1" destOrd="0" parTransId="{C15593B1-8E63-4585-A473-CFFD0E1698C8}" sibTransId="{A015C9FF-F157-41CF-A174-44732C03B6DE}"/>
    <dgm:cxn modelId="{CB8F0EEB-3A10-4677-A09A-28AFCE6041FF}" type="presOf" srcId="{F62BACE5-768D-4453-AB88-D7D3C799C64B}" destId="{51708D1A-C576-46EB-B459-5A9E75526D5B}" srcOrd="0" destOrd="0" presId="urn:microsoft.com/office/officeart/2016/7/layout/VerticalSolidActionList"/>
    <dgm:cxn modelId="{F4B979B5-4DE0-4963-91A1-64652CBA5E9D}" type="presParOf" srcId="{DCECE5E7-D31F-4FAA-A713-1999168D30BB}" destId="{0DE4CD56-C47A-462C-AA74-AC8772166923}" srcOrd="0" destOrd="0" presId="urn:microsoft.com/office/officeart/2016/7/layout/VerticalSolidActionList"/>
    <dgm:cxn modelId="{759121F3-3AC9-49BB-B3BC-94AC2D920112}" type="presParOf" srcId="{0DE4CD56-C47A-462C-AA74-AC8772166923}" destId="{DD3508EB-B033-4A8A-9A3D-F21554A3B8AA}" srcOrd="0" destOrd="0" presId="urn:microsoft.com/office/officeart/2016/7/layout/VerticalSolidActionList"/>
    <dgm:cxn modelId="{82B819B0-3E40-4092-9BCF-FE9A82645329}" type="presParOf" srcId="{0DE4CD56-C47A-462C-AA74-AC8772166923}" destId="{C26E853D-7C07-4E6D-BA14-73DD7619F29D}" srcOrd="1" destOrd="0" presId="urn:microsoft.com/office/officeart/2016/7/layout/VerticalSolidActionList"/>
    <dgm:cxn modelId="{80584E81-48E9-4D95-AF5C-36BE6E1F4674}" type="presParOf" srcId="{DCECE5E7-D31F-4FAA-A713-1999168D30BB}" destId="{072D3A2B-DF8C-4118-A80D-F4908F1FFD6A}" srcOrd="1" destOrd="0" presId="urn:microsoft.com/office/officeart/2016/7/layout/VerticalSolidActionList"/>
    <dgm:cxn modelId="{C88052BC-97C2-4D96-81AA-1A38DEF979EF}" type="presParOf" srcId="{DCECE5E7-D31F-4FAA-A713-1999168D30BB}" destId="{54CAFD5B-612F-4264-9B04-AE2794D8F849}" srcOrd="2" destOrd="0" presId="urn:microsoft.com/office/officeart/2016/7/layout/VerticalSolidActionList"/>
    <dgm:cxn modelId="{17AD14CA-1F38-4EEB-B367-96F33C3F5CA9}" type="presParOf" srcId="{54CAFD5B-612F-4264-9B04-AE2794D8F849}" destId="{F391B462-E1B4-4217-9479-5AC135D01F96}" srcOrd="0" destOrd="0" presId="urn:microsoft.com/office/officeart/2016/7/layout/VerticalSolidActionList"/>
    <dgm:cxn modelId="{38ED0F4E-485D-4AC8-958D-BD2590AB678C}" type="presParOf" srcId="{54CAFD5B-612F-4264-9B04-AE2794D8F849}" destId="{687CEE8A-B9BA-4FEC-9FAE-DD3EAA36436C}" srcOrd="1" destOrd="0" presId="urn:microsoft.com/office/officeart/2016/7/layout/VerticalSolidActionList"/>
    <dgm:cxn modelId="{A1000E47-0E9A-4798-9155-F87A16C485D3}" type="presParOf" srcId="{DCECE5E7-D31F-4FAA-A713-1999168D30BB}" destId="{B2B28ECE-8240-4EAE-BE06-0163C8CF05FF}" srcOrd="3" destOrd="0" presId="urn:microsoft.com/office/officeart/2016/7/layout/VerticalSolidActionList"/>
    <dgm:cxn modelId="{66ABF613-9914-457F-9DD5-8F29E01CF36F}" type="presParOf" srcId="{DCECE5E7-D31F-4FAA-A713-1999168D30BB}" destId="{1359A42A-EBE3-418E-9C8D-0CF02ED13523}" srcOrd="4" destOrd="0" presId="urn:microsoft.com/office/officeart/2016/7/layout/VerticalSolidActionList"/>
    <dgm:cxn modelId="{4F1FF363-7E17-4430-922C-C33A09A890B2}" type="presParOf" srcId="{1359A42A-EBE3-418E-9C8D-0CF02ED13523}" destId="{51708D1A-C576-46EB-B459-5A9E75526D5B}" srcOrd="0" destOrd="0" presId="urn:microsoft.com/office/officeart/2016/7/layout/VerticalSolidActionList"/>
    <dgm:cxn modelId="{D65EFB69-B25C-48C6-A8FB-A5F696ECAE3C}" type="presParOf" srcId="{1359A42A-EBE3-418E-9C8D-0CF02ED13523}" destId="{BE912B25-D9A0-479A-80A7-1C1FFD18B70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853D-7C07-4E6D-BA14-73DD7619F29D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Run </a:t>
          </a:r>
          <a:r>
            <a:rPr lang="en-US" sz="2200" kern="1200" dirty="0" err="1"/>
            <a:t>Kokkos</a:t>
          </a:r>
          <a:r>
            <a:rPr lang="en-US" sz="2200" kern="1200" dirty="0"/>
            <a:t> enabled tasks on GPUs, CPUs, and Xeon Phis with minimal architecture specific requirements in task code.</a:t>
          </a:r>
        </a:p>
      </dsp:txBody>
      <dsp:txXfrm>
        <a:off x="2103120" y="1359"/>
        <a:ext cx="8412480" cy="1393787"/>
      </dsp:txXfrm>
    </dsp:sp>
    <dsp:sp modelId="{DD3508EB-B033-4A8A-9A3D-F21554A3B8AA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Kokkos</a:t>
          </a:r>
          <a:endParaRPr lang="en-US" sz="2600" kern="1200" dirty="0"/>
        </a:p>
      </dsp:txBody>
      <dsp:txXfrm>
        <a:off x="0" y="1359"/>
        <a:ext cx="2103120" cy="1393787"/>
      </dsp:txXfrm>
    </dsp:sp>
    <dsp:sp modelId="{687CEE8A-B9BA-4FEC-9FAE-DD3EAA36436C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Preserve application layer API with minimal GPU runtime interaction.</a:t>
          </a:r>
        </a:p>
      </dsp:txBody>
      <dsp:txXfrm>
        <a:off x="2103120" y="1478775"/>
        <a:ext cx="8412480" cy="1393787"/>
      </dsp:txXfrm>
    </dsp:sp>
    <dsp:sp modelId="{F391B462-E1B4-4217-9479-5AC135D01F96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Task API</a:t>
          </a:r>
        </a:p>
      </dsp:txBody>
      <dsp:txXfrm>
        <a:off x="0" y="1478775"/>
        <a:ext cx="2103120" cy="1393787"/>
      </dsp:txXfrm>
    </dsp:sp>
    <dsp:sp modelId="{BE912B25-D9A0-479A-80A7-1C1FFD18B708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data warehouse logic uniform for host and GPU memory.</a:t>
          </a:r>
        </a:p>
      </dsp:txBody>
      <dsp:txXfrm>
        <a:off x="2103120" y="2956190"/>
        <a:ext cx="8412480" cy="1393787"/>
      </dsp:txXfrm>
    </dsp:sp>
    <dsp:sp modelId="{51708D1A-C576-46EB-B459-5A9E75526D5B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Warehouse API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E0B4-4D98-44B3-ACFD-1884CDA8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B3913-8C02-4072-9836-81759EC0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FBB-A1E8-4C41-9936-A84FDE4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E8E2-F662-48B1-A2C0-346676CD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11AC-F76C-4D4D-93F8-2F103031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DE9E-2D03-4B5B-A75F-3AC278EF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3312-97E4-4454-85E6-E8456DD0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3AD7-2225-44E2-B35E-DDFBC85D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6BBC-1901-4477-B385-EDF492FF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0ECF-4D4E-4F52-8FFD-3B447CA7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33320-0408-415C-BD42-B24DCCCC4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2978-E547-4406-8C04-496E0D99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9095-6F2C-41CE-B598-0CB0DA6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A4D7-A998-4C27-BBCC-F21E22C6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A91D-8E8B-48FC-A01C-F7E36BA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D16-714F-48DD-B46A-DA6CAD8A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8DFF-D824-4174-8FCD-30E8C5D5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3A84-4517-47CA-8775-FF25DFB4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71C7-FB96-4647-AC73-445A5ED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FF37-DE1F-4EA9-92E5-E83478F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E785-DF80-4E42-96F6-CFE7629B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FCE0-33C1-4160-A2E6-5DE8C03D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ED8F-E2AA-4512-9DA7-CBFC1B95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B6DB-09B9-401C-938A-DFB562A4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D33B-48A6-41C7-8752-E5BF1948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4F91-CDDA-4E19-980D-2C0E072F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EFD8-F3E7-4955-87DA-001308BE0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D41D-7563-4CAB-A62C-AA216CF9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2895-FC73-4347-9EB8-630C3E69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1C1B-3E15-45E7-9D5F-91CC6C4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5F38-9725-4B19-9F41-C0E67414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EA3B-E17D-42DB-A223-4AD47F83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32E8-4349-405E-A1EF-AE6E515A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2116-BF16-4181-A928-581AF6FA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A392E-F77B-4C18-A218-0CE6D3E2C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9C357-7055-4B25-93C7-447AAA588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45D2E-30FB-4FB9-9657-0D077AC9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22930-FA1F-48B5-B64E-FA5DD396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086D2-158E-4A65-A8E9-6065850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2CE9-5A2E-47DF-8322-0F5134BF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0CF9-E438-4138-8620-EFD37159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01B62-1500-45F5-99D8-FE70BE2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1FA52-E7CD-4393-A686-B00AF8AC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EC5-9C9C-4B63-8C5B-05EED7D0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E560-47DF-465C-A865-5A69517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DD89-588A-4862-A495-C70B1BC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970C-70F2-4B11-ABBE-5D6B8B8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920C-AD00-4A3D-B398-C771E12C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EAA-BD86-437B-8FED-ECF3F544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BEC3-878C-42EE-A0B4-322FB6E4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772E-B0F9-4F22-B5C9-99BEF14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BE85-0D33-4E0C-A1F7-6A26EB32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124D-707B-44A6-B969-3480725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14C8F-7A07-48E2-A048-62DCABF6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85EE-42C3-4A6F-A079-058DAA23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9134-89A7-4430-BE32-862D179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EF71-571A-4BE1-9F02-5F854CA9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2436A-9313-49B2-A6AA-630D431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8E0A-A57A-458A-A2FE-D83D9CD2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1716-2BFF-4988-B799-D6C43EF2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E51C-6454-4B4C-94C8-ADB898198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269A-CBD6-4369-9B54-8AA32D77B95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2402-86EA-433C-9DB0-058B2BACB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A26D-8833-4FF4-A3B9-9D239874A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609-33B4-45E8-BC1B-4EFF1C222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887" y="1122363"/>
            <a:ext cx="1122629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Portable and Performant GPU/Heterogeneous Asynchronous Many-Task Runtime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AA25-FDDE-4390-A40B-5078BBB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Ph.D</a:t>
            </a:r>
            <a:r>
              <a:rPr lang="en-US" dirty="0"/>
              <a:t> Research Proposal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Brad Peterson</a:t>
            </a:r>
          </a:p>
        </p:txBody>
      </p:sp>
    </p:spTree>
    <p:extLst>
      <p:ext uri="{BB962C8B-B14F-4D97-AF65-F5344CB8AC3E}">
        <p14:creationId xmlns:p14="http://schemas.microsoft.com/office/powerpoint/2010/main" val="298846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2A63-1E33-4FA7-90A3-91178000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Sharing Among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6A119-A5B7-4E60-A1E7-710B12A5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1568741"/>
            <a:ext cx="6895751" cy="4608221"/>
          </a:xfrm>
        </p:spPr>
        <p:txBody>
          <a:bodyPr>
            <a:normAutofit/>
          </a:bodyPr>
          <a:lstStyle/>
          <a:p>
            <a:r>
              <a:rPr lang="en-US" sz="2400" dirty="0"/>
              <a:t>Common use case: Two scheduler threads are assigned a different task to analyze.  Each requires X in GPU memory, but it is not yet there.  </a:t>
            </a:r>
          </a:p>
          <a:p>
            <a:r>
              <a:rPr lang="en-US" sz="2400" dirty="0"/>
              <a:t>Task scheduler threads now coordinate with one another. (Before they were fully independent.)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</a:p>
          <a:p>
            <a:r>
              <a:rPr lang="en-US" sz="2400" dirty="0"/>
              <a:t>Status </a:t>
            </a:r>
            <a:r>
              <a:rPr lang="en-US" sz="2400" dirty="0" err="1"/>
              <a:t>bitset</a:t>
            </a:r>
            <a:r>
              <a:rPr lang="en-US" sz="2400" dirty="0"/>
              <a:t> assigned for each simulation variable.  Allows scheduler threads to coordinate.   </a:t>
            </a:r>
          </a:p>
        </p:txBody>
      </p:sp>
      <p:pic>
        <p:nvPicPr>
          <p:cNvPr id="20" name="Picture 1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92A6A1F-B7F1-44F6-BA70-2E14A7875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832" y="1256122"/>
            <a:ext cx="2173228" cy="2904750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E45293-4943-4D48-A65A-75EE4AECF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25" y="4518477"/>
            <a:ext cx="3158818" cy="21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8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D9FE-3CB8-4B7D-9E88-21EA1BFA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35"/>
            <a:ext cx="10515600" cy="685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Sharing Among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68E0-2FEC-4373-A45B-C17520B5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146614"/>
            <a:ext cx="11576807" cy="5426201"/>
          </a:xfrm>
        </p:spPr>
        <p:txBody>
          <a:bodyPr/>
          <a:lstStyle/>
          <a:p>
            <a:r>
              <a:rPr lang="en-US" sz="2200" dirty="0"/>
              <a:t>Recent Titan production run of a propose high efficiency coal boiler had global data dependencies.  </a:t>
            </a:r>
          </a:p>
          <a:p>
            <a:r>
              <a:rPr lang="en-US" sz="2200" dirty="0"/>
              <a:t>Prior work could share a simulation variable among tasks, but not its halo data.</a:t>
            </a:r>
          </a:p>
          <a:p>
            <a:r>
              <a:rPr lang="en-US" sz="2200" dirty="0"/>
              <a:t>Task scheduler and data warehouse changes facilitated a halo sharing mechanism.</a:t>
            </a: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737CB-9011-4B87-B115-30A852C2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3869"/>
            <a:ext cx="3183899" cy="24029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AC5350-0F76-40BA-AC35-195EA7DC6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38484"/>
              </p:ext>
            </p:extLst>
          </p:nvPr>
        </p:nvGraphicFramePr>
        <p:xfrm>
          <a:off x="4888871" y="3110284"/>
          <a:ext cx="635553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270">
                  <a:extLst>
                    <a:ext uri="{9D8B030D-6E8A-4147-A177-3AD203B41FA5}">
                      <a16:colId xmlns:a16="http://schemas.microsoft.com/office/drawing/2014/main" val="1539466051"/>
                    </a:ext>
                  </a:extLst>
                </a:gridCol>
                <a:gridCol w="1584340">
                  <a:extLst>
                    <a:ext uri="{9D8B030D-6E8A-4147-A177-3AD203B41FA5}">
                      <a16:colId xmlns:a16="http://schemas.microsoft.com/office/drawing/2014/main" val="2219848803"/>
                    </a:ext>
                  </a:extLst>
                </a:gridCol>
                <a:gridCol w="1516921">
                  <a:extLst>
                    <a:ext uri="{9D8B030D-6E8A-4147-A177-3AD203B41FA5}">
                      <a16:colId xmlns:a16="http://schemas.microsoft.com/office/drawing/2014/main" val="594672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Overhead Improvements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Simulation Patch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memory usage before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memory usage after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Coarse: 32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</a:t>
                      </a:r>
                      <a:r>
                        <a:rPr lang="en-US" dirty="0"/>
                        <a:t>64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9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Coarse: 32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128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8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Coarse: 64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128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Exceeded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6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41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5E30-0013-4F94-8E28-EB24D925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Uintah Improvements</a:t>
            </a:r>
          </a:p>
        </p:txBody>
      </p:sp>
      <p:pic>
        <p:nvPicPr>
          <p:cNvPr id="5" name="Picture 4" descr="C:\Users\ahumphrey\Desktop\RMCRT_2L_DO_GPU_comparisons-crop.png">
            <a:extLst>
              <a:ext uri="{FF2B5EF4-FFF2-40B4-BE49-F238E27FC236}">
                <a16:creationId xmlns:a16="http://schemas.microsoft.com/office/drawing/2014/main" id="{3439249C-C63B-4C1A-B7E4-01FF0552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83" y="1509619"/>
            <a:ext cx="6991919" cy="462605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707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FCC-62F3-46FC-93F3-85403311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09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Splitting Tasks into Multiple Streams and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3E48-0E5F-4C14-9F6E-74E5DE52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0" y="1222218"/>
            <a:ext cx="11334939" cy="3941432"/>
          </a:xfrm>
        </p:spPr>
        <p:txBody>
          <a:bodyPr>
            <a:normAutofit/>
          </a:bodyPr>
          <a:lstStyle/>
          <a:p>
            <a:r>
              <a:rPr lang="en-US" sz="2200" dirty="0"/>
              <a:t>A patch (a cuboid collection of cells) is the fundamental unit of Uintah decomposition and execution.</a:t>
            </a:r>
          </a:p>
          <a:p>
            <a:r>
              <a:rPr lang="en-US" sz="2200" dirty="0"/>
              <a:t>Smaller patches mean more kernels but also more runtime overhead.</a:t>
            </a:r>
          </a:p>
          <a:p>
            <a:r>
              <a:rPr lang="en-US" sz="2200" dirty="0"/>
              <a:t>A compromise is splitting tasks into multiple kernels, each launched on its own stream.  </a:t>
            </a:r>
          </a:p>
          <a:p>
            <a:r>
              <a:rPr lang="en-US" sz="2200" dirty="0"/>
              <a:t>Other approaches, such as multiple kernels on the same stream or one kernel in many blocks generated serialization.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B6F21-1CC9-4A9F-9DEE-D241FCE1D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03" y="3565066"/>
            <a:ext cx="8126984" cy="2455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5242E-A520-4BB1-BE4E-EAB6B5BB643B}"/>
              </a:ext>
            </a:extLst>
          </p:cNvPr>
          <p:cNvSpPr txBox="1"/>
          <p:nvPr/>
        </p:nvSpPr>
        <p:spPr>
          <a:xfrm>
            <a:off x="169682" y="6532775"/>
            <a:ext cx="102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RMCRT GPU tasks using 300 rays in a 28x28x56 cell domain in 16 patches - 8 CPU threads, 6 streams per kernel on a Nvidia K20c GPU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29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of </a:t>
            </a:r>
            <a:r>
              <a:rPr lang="en-US" dirty="0" err="1"/>
              <a:t>Kokkos</a:t>
            </a:r>
            <a:r>
              <a:rPr lang="en-US" dirty="0"/>
              <a:t> for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825625"/>
            <a:ext cx="5101389" cy="4351338"/>
          </a:xfrm>
        </p:spPr>
        <p:txBody>
          <a:bodyPr/>
          <a:lstStyle/>
          <a:p>
            <a:r>
              <a:rPr lang="en-US" dirty="0"/>
              <a:t>GPU Constant Cache Memory acts as read-only registers.</a:t>
            </a:r>
          </a:p>
          <a:p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Parallel_for</a:t>
            </a:r>
            <a:r>
              <a:rPr lang="en-US" dirty="0"/>
              <a:t> loops compiled as </a:t>
            </a:r>
            <a:r>
              <a:rPr lang="en-US" dirty="0" err="1"/>
              <a:t>functors</a:t>
            </a:r>
            <a:r>
              <a:rPr lang="en-US" dirty="0"/>
              <a:t> using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nvcc</a:t>
            </a:r>
            <a:r>
              <a:rPr lang="en-US" dirty="0"/>
              <a:t>, Intel’s compiler, etc.  </a:t>
            </a:r>
          </a:p>
          <a:p>
            <a:r>
              <a:rPr lang="en-US" dirty="0" err="1"/>
              <a:t>Functor</a:t>
            </a:r>
            <a:r>
              <a:rPr lang="en-US" dirty="0"/>
              <a:t> information loaded into GPU Constant Cache and </a:t>
            </a:r>
            <a:r>
              <a:rPr lang="en-US" dirty="0" err="1"/>
              <a:t>functor</a:t>
            </a:r>
            <a:r>
              <a:rPr lang="en-US" dirty="0"/>
              <a:t> executed.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4C7CC-F0A7-4B0E-B937-CBB8BB12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60" y="1690688"/>
            <a:ext cx="7148248" cy="39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538-0E26-4D0C-934D-C7871F35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1"/>
            <a:ext cx="10515600" cy="6133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Modifying </a:t>
            </a:r>
            <a:r>
              <a:rPr lang="en-US" dirty="0" err="1"/>
              <a:t>Kokkos</a:t>
            </a:r>
            <a:r>
              <a:rPr lang="en-US" dirty="0"/>
              <a:t> for Multiple </a:t>
            </a:r>
            <a:r>
              <a:rPr lang="en-US" dirty="0" err="1"/>
              <a:t>Functors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D68D-BDF1-4283-AC11-14C3A055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678"/>
            <a:ext cx="10515600" cy="5463285"/>
          </a:xfrm>
        </p:spPr>
        <p:txBody>
          <a:bodyPr/>
          <a:lstStyle/>
          <a:p>
            <a:r>
              <a:rPr lang="en-US" dirty="0"/>
              <a:t>I implemented a lock free allocation bitmap for </a:t>
            </a:r>
            <a:r>
              <a:rPr lang="en-US" dirty="0" err="1"/>
              <a:t>functors</a:t>
            </a:r>
            <a:r>
              <a:rPr lang="en-US" dirty="0"/>
              <a:t>.</a:t>
            </a:r>
          </a:p>
          <a:p>
            <a:r>
              <a:rPr lang="en-US" dirty="0"/>
              <a:t>If the bitmap is full of </a:t>
            </a:r>
            <a:r>
              <a:rPr lang="en-US" dirty="0" err="1"/>
              <a:t>functors</a:t>
            </a:r>
            <a:r>
              <a:rPr lang="en-US" dirty="0"/>
              <a:t>, </a:t>
            </a:r>
            <a:r>
              <a:rPr lang="en-US" dirty="0" err="1"/>
              <a:t>Kokkos</a:t>
            </a:r>
            <a:r>
              <a:rPr lang="en-US" dirty="0"/>
              <a:t> checks all CUDA events to see if a prior </a:t>
            </a:r>
            <a:r>
              <a:rPr lang="en-US" dirty="0" err="1"/>
              <a:t>functor</a:t>
            </a:r>
            <a:r>
              <a:rPr lang="en-US" dirty="0"/>
              <a:t> completed, then can free that constant cache space.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1C3D-AE21-49D5-AA40-F8880C79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84" y="2081705"/>
            <a:ext cx="7644094" cy="45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DAD-BE86-4831-A0AD-82F03C9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2" y="0"/>
            <a:ext cx="10515600" cy="794602"/>
          </a:xfrm>
        </p:spPr>
        <p:txBody>
          <a:bodyPr/>
          <a:lstStyle/>
          <a:p>
            <a:pPr algn="ctr"/>
            <a:r>
              <a:rPr lang="en-US" dirty="0"/>
              <a:t>Current </a:t>
            </a:r>
            <a:r>
              <a:rPr lang="en-US" dirty="0" err="1"/>
              <a:t>Kokkos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1C6-4F8C-4FE0-8084-C46893F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70200"/>
            <a:ext cx="11148969" cy="6187800"/>
          </a:xfrm>
        </p:spPr>
        <p:txBody>
          <a:bodyPr>
            <a:normAutofit/>
          </a:bodyPr>
          <a:lstStyle/>
          <a:p>
            <a:r>
              <a:rPr lang="en-US" dirty="0"/>
              <a:t>Blue is </a:t>
            </a:r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parallel_for</a:t>
            </a:r>
            <a:r>
              <a:rPr lang="en-US" dirty="0"/>
              <a:t> loops using </a:t>
            </a:r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Cuda</a:t>
            </a:r>
            <a:r>
              <a:rPr lang="en-US" dirty="0"/>
              <a:t> Instances.</a:t>
            </a:r>
          </a:p>
          <a:p>
            <a:r>
              <a:rPr lang="en-US" dirty="0"/>
              <a:t>Purple is CUDA code using CUDA streams (both code sets use same logic).</a:t>
            </a:r>
          </a:p>
          <a:p>
            <a:r>
              <a:rPr lang="en-US" dirty="0"/>
              <a:t>Both are executing on 4 streams and 4 different kernels/</a:t>
            </a:r>
            <a:r>
              <a:rPr lang="en-US" dirty="0" err="1"/>
              <a:t>functors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is preliminary.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5798-24D1-4826-AD0E-56899D46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63" y="2172954"/>
            <a:ext cx="7574184" cy="35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CEDE-45CD-4EB4-A798-12E4C49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365125"/>
            <a:ext cx="11400638" cy="1325563"/>
          </a:xfrm>
        </p:spPr>
        <p:txBody>
          <a:bodyPr/>
          <a:lstStyle/>
          <a:p>
            <a:pPr algn="ctr"/>
            <a:r>
              <a:rPr lang="en-US" dirty="0"/>
              <a:t>Future Work - Unified Data Warehouse Codebase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E9A1-E548-4B9B-BBCB-7D1176B7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 OnDemand Data Warehouse (host memory) and GPU Data Warehouse take two different approaches for concurrency.  </a:t>
            </a:r>
          </a:p>
          <a:p>
            <a:r>
              <a:rPr lang="en-US" dirty="0"/>
              <a:t>Keep OnDemand Data Warehouse API and patch variable API.</a:t>
            </a:r>
          </a:p>
          <a:p>
            <a:r>
              <a:rPr lang="en-US" dirty="0"/>
              <a:t>Place GPU Data Warehouse logic under the hood for data sharing and pre-allocation. </a:t>
            </a:r>
          </a:p>
        </p:txBody>
      </p:sp>
    </p:spTree>
    <p:extLst>
      <p:ext uri="{BB962C8B-B14F-4D97-AF65-F5344CB8AC3E}">
        <p14:creationId xmlns:p14="http://schemas.microsoft.com/office/powerpoint/2010/main" val="292164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50D9-9B85-4F25-B018-2FEED5DF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 - Task Scheduler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49EA-A44F-45AC-BD6D-6EA09712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1825625"/>
            <a:ext cx="11208470" cy="4351338"/>
          </a:xfrm>
        </p:spPr>
        <p:txBody>
          <a:bodyPr/>
          <a:lstStyle/>
          <a:p>
            <a:r>
              <a:rPr lang="en-US" dirty="0"/>
              <a:t>OnDemand Data Warehouse currently allocates variables on-the-fly during task execution.  </a:t>
            </a:r>
          </a:p>
          <a:p>
            <a:r>
              <a:rPr lang="en-US" dirty="0"/>
              <a:t>Need to adopt GPU Data Warehouse model where allocations occur prior.  </a:t>
            </a:r>
          </a:p>
          <a:p>
            <a:r>
              <a:rPr lang="en-US" dirty="0"/>
              <a:t>This will enable data sharing for the OnDemand Data Warehouse.</a:t>
            </a:r>
          </a:p>
          <a:p>
            <a:r>
              <a:rPr lang="en-US" dirty="0"/>
              <a:t>Support modifies variables.  (Effectively like a compute).  </a:t>
            </a:r>
          </a:p>
        </p:txBody>
      </p:sp>
    </p:spTree>
    <p:extLst>
      <p:ext uri="{BB962C8B-B14F-4D97-AF65-F5344CB8AC3E}">
        <p14:creationId xmlns:p14="http://schemas.microsoft.com/office/powerpoint/2010/main" val="394882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7CE2-B009-4433-A43F-A924851B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 - Improved Halo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E0CE-E79F-453E-B442-BAF967E8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OnDemand Data Warehouse’s halo gathering makes too many duplicates of variables. </a:t>
            </a:r>
          </a:p>
          <a:p>
            <a:pPr lvl="1"/>
            <a:r>
              <a:rPr lang="en-US" dirty="0"/>
              <a:t>Derek Harris is currently having big problems with this.</a:t>
            </a:r>
          </a:p>
          <a:p>
            <a:r>
              <a:rPr lang="en-US" dirty="0"/>
              <a:t>GPU Data Warehouse gathers in halo cells through GPU kernels. </a:t>
            </a:r>
          </a:p>
          <a:p>
            <a:pPr lvl="1"/>
            <a:r>
              <a:rPr lang="en-US" dirty="0"/>
              <a:t>Both James Sutherland and I have noticed this is not as fast as we want.</a:t>
            </a:r>
          </a:p>
          <a:p>
            <a:r>
              <a:rPr lang="en-US" dirty="0"/>
              <a:t>New model should:</a:t>
            </a:r>
          </a:p>
          <a:p>
            <a:pPr lvl="1"/>
            <a:r>
              <a:rPr lang="en-US" dirty="0"/>
              <a:t>Initiate all halo gathers initiated from CPU code,</a:t>
            </a:r>
          </a:p>
          <a:p>
            <a:pPr lvl="1"/>
            <a:r>
              <a:rPr lang="en-US" dirty="0"/>
              <a:t>Perform halo gathers only once per time step per simulation variable.</a:t>
            </a:r>
          </a:p>
          <a:p>
            <a:pPr lvl="1"/>
            <a:r>
              <a:rPr lang="en-US" dirty="0"/>
              <a:t>Intelligently pre-size computed variables in preparation for ghost cells.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6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C9E9-160B-4BE0-AE0B-3DDF5104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Uintah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6A59-245D-4F07-A06C-3255A8CB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1825625"/>
            <a:ext cx="11009851" cy="4351338"/>
          </a:xfrm>
        </p:spPr>
        <p:txBody>
          <a:bodyPr/>
          <a:lstStyle/>
          <a:p>
            <a:r>
              <a:rPr lang="en-US" dirty="0"/>
              <a:t>Asynchronous many-task (AMT) framework.</a:t>
            </a:r>
          </a:p>
          <a:p>
            <a:r>
              <a:rPr lang="en-US" dirty="0"/>
              <a:t>Strong separation between runtime layer and task layer.</a:t>
            </a:r>
          </a:p>
          <a:p>
            <a:r>
              <a:rPr lang="en-US" dirty="0"/>
              <a:t>Uintah provides data stores.</a:t>
            </a:r>
          </a:p>
          <a:p>
            <a:r>
              <a:rPr lang="en-US" dirty="0"/>
              <a:t>Uintah prepares tasks then executes them when dependencies are met.</a:t>
            </a:r>
          </a:p>
          <a:p>
            <a:r>
              <a:rPr lang="en-US" dirty="0"/>
              <a:t>Developing support for GPUs and Xeon Phis.</a:t>
            </a:r>
          </a:p>
        </p:txBody>
      </p:sp>
    </p:spTree>
    <p:extLst>
      <p:ext uri="{BB962C8B-B14F-4D97-AF65-F5344CB8AC3E}">
        <p14:creationId xmlns:p14="http://schemas.microsoft.com/office/powerpoint/2010/main" val="3951371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DC63-7287-4E66-8254-5BA245E9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365125"/>
            <a:ext cx="11858920" cy="1325563"/>
          </a:xfrm>
        </p:spPr>
        <p:txBody>
          <a:bodyPr/>
          <a:lstStyle/>
          <a:p>
            <a:pPr algn="ctr"/>
            <a:r>
              <a:rPr lang="en-US" dirty="0"/>
              <a:t>Future Work - Continued </a:t>
            </a:r>
            <a:r>
              <a:rPr lang="en-US" dirty="0" err="1"/>
              <a:t>Kokkos</a:t>
            </a:r>
            <a:r>
              <a:rPr lang="en-US" dirty="0"/>
              <a:t>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DFA9-0D88-4842-9737-56449A40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modifying </a:t>
            </a:r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parallel_reduce</a:t>
            </a:r>
            <a:r>
              <a:rPr lang="en-US" dirty="0"/>
              <a:t> for asynchrony.  </a:t>
            </a:r>
          </a:p>
          <a:p>
            <a:r>
              <a:rPr lang="en-US" dirty="0"/>
              <a:t>Investigate multiple streams for</a:t>
            </a:r>
            <a:r>
              <a:rPr lang="en-US" dirty="0">
                <a:sym typeface="Wingdings" panose="05000000000000000000" pitchFamily="2" charset="2"/>
              </a:rPr>
              <a:t> multiple kernels </a:t>
            </a:r>
            <a:r>
              <a:rPr lang="en-US" dirty="0"/>
              <a:t>within a </a:t>
            </a:r>
            <a:r>
              <a:rPr lang="en-US" dirty="0" err="1"/>
              <a:t>parallel_for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Past work has shown this is much better than single stream for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multiple kernel blocks.</a:t>
            </a:r>
          </a:p>
          <a:p>
            <a:r>
              <a:rPr lang="en-US" dirty="0"/>
              <a:t>Investigate register usage restriction.  Vital for Titan production run speedups, very unclear how to generalize this into </a:t>
            </a:r>
            <a:r>
              <a:rPr lang="en-US" dirty="0" err="1"/>
              <a:t>Kokkos</a:t>
            </a:r>
            <a:r>
              <a:rPr lang="en-US" dirty="0"/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144084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4EAA-DD11-4DCC-B1D8-D3E497DE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Future work - Uintah Integration with </a:t>
            </a:r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834F-8AC3-49C8-B531-9EF28551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1619075"/>
            <a:ext cx="10911038" cy="4557888"/>
          </a:xfrm>
        </p:spPr>
        <p:txBody>
          <a:bodyPr>
            <a:normAutofit/>
          </a:bodyPr>
          <a:lstStyle/>
          <a:p>
            <a:r>
              <a:rPr lang="en-US" dirty="0"/>
              <a:t>The capstone of my work.</a:t>
            </a:r>
          </a:p>
          <a:p>
            <a:r>
              <a:rPr lang="en-US" dirty="0"/>
              <a:t>Focus on tasks written with </a:t>
            </a:r>
            <a:r>
              <a:rPr lang="en-US" dirty="0" err="1"/>
              <a:t>Kokkos</a:t>
            </a:r>
            <a:r>
              <a:rPr lang="en-US" dirty="0"/>
              <a:t> code.  </a:t>
            </a:r>
          </a:p>
          <a:p>
            <a:pPr lvl="1"/>
            <a:r>
              <a:rPr lang="en-US" dirty="0"/>
              <a:t>RMCRT and Arches tasks are the target problems.  </a:t>
            </a:r>
          </a:p>
          <a:p>
            <a:pPr lvl="1"/>
            <a:r>
              <a:rPr lang="en-US" dirty="0"/>
              <a:t>Will not rewrite existing CPU tasks into </a:t>
            </a:r>
            <a:r>
              <a:rPr lang="en-US" dirty="0" err="1"/>
              <a:t>Kokkos</a:t>
            </a:r>
            <a:r>
              <a:rPr lang="en-US" dirty="0"/>
              <a:t>.</a:t>
            </a:r>
          </a:p>
          <a:p>
            <a:r>
              <a:rPr lang="en-US" dirty="0"/>
              <a:t>Some tasks very likely can’t port if they depart from Uintah conventions.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4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AF4E-8667-4C11-9702-2CFC4E0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Future work - Example of </a:t>
            </a:r>
            <a:r>
              <a:rPr lang="en-US" dirty="0" err="1"/>
              <a:t>Kokkos</a:t>
            </a:r>
            <a:r>
              <a:rPr lang="en-US" dirty="0"/>
              <a:t> GPU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9A16-59B9-4A11-A8D2-5FAD4DF5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825625"/>
            <a:ext cx="1098615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/>
              <a:t>Application developer would add the object in red (supplied by the runtime).</a:t>
            </a:r>
          </a:p>
          <a:p>
            <a:pPr marL="0" indent="0">
              <a:buNone/>
            </a:pPr>
            <a:r>
              <a:rPr lang="en-US" sz="3800" dirty="0"/>
              <a:t>The runtime can ensure GPU, CPU, or Xeon Phi for the rest.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2100" dirty="0" err="1">
                <a:latin typeface="Consolas" panose="020B0609020204030204" pitchFamily="49" charset="0"/>
              </a:rPr>
              <a:t>CCVariable</a:t>
            </a:r>
            <a:r>
              <a:rPr lang="en-US" sz="2100" dirty="0">
                <a:latin typeface="Consolas" panose="020B0609020204030204" pitchFamily="49" charset="0"/>
              </a:rPr>
              <a:t>&lt;double&gt; </a:t>
            </a:r>
            <a:r>
              <a:rPr lang="en-US" sz="2100" dirty="0" err="1">
                <a:latin typeface="Consolas" panose="020B0609020204030204" pitchFamily="49" charset="0"/>
              </a:rPr>
              <a:t>oxiSrc</a:t>
            </a:r>
            <a:r>
              <a:rPr lang="en-US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err="1">
                <a:latin typeface="Consolas" panose="020B0609020204030204" pitchFamily="49" charset="0"/>
              </a:rPr>
              <a:t>new_dw</a:t>
            </a:r>
            <a:r>
              <a:rPr lang="en-US" sz="2100" dirty="0">
                <a:latin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</a:rPr>
              <a:t>allocateAndPut</a:t>
            </a:r>
            <a:r>
              <a:rPr lang="en-US" sz="2100" dirty="0">
                <a:latin typeface="Consolas" panose="020B0609020204030204" pitchFamily="49" charset="0"/>
              </a:rPr>
              <a:t>( </a:t>
            </a:r>
            <a:r>
              <a:rPr lang="en-US" sz="2100" dirty="0" err="1">
                <a:latin typeface="Consolas" panose="020B0609020204030204" pitchFamily="49" charset="0"/>
              </a:rPr>
              <a:t>oxiSrc</a:t>
            </a:r>
            <a:r>
              <a:rPr lang="en-US" sz="2100" dirty="0">
                <a:latin typeface="Consolas" panose="020B0609020204030204" pitchFamily="49" charset="0"/>
              </a:rPr>
              <a:t>, _</a:t>
            </a:r>
            <a:r>
              <a:rPr lang="en-US" sz="2100" dirty="0" err="1">
                <a:latin typeface="Consolas" panose="020B0609020204030204" pitchFamily="49" charset="0"/>
              </a:rPr>
              <a:t>src_label</a:t>
            </a:r>
            <a:r>
              <a:rPr lang="en-US" sz="2100" dirty="0">
                <a:latin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</a:rPr>
              <a:t>matlIndex</a:t>
            </a:r>
            <a:r>
              <a:rPr lang="en-US" sz="2100" dirty="0">
                <a:latin typeface="Consolas" panose="020B0609020204030204" pitchFamily="49" charset="0"/>
              </a:rPr>
              <a:t>, patch );</a:t>
            </a:r>
          </a:p>
          <a:p>
            <a:pPr marL="0" indent="0">
              <a:buNone/>
            </a:pPr>
            <a:r>
              <a:rPr lang="fr-FR" sz="2100" dirty="0" err="1">
                <a:latin typeface="Consolas" panose="020B0609020204030204" pitchFamily="49" charset="0"/>
              </a:rPr>
              <a:t>constCCVariable</a:t>
            </a:r>
            <a:r>
              <a:rPr lang="fr-FR" sz="2100" dirty="0">
                <a:latin typeface="Consolas" panose="020B0609020204030204" pitchFamily="49" charset="0"/>
              </a:rPr>
              <a:t>&lt;double&gt; </a:t>
            </a:r>
            <a:r>
              <a:rPr lang="fr-FR" sz="2100" dirty="0" err="1">
                <a:latin typeface="Consolas" panose="020B0609020204030204" pitchFamily="49" charset="0"/>
              </a:rPr>
              <a:t>qn_gas_oxi</a:t>
            </a:r>
            <a:r>
              <a:rPr lang="fr-FR" sz="2100" dirty="0">
                <a:latin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100" dirty="0" err="1">
                <a:latin typeface="Consolas" panose="020B0609020204030204" pitchFamily="49" charset="0"/>
              </a:rPr>
              <a:t>new_dw</a:t>
            </a:r>
            <a:r>
              <a:rPr lang="fr-FR" sz="2100" dirty="0">
                <a:latin typeface="Consolas" panose="020B0609020204030204" pitchFamily="49" charset="0"/>
              </a:rPr>
              <a:t>-&gt;</a:t>
            </a:r>
            <a:r>
              <a:rPr lang="fr-FR" sz="2100" dirty="0" err="1">
                <a:latin typeface="Consolas" panose="020B0609020204030204" pitchFamily="49" charset="0"/>
              </a:rPr>
              <a:t>get</a:t>
            </a:r>
            <a:r>
              <a:rPr lang="fr-FR" sz="2100" dirty="0">
                <a:latin typeface="Consolas" panose="020B0609020204030204" pitchFamily="49" charset="0"/>
              </a:rPr>
              <a:t>( </a:t>
            </a:r>
            <a:r>
              <a:rPr lang="fr-FR" sz="2100" dirty="0" err="1">
                <a:latin typeface="Consolas" panose="020B0609020204030204" pitchFamily="49" charset="0"/>
              </a:rPr>
              <a:t>qn_gas_oxi</a:t>
            </a:r>
            <a:r>
              <a:rPr lang="fr-FR" sz="2100" dirty="0">
                <a:latin typeface="Consolas" panose="020B0609020204030204" pitchFamily="49" charset="0"/>
              </a:rPr>
              <a:t>, </a:t>
            </a:r>
            <a:r>
              <a:rPr lang="fr-FR" sz="2100" dirty="0" err="1">
                <a:latin typeface="Consolas" panose="020B0609020204030204" pitchFamily="49" charset="0"/>
              </a:rPr>
              <a:t>gasModelLabel</a:t>
            </a:r>
            <a:r>
              <a:rPr lang="fr-FR" sz="2100" dirty="0">
                <a:latin typeface="Consolas" panose="020B0609020204030204" pitchFamily="49" charset="0"/>
              </a:rPr>
              <a:t>, </a:t>
            </a:r>
            <a:r>
              <a:rPr lang="fr-FR" sz="2100" dirty="0" err="1">
                <a:latin typeface="Consolas" panose="020B0609020204030204" pitchFamily="49" charset="0"/>
              </a:rPr>
              <a:t>matlIndex</a:t>
            </a:r>
            <a:r>
              <a:rPr lang="fr-FR" sz="2100" dirty="0">
                <a:latin typeface="Consolas" panose="020B0609020204030204" pitchFamily="49" charset="0"/>
              </a:rPr>
              <a:t>, patch, </a:t>
            </a:r>
            <a:r>
              <a:rPr lang="fr-FR" sz="2100" dirty="0" err="1">
                <a:latin typeface="Consolas" panose="020B0609020204030204" pitchFamily="49" charset="0"/>
              </a:rPr>
              <a:t>gn</a:t>
            </a:r>
            <a:r>
              <a:rPr lang="fr-FR" sz="2100" dirty="0">
                <a:latin typeface="Consolas" panose="020B0609020204030204" pitchFamily="49" charset="0"/>
              </a:rPr>
              <a:t>, 0 );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Uintah::</a:t>
            </a:r>
            <a:r>
              <a:rPr lang="en-US" sz="2100" dirty="0" err="1">
                <a:latin typeface="Consolas" panose="020B0609020204030204" pitchFamily="49" charset="0"/>
              </a:rPr>
              <a:t>BlockRange</a:t>
            </a:r>
            <a:r>
              <a:rPr lang="en-US" sz="2100" dirty="0">
                <a:latin typeface="Consolas" panose="020B0609020204030204" pitchFamily="49" charset="0"/>
              </a:rPr>
              <a:t> range(patch-&gt;</a:t>
            </a:r>
            <a:r>
              <a:rPr lang="en-US" sz="2100" dirty="0" err="1">
                <a:latin typeface="Consolas" panose="020B0609020204030204" pitchFamily="49" charset="0"/>
              </a:rPr>
              <a:t>getCellLowIndex</a:t>
            </a:r>
            <a:r>
              <a:rPr lang="en-US" sz="2100" dirty="0">
                <a:latin typeface="Consolas" panose="020B0609020204030204" pitchFamily="49" charset="0"/>
              </a:rPr>
              <a:t>(),patch-&gt;</a:t>
            </a:r>
            <a:r>
              <a:rPr lang="en-US" sz="2100" dirty="0" err="1">
                <a:latin typeface="Consolas" panose="020B0609020204030204" pitchFamily="49" charset="0"/>
              </a:rPr>
              <a:t>getCellHighIndex</a:t>
            </a:r>
            <a:r>
              <a:rPr lang="en-US" sz="21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100" dirty="0" err="1">
                <a:latin typeface="Consolas" panose="020B0609020204030204" pitchFamily="49" charset="0"/>
              </a:rPr>
              <a:t>sumCharOxyGasSource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</a:rPr>
              <a:t>doSumOxyGasFunctor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</a:rPr>
              <a:t>qn_gas_oxi</a:t>
            </a:r>
            <a:r>
              <a:rPr lang="en-US" sz="2100" dirty="0">
                <a:latin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</a:rPr>
              <a:t>oxiSrc</a:t>
            </a:r>
            <a:r>
              <a:rPr lang="en-US" sz="2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Uintah::</a:t>
            </a:r>
            <a:r>
              <a:rPr lang="en-US" sz="2100" dirty="0" err="1">
                <a:latin typeface="Consolas" panose="020B0609020204030204" pitchFamily="49" charset="0"/>
              </a:rPr>
              <a:t>parallel_for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  <a:r>
              <a:rPr lang="en-US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ExecutionInstanceObject</a:t>
            </a:r>
            <a:r>
              <a:rPr lang="en-US" sz="2100" dirty="0">
                <a:latin typeface="Consolas" panose="020B0609020204030204" pitchFamily="49" charset="0"/>
              </a:rPr>
              <a:t>, range, </a:t>
            </a:r>
            <a:r>
              <a:rPr lang="en-US" sz="2100" dirty="0" err="1">
                <a:latin typeface="Consolas" panose="020B0609020204030204" pitchFamily="49" charset="0"/>
              </a:rPr>
              <a:t>doSumOxyGasFunctor</a:t>
            </a:r>
            <a:r>
              <a:rPr lang="en-US" sz="21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703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6C7-F7EA-4F82-A7BF-2C9EDB4A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7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9413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CBF-0D07-4637-8E1E-96C4F2A0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/>
          <a:lstStyle/>
          <a:p>
            <a:pPr algn="ctr"/>
            <a:r>
              <a:rPr lang="en-US" dirty="0"/>
              <a:t>Halo Gathers in GPU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A357-9EB3-4830-81E7-B32867C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58" y="1511929"/>
            <a:ext cx="5332492" cy="4665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Before, all halo gathers happened in host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Copying changed so halos can copy within the same memory region</a:t>
            </a:r>
          </a:p>
          <a:p>
            <a:endParaRPr lang="en-US" dirty="0"/>
          </a:p>
          <a:p>
            <a:r>
              <a:rPr lang="en-US" dirty="0"/>
              <a:t>Halo buffers also sent into GPU memory if simulation variable resides there.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033856-1649-47E4-BCCA-3A60327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1511929"/>
            <a:ext cx="3144018" cy="1162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D90CE-329D-4918-B960-982EC7B1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2598"/>
            <a:ext cx="3096012" cy="1123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C0E40-8448-4146-9F3A-32DA8EDEE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3259190"/>
            <a:ext cx="2581661" cy="11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DA51-967A-4EB8-91F6-682696CF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High-Level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C8EA-4416-4254-84CD-52D1CCBD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Demonstrate performant execution of production quality Uintah tasks on GPUs using tasks previously written with </a:t>
            </a:r>
            <a:r>
              <a:rPr lang="en-US" dirty="0" err="1"/>
              <a:t>Kokkos</a:t>
            </a:r>
            <a:r>
              <a:rPr lang="en-US" dirty="0"/>
              <a:t> constructs for CPUs and Xeon Phis.</a:t>
            </a:r>
          </a:p>
        </p:txBody>
      </p:sp>
    </p:spTree>
    <p:extLst>
      <p:ext uri="{BB962C8B-B14F-4D97-AF65-F5344CB8AC3E}">
        <p14:creationId xmlns:p14="http://schemas.microsoft.com/office/powerpoint/2010/main" val="381065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40-F584-492B-B08F-39457AC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41" y="165950"/>
            <a:ext cx="10515600" cy="73939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Novelty of This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EE18D-5022-4F62-93FC-C3FC0327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780676"/>
              </p:ext>
            </p:extLst>
          </p:nvPr>
        </p:nvGraphicFramePr>
        <p:xfrm>
          <a:off x="307817" y="892581"/>
          <a:ext cx="11425474" cy="570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39">
                  <a:extLst>
                    <a:ext uri="{9D8B030D-6E8A-4147-A177-3AD203B41FA5}">
                      <a16:colId xmlns:a16="http://schemas.microsoft.com/office/drawing/2014/main" val="2497387359"/>
                    </a:ext>
                  </a:extLst>
                </a:gridCol>
                <a:gridCol w="938480">
                  <a:extLst>
                    <a:ext uri="{9D8B030D-6E8A-4147-A177-3AD203B41FA5}">
                      <a16:colId xmlns:a16="http://schemas.microsoft.com/office/drawing/2014/main" val="1809613344"/>
                    </a:ext>
                  </a:extLst>
                </a:gridCol>
                <a:gridCol w="1328268">
                  <a:extLst>
                    <a:ext uri="{9D8B030D-6E8A-4147-A177-3AD203B41FA5}">
                      <a16:colId xmlns:a16="http://schemas.microsoft.com/office/drawing/2014/main" val="2603529783"/>
                    </a:ext>
                  </a:extLst>
                </a:gridCol>
                <a:gridCol w="1328268">
                  <a:extLst>
                    <a:ext uri="{9D8B030D-6E8A-4147-A177-3AD203B41FA5}">
                      <a16:colId xmlns:a16="http://schemas.microsoft.com/office/drawing/2014/main" val="998560402"/>
                    </a:ext>
                  </a:extLst>
                </a:gridCol>
                <a:gridCol w="1137223">
                  <a:extLst>
                    <a:ext uri="{9D8B030D-6E8A-4147-A177-3AD203B41FA5}">
                      <a16:colId xmlns:a16="http://schemas.microsoft.com/office/drawing/2014/main" val="1093110213"/>
                    </a:ext>
                  </a:extLst>
                </a:gridCol>
                <a:gridCol w="1211190">
                  <a:extLst>
                    <a:ext uri="{9D8B030D-6E8A-4147-A177-3AD203B41FA5}">
                      <a16:colId xmlns:a16="http://schemas.microsoft.com/office/drawing/2014/main" val="3254872169"/>
                    </a:ext>
                  </a:extLst>
                </a:gridCol>
                <a:gridCol w="1673476">
                  <a:extLst>
                    <a:ext uri="{9D8B030D-6E8A-4147-A177-3AD203B41FA5}">
                      <a16:colId xmlns:a16="http://schemas.microsoft.com/office/drawing/2014/main" val="2538629167"/>
                    </a:ext>
                  </a:extLst>
                </a:gridCol>
                <a:gridCol w="1125849">
                  <a:extLst>
                    <a:ext uri="{9D8B030D-6E8A-4147-A177-3AD203B41FA5}">
                      <a16:colId xmlns:a16="http://schemas.microsoft.com/office/drawing/2014/main" val="2168578556"/>
                    </a:ext>
                  </a:extLst>
                </a:gridCol>
                <a:gridCol w="1676481">
                  <a:extLst>
                    <a:ext uri="{9D8B030D-6E8A-4147-A177-3AD203B41FA5}">
                      <a16:colId xmlns:a16="http://schemas.microsoft.com/office/drawing/2014/main" val="3948335377"/>
                    </a:ext>
                  </a:extLst>
                </a:gridCol>
              </a:tblGrid>
              <a:tr h="10984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Developer involvement with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 </a:t>
                      </a:r>
                      <a:r>
                        <a:rPr lang="en-US" sz="1600" dirty="0" err="1"/>
                        <a:t>internodal</a:t>
                      </a:r>
                      <a:r>
                        <a:rPr lang="en-US" sz="1600" dirty="0"/>
                        <a:t> data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 halo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Runtime data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 data sharing among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Portable code for CPU and GPU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87401"/>
                  </a:ext>
                </a:extLst>
              </a:tr>
              <a:tr h="809106">
                <a:tc>
                  <a:txBody>
                    <a:bodyPr/>
                    <a:lstStyle/>
                    <a:p>
                      <a:r>
                        <a:rPr lang="en-US" sz="1600" dirty="0"/>
                        <a:t>Uintah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local memory/MPI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</a:t>
                      </a:r>
                      <a:r>
                        <a:rPr lang="en-US" sz="1600" b="1" dirty="0"/>
                        <a:t>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</a:t>
                      </a:r>
                      <a:r>
                        <a:rPr lang="en-US" sz="1600" b="1" dirty="0"/>
                        <a:t>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This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2597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Charm++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 (add-ons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0358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Legion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7066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HPX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8185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OpenACC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4304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/>
                        <a:t>OpenCL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0583"/>
                  </a:ext>
                </a:extLst>
              </a:tr>
              <a:tr h="847363">
                <a:tc>
                  <a:txBody>
                    <a:bodyPr/>
                    <a:lstStyle/>
                    <a:p>
                      <a:r>
                        <a:rPr lang="en-US" sz="1600" dirty="0"/>
                        <a:t>CUDA Unified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0112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Kokkos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1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1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B627-6B10-44F8-B239-B036A17B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Portable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90984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9EA2-5C1D-4F8D-901E-D427D928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0"/>
            <a:ext cx="10515600" cy="898634"/>
          </a:xfrm>
        </p:spPr>
        <p:txBody>
          <a:bodyPr/>
          <a:lstStyle/>
          <a:p>
            <a:pPr algn="ctr"/>
            <a:r>
              <a:rPr lang="en-US" dirty="0"/>
              <a:t>Defining Performant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CDCD-A022-4DA5-8E7E-6A66E64A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1182414"/>
            <a:ext cx="11193517" cy="49945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Low wall time overhead (in milliseconds) for task preparation.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Lower memory usage due to data sharing.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</a:t>
            </a:r>
            <a:r>
              <a:rPr lang="en-US" dirty="0" err="1"/>
              <a:t>Kokkos</a:t>
            </a:r>
            <a:r>
              <a:rPr lang="en-US" dirty="0"/>
              <a:t> and non-</a:t>
            </a:r>
            <a:r>
              <a:rPr lang="en-US" dirty="0" err="1"/>
              <a:t>Kokkos</a:t>
            </a:r>
            <a:r>
              <a:rPr lang="en-US" dirty="0"/>
              <a:t> tasks execution wall times should be comparable.  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Kokkos</a:t>
            </a:r>
            <a:r>
              <a:rPr lang="en-US" dirty="0"/>
              <a:t> can’t force performant code, and users can still write slow code!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CAA9B0-F6E0-420F-8CD1-21B214ED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75" y="1616103"/>
            <a:ext cx="4095008" cy="1492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8B630A-0D4F-4F7F-B2A4-E6997016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1616103"/>
            <a:ext cx="4023732" cy="141024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02281-AC6A-4DCC-BABF-851147FB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3732047"/>
            <a:ext cx="4023732" cy="1166571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BBF469-73AC-44D9-AE97-27C74F6BD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20" y="3732047"/>
            <a:ext cx="3977512" cy="1166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D5506-FD6C-47CC-B33F-E446E0C5D683}"/>
              </a:ext>
            </a:extLst>
          </p:cNvPr>
          <p:cNvSpPr txBox="1"/>
          <p:nvPr/>
        </p:nvSpPr>
        <p:spPr>
          <a:xfrm>
            <a:off x="817261" y="208009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7A448-6B6C-4CED-9168-2558D6BAA7D6}"/>
              </a:ext>
            </a:extLst>
          </p:cNvPr>
          <p:cNvSpPr txBox="1"/>
          <p:nvPr/>
        </p:nvSpPr>
        <p:spPr>
          <a:xfrm>
            <a:off x="817261" y="413066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69B00-4201-46A2-A174-DAE1597E5660}"/>
              </a:ext>
            </a:extLst>
          </p:cNvPr>
          <p:cNvSpPr txBox="1"/>
          <p:nvPr/>
        </p:nvSpPr>
        <p:spPr>
          <a:xfrm>
            <a:off x="6472839" y="2136560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7DD5-A286-4CCB-ACD4-DD0DC0DA2B8A}"/>
              </a:ext>
            </a:extLst>
          </p:cNvPr>
          <p:cNvSpPr txBox="1"/>
          <p:nvPr/>
        </p:nvSpPr>
        <p:spPr>
          <a:xfrm>
            <a:off x="6472839" y="4156761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179501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6CBD-731B-468F-8577-520B2DD6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253"/>
          </a:xfrm>
        </p:spPr>
        <p:txBody>
          <a:bodyPr/>
          <a:lstStyle/>
          <a:p>
            <a:pPr algn="ctr"/>
            <a:r>
              <a:rPr lang="en-US" dirty="0"/>
              <a:t>Prior Uintah GPU runtime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6B46-FF35-431D-9FA3-0A9992C6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0" y="1520982"/>
            <a:ext cx="5395865" cy="4655981"/>
          </a:xfrm>
        </p:spPr>
        <p:txBody>
          <a:bodyPr>
            <a:normAutofit/>
          </a:bodyPr>
          <a:lstStyle/>
          <a:p>
            <a:r>
              <a:rPr lang="en-US" sz="2400" dirty="0"/>
              <a:t>Proof of concept</a:t>
            </a:r>
          </a:p>
          <a:p>
            <a:r>
              <a:rPr lang="en-US" sz="2400" dirty="0"/>
              <a:t>Before GPU task execution</a:t>
            </a:r>
          </a:p>
          <a:p>
            <a:pPr lvl="1"/>
            <a:r>
              <a:rPr lang="en-US" sz="2000" dirty="0"/>
              <a:t>Halo gathers happened in host memory</a:t>
            </a:r>
          </a:p>
          <a:p>
            <a:pPr lvl="1"/>
            <a:r>
              <a:rPr lang="en-US" sz="2000" dirty="0"/>
              <a:t>Perform allocates and host-to-device copies</a:t>
            </a:r>
          </a:p>
          <a:p>
            <a:pPr lvl="1"/>
            <a:r>
              <a:rPr lang="en-US" sz="2000" dirty="0"/>
              <a:t>Copy monolithic GPU Data Store host-to-device</a:t>
            </a:r>
          </a:p>
          <a:p>
            <a:r>
              <a:rPr lang="en-US" sz="2400" dirty="0"/>
              <a:t>After GPU task execution</a:t>
            </a:r>
          </a:p>
          <a:p>
            <a:pPr lvl="1"/>
            <a:r>
              <a:rPr lang="en-US" sz="2000" dirty="0"/>
              <a:t>Perform device-to-host copies</a:t>
            </a:r>
          </a:p>
          <a:p>
            <a:r>
              <a:rPr lang="en-US" sz="2400" dirty="0"/>
              <a:t>Result: Serial execution of GPU tasks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C6EC-41BA-4FE5-B168-0684548C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45" y="4999839"/>
            <a:ext cx="8686360" cy="11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8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DF1-80EA-4C5D-8BF2-F882BDFB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GPU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252-C748-4B01-A723-EE4E215D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825625"/>
            <a:ext cx="10952356" cy="4351338"/>
          </a:xfrm>
        </p:spPr>
        <p:txBody>
          <a:bodyPr/>
          <a:lstStyle/>
          <a:p>
            <a:r>
              <a:rPr lang="en-US" dirty="0"/>
              <a:t>Now each GPU task receives its own</a:t>
            </a:r>
            <a:br>
              <a:rPr lang="en-US" dirty="0"/>
            </a:br>
            <a:r>
              <a:rPr lang="en-US" dirty="0"/>
              <a:t>  data warehouse.</a:t>
            </a:r>
          </a:p>
          <a:p>
            <a:r>
              <a:rPr lang="en-US" dirty="0"/>
              <a:t>Difficult for asynchrony and concurrency to</a:t>
            </a:r>
            <a:br>
              <a:rPr lang="en-US" dirty="0"/>
            </a:br>
            <a:r>
              <a:rPr lang="en-US" dirty="0"/>
              <a:t>  use one shared GPU data store.</a:t>
            </a:r>
          </a:p>
          <a:p>
            <a:r>
              <a:rPr lang="en-US" dirty="0"/>
              <a:t>Tasks can </a:t>
            </a:r>
            <a:r>
              <a:rPr lang="en-US" i="1" dirty="0"/>
              <a:t>only</a:t>
            </a:r>
            <a:r>
              <a:rPr lang="en-US" dirty="0"/>
              <a:t> access simulation variables</a:t>
            </a:r>
            <a:br>
              <a:rPr lang="en-US" dirty="0"/>
            </a:br>
            <a:r>
              <a:rPr lang="en-US" dirty="0"/>
              <a:t>  they indicated they would.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855DB-0859-4EEB-AA99-3249B14E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1529616"/>
            <a:ext cx="4610109" cy="243688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B91D61-2312-4DA8-85C5-FD99FEA1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4316563"/>
            <a:ext cx="4849635" cy="22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58F-F7B2-4F83-8083-D1AAF6F3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91"/>
            <a:ext cx="10515600" cy="1068308"/>
          </a:xfrm>
        </p:spPr>
        <p:txBody>
          <a:bodyPr/>
          <a:lstStyle/>
          <a:p>
            <a:pPr algn="ctr"/>
            <a:r>
              <a:rPr lang="en-US" dirty="0"/>
              <a:t>Tasks Dictate 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83C7-FED9-46C1-AB86-39D4480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736"/>
            <a:ext cx="10515600" cy="5061227"/>
          </a:xfrm>
        </p:spPr>
        <p:txBody>
          <a:bodyPr/>
          <a:lstStyle/>
          <a:p>
            <a:r>
              <a:rPr lang="en-US" dirty="0"/>
              <a:t>Task scheduler now allocates and moves data into a memory space if it’s not already there.  </a:t>
            </a:r>
          </a:p>
          <a:p>
            <a:r>
              <a:rPr lang="en-US" dirty="0"/>
              <a:t>Halo gathers stay within GPU memory if possible.</a:t>
            </a:r>
          </a:p>
          <a:p>
            <a:r>
              <a:rPr lang="en-US" dirty="0"/>
              <a:t>This model works if Uintah ever switches to a dynamic task graph.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56233-0877-4F55-900F-B4863684DED0}"/>
              </a:ext>
            </a:extLst>
          </p:cNvPr>
          <p:cNvSpPr/>
          <p:nvPr/>
        </p:nvSpPr>
        <p:spPr>
          <a:xfrm>
            <a:off x="220910" y="6176963"/>
            <a:ext cx="11750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Wasatch tasks solving 10 and 30 transport PDEs respectively.  Computations performed on a Nvidia 680 GPU and an Intel Xeon E5-2620.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C6306-964D-42FA-A3BB-16CC6350DF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4748" y="3156341"/>
            <a:ext cx="6435696" cy="2791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14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1347</Words>
  <Application>Microsoft Office PowerPoint</Application>
  <PresentationFormat>Widescreen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Office Theme</vt:lpstr>
      <vt:lpstr>Portable and Performant GPU/Heterogeneous Asynchronous Many-Task Runtime System</vt:lpstr>
      <vt:lpstr>Uintah Overview</vt:lpstr>
      <vt:lpstr>High-Level Goal</vt:lpstr>
      <vt:lpstr>Novelty of This Work</vt:lpstr>
      <vt:lpstr>Defining Portable</vt:lpstr>
      <vt:lpstr>Defining Performant</vt:lpstr>
      <vt:lpstr>Prior Uintah GPU runtime </vt:lpstr>
      <vt:lpstr>Task GPU Data Warehouse</vt:lpstr>
      <vt:lpstr>Tasks Dictate Data Persistence</vt:lpstr>
      <vt:lpstr>Data Sharing Among Tasks</vt:lpstr>
      <vt:lpstr>Data Sharing Among Data Dependencies</vt:lpstr>
      <vt:lpstr>Uintah Improvements</vt:lpstr>
      <vt:lpstr>Splitting Tasks into Multiple Streams and Kernels</vt:lpstr>
      <vt:lpstr>Current Status of Kokkos for GPUs</vt:lpstr>
      <vt:lpstr>Modifying Kokkos for Multiple Functors</vt:lpstr>
      <vt:lpstr>Current Kokkos Results</vt:lpstr>
      <vt:lpstr>Future Work - Unified Data Warehouse Codebase</vt:lpstr>
      <vt:lpstr>Future Work - Task Scheduler Modifications</vt:lpstr>
      <vt:lpstr>Future Work - Improved Halo Gathering</vt:lpstr>
      <vt:lpstr>Future Work - Continued Kokkos Modifications</vt:lpstr>
      <vt:lpstr>Future work - Uintah Integration with Kokkos</vt:lpstr>
      <vt:lpstr>Future work - Example of Kokkos GPU Integration</vt:lpstr>
      <vt:lpstr>Questions?</vt:lpstr>
      <vt:lpstr>Halo Gathers in GPU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and Performant GPU/Heterogeneous Asynchronous Many-Task Runtime System</dc:title>
  <dc:creator>Brad Peterson</dc:creator>
  <cp:lastModifiedBy>Brad Peterson</cp:lastModifiedBy>
  <cp:revision>65</cp:revision>
  <dcterms:created xsi:type="dcterms:W3CDTF">2017-08-05T01:42:49Z</dcterms:created>
  <dcterms:modified xsi:type="dcterms:W3CDTF">2017-08-14T18:38:27Z</dcterms:modified>
</cp:coreProperties>
</file>