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6" r:id="rId4"/>
    <p:sldId id="285" r:id="rId5"/>
    <p:sldId id="257" r:id="rId6"/>
    <p:sldId id="266" r:id="rId7"/>
    <p:sldId id="288" r:id="rId8"/>
    <p:sldId id="261" r:id="rId9"/>
    <p:sldId id="290" r:id="rId10"/>
    <p:sldId id="263" r:id="rId11"/>
    <p:sldId id="264" r:id="rId12"/>
    <p:sldId id="265" r:id="rId13"/>
    <p:sldId id="267" r:id="rId14"/>
    <p:sldId id="284" r:id="rId15"/>
    <p:sldId id="269" r:id="rId16"/>
    <p:sldId id="268" r:id="rId17"/>
    <p:sldId id="287" r:id="rId18"/>
    <p:sldId id="281" r:id="rId19"/>
    <p:sldId id="271" r:id="rId20"/>
    <p:sldId id="272" r:id="rId21"/>
    <p:sldId id="289" r:id="rId22"/>
    <p:sldId id="274" r:id="rId23"/>
    <p:sldId id="277" r:id="rId24"/>
    <p:sldId id="276" r:id="rId25"/>
    <p:sldId id="279" r:id="rId26"/>
    <p:sldId id="278" r:id="rId27"/>
    <p:sldId id="273" r:id="rId28"/>
    <p:sldId id="262" r:id="rId29"/>
    <p:sldId id="282" r:id="rId30"/>
    <p:sldId id="283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 snapToGrid="0">
      <p:cViewPr>
        <p:scale>
          <a:sx n="93" d="100"/>
          <a:sy n="93" d="100"/>
        </p:scale>
        <p:origin x="49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7452-510D-49F1-AE52-D072AB35B2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DF6A71-DF5A-4CEF-B3D7-02C397F17B40}">
      <dgm:prSet/>
      <dgm:spPr/>
      <dgm:t>
        <a:bodyPr/>
        <a:lstStyle/>
        <a:p>
          <a:r>
            <a:rPr lang="en-US" dirty="0" err="1"/>
            <a:t>Kokkos</a:t>
          </a:r>
          <a:endParaRPr lang="en-US" dirty="0"/>
        </a:p>
      </dgm:t>
    </dgm:pt>
    <dgm:pt modelId="{00B532DC-5BBC-4327-ADC6-5CB9015EFB3E}" type="parTrans" cxnId="{6734E732-2CD7-445C-8E5D-9201706F02DA}">
      <dgm:prSet/>
      <dgm:spPr/>
      <dgm:t>
        <a:bodyPr/>
        <a:lstStyle/>
        <a:p>
          <a:endParaRPr lang="en-US"/>
        </a:p>
      </dgm:t>
    </dgm:pt>
    <dgm:pt modelId="{28F91B91-AFA8-4672-8324-9CE6E38A39D1}" type="sibTrans" cxnId="{6734E732-2CD7-445C-8E5D-9201706F02DA}">
      <dgm:prSet/>
      <dgm:spPr/>
      <dgm:t>
        <a:bodyPr/>
        <a:lstStyle/>
        <a:p>
          <a:endParaRPr lang="en-US"/>
        </a:p>
      </dgm:t>
    </dgm:pt>
    <dgm:pt modelId="{36E0319C-70B5-4723-8C37-FE882E315C99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Kokkos</a:t>
          </a:r>
          <a:r>
            <a:rPr lang="en-US" dirty="0"/>
            <a:t> enabled tasks on GPUs, CPUs, and Xeon Phis with minimal architecture specific requirements in task code.</a:t>
          </a:r>
        </a:p>
      </dgm:t>
    </dgm:pt>
    <dgm:pt modelId="{FF3F0AFB-F296-42D4-81DF-07A3702F1988}" type="parTrans" cxnId="{DE864B7C-F6C1-4697-BBD7-12DB15BB6FEC}">
      <dgm:prSet/>
      <dgm:spPr/>
      <dgm:t>
        <a:bodyPr/>
        <a:lstStyle/>
        <a:p>
          <a:endParaRPr lang="en-US"/>
        </a:p>
      </dgm:t>
    </dgm:pt>
    <dgm:pt modelId="{0940946E-C3AD-4F42-B827-74850E48EC07}" type="sibTrans" cxnId="{DE864B7C-F6C1-4697-BBD7-12DB15BB6FEC}">
      <dgm:prSet/>
      <dgm:spPr/>
      <dgm:t>
        <a:bodyPr/>
        <a:lstStyle/>
        <a:p>
          <a:endParaRPr lang="en-US"/>
        </a:p>
      </dgm:t>
    </dgm:pt>
    <dgm:pt modelId="{ED3731D0-5EB6-41D5-8960-60F47114F894}">
      <dgm:prSet/>
      <dgm:spPr/>
      <dgm:t>
        <a:bodyPr/>
        <a:lstStyle/>
        <a:p>
          <a:r>
            <a:rPr lang="en-US" dirty="0"/>
            <a:t>Task API</a:t>
          </a:r>
        </a:p>
      </dgm:t>
    </dgm:pt>
    <dgm:pt modelId="{C15593B1-8E63-4585-A473-CFFD0E1698C8}" type="parTrans" cxnId="{235F1AD5-2FF4-4ACC-8BEB-37F0EA53E902}">
      <dgm:prSet/>
      <dgm:spPr/>
      <dgm:t>
        <a:bodyPr/>
        <a:lstStyle/>
        <a:p>
          <a:endParaRPr lang="en-US"/>
        </a:p>
      </dgm:t>
    </dgm:pt>
    <dgm:pt modelId="{A015C9FF-F157-41CF-A174-44732C03B6DE}" type="sibTrans" cxnId="{235F1AD5-2FF4-4ACC-8BEB-37F0EA53E902}">
      <dgm:prSet/>
      <dgm:spPr/>
      <dgm:t>
        <a:bodyPr/>
        <a:lstStyle/>
        <a:p>
          <a:endParaRPr lang="en-US"/>
        </a:p>
      </dgm:t>
    </dgm:pt>
    <dgm:pt modelId="{09CC1AB4-7766-45E3-8631-E236C876DEA3}">
      <dgm:prSet/>
      <dgm:spPr/>
      <dgm:t>
        <a:bodyPr/>
        <a:lstStyle/>
        <a:p>
          <a:r>
            <a:rPr lang="en-US" dirty="0"/>
            <a:t>Preserve application layer API with minimal GPU runtime interaction.</a:t>
          </a:r>
        </a:p>
      </dgm:t>
    </dgm:pt>
    <dgm:pt modelId="{113C5EB5-5BE4-47DE-9FEA-4AFE106D588B}" type="parTrans" cxnId="{C2A3E49D-B534-41E2-A2EA-C998FDD01325}">
      <dgm:prSet/>
      <dgm:spPr/>
      <dgm:t>
        <a:bodyPr/>
        <a:lstStyle/>
        <a:p>
          <a:endParaRPr lang="en-US"/>
        </a:p>
      </dgm:t>
    </dgm:pt>
    <dgm:pt modelId="{26D7719D-FB01-46AA-871A-09657D10FFBF}" type="sibTrans" cxnId="{C2A3E49D-B534-41E2-A2EA-C998FDD01325}">
      <dgm:prSet/>
      <dgm:spPr/>
      <dgm:t>
        <a:bodyPr/>
        <a:lstStyle/>
        <a:p>
          <a:endParaRPr lang="en-US"/>
        </a:p>
      </dgm:t>
    </dgm:pt>
    <dgm:pt modelId="{F62BACE5-768D-4453-AB88-D7D3C799C64B}">
      <dgm:prSet/>
      <dgm:spPr/>
      <dgm:t>
        <a:bodyPr/>
        <a:lstStyle/>
        <a:p>
          <a:r>
            <a:rPr lang="en-US" dirty="0"/>
            <a:t>Data Warehouse API</a:t>
          </a:r>
        </a:p>
      </dgm:t>
    </dgm:pt>
    <dgm:pt modelId="{1503F223-8785-48CA-AA32-88A392B46051}" type="parTrans" cxnId="{4B4E2358-E886-4731-BD8B-19734D87CA82}">
      <dgm:prSet/>
      <dgm:spPr/>
      <dgm:t>
        <a:bodyPr/>
        <a:lstStyle/>
        <a:p>
          <a:endParaRPr lang="en-US"/>
        </a:p>
      </dgm:t>
    </dgm:pt>
    <dgm:pt modelId="{980441BC-E1E1-4B0F-9CC9-9D3A7C8F707A}" type="sibTrans" cxnId="{4B4E2358-E886-4731-BD8B-19734D87CA82}">
      <dgm:prSet/>
      <dgm:spPr/>
      <dgm:t>
        <a:bodyPr/>
        <a:lstStyle/>
        <a:p>
          <a:endParaRPr lang="en-US"/>
        </a:p>
      </dgm:t>
    </dgm:pt>
    <dgm:pt modelId="{FBAFD6FB-8635-4ACC-8719-9247A7447CD6}">
      <dgm:prSet/>
      <dgm:spPr/>
      <dgm:t>
        <a:bodyPr/>
        <a:lstStyle/>
        <a:p>
          <a:r>
            <a:rPr lang="en-US" dirty="0"/>
            <a:t>Keep data warehouse logic uniform for host and GPU memory.</a:t>
          </a:r>
        </a:p>
      </dgm:t>
    </dgm:pt>
    <dgm:pt modelId="{342C680F-2048-4556-A3F0-A59149FA3951}" type="parTrans" cxnId="{201159D4-D34F-4E52-9C58-A34786329077}">
      <dgm:prSet/>
      <dgm:spPr/>
      <dgm:t>
        <a:bodyPr/>
        <a:lstStyle/>
        <a:p>
          <a:endParaRPr lang="en-US"/>
        </a:p>
      </dgm:t>
    </dgm:pt>
    <dgm:pt modelId="{298E4699-2E35-4AF8-B9D5-AD76674E2B9F}" type="sibTrans" cxnId="{201159D4-D34F-4E52-9C58-A34786329077}">
      <dgm:prSet/>
      <dgm:spPr/>
      <dgm:t>
        <a:bodyPr/>
        <a:lstStyle/>
        <a:p>
          <a:endParaRPr lang="en-US"/>
        </a:p>
      </dgm:t>
    </dgm:pt>
    <dgm:pt modelId="{DCECE5E7-D31F-4FAA-A713-1999168D30BB}" type="pres">
      <dgm:prSet presAssocID="{4C1F7452-510D-49F1-AE52-D072AB35B269}" presName="Name0" presStyleCnt="0">
        <dgm:presLayoutVars>
          <dgm:dir/>
          <dgm:animLvl val="lvl"/>
          <dgm:resizeHandles val="exact"/>
        </dgm:presLayoutVars>
      </dgm:prSet>
      <dgm:spPr/>
    </dgm:pt>
    <dgm:pt modelId="{0DE4CD56-C47A-462C-AA74-AC8772166923}" type="pres">
      <dgm:prSet presAssocID="{22DF6A71-DF5A-4CEF-B3D7-02C397F17B40}" presName="linNode" presStyleCnt="0"/>
      <dgm:spPr/>
    </dgm:pt>
    <dgm:pt modelId="{DD3508EB-B033-4A8A-9A3D-F21554A3B8AA}" type="pres">
      <dgm:prSet presAssocID="{22DF6A71-DF5A-4CEF-B3D7-02C397F17B4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6E853D-7C07-4E6D-BA14-73DD7619F29D}" type="pres">
      <dgm:prSet presAssocID="{22DF6A71-DF5A-4CEF-B3D7-02C397F17B40}" presName="descendantText" presStyleLbl="alignAccFollowNode1" presStyleIdx="0" presStyleCnt="3">
        <dgm:presLayoutVars>
          <dgm:bulletEnabled/>
        </dgm:presLayoutVars>
      </dgm:prSet>
      <dgm:spPr/>
    </dgm:pt>
    <dgm:pt modelId="{072D3A2B-DF8C-4118-A80D-F4908F1FFD6A}" type="pres">
      <dgm:prSet presAssocID="{28F91B91-AFA8-4672-8324-9CE6E38A39D1}" presName="sp" presStyleCnt="0"/>
      <dgm:spPr/>
    </dgm:pt>
    <dgm:pt modelId="{54CAFD5B-612F-4264-9B04-AE2794D8F849}" type="pres">
      <dgm:prSet presAssocID="{ED3731D0-5EB6-41D5-8960-60F47114F894}" presName="linNode" presStyleCnt="0"/>
      <dgm:spPr/>
    </dgm:pt>
    <dgm:pt modelId="{F391B462-E1B4-4217-9479-5AC135D01F96}" type="pres">
      <dgm:prSet presAssocID="{ED3731D0-5EB6-41D5-8960-60F47114F89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87CEE8A-B9BA-4FEC-9FAE-DD3EAA36436C}" type="pres">
      <dgm:prSet presAssocID="{ED3731D0-5EB6-41D5-8960-60F47114F894}" presName="descendantText" presStyleLbl="alignAccFollowNode1" presStyleIdx="1" presStyleCnt="3">
        <dgm:presLayoutVars>
          <dgm:bulletEnabled/>
        </dgm:presLayoutVars>
      </dgm:prSet>
      <dgm:spPr/>
    </dgm:pt>
    <dgm:pt modelId="{B2B28ECE-8240-4EAE-BE06-0163C8CF05FF}" type="pres">
      <dgm:prSet presAssocID="{A015C9FF-F157-41CF-A174-44732C03B6DE}" presName="sp" presStyleCnt="0"/>
      <dgm:spPr/>
    </dgm:pt>
    <dgm:pt modelId="{1359A42A-EBE3-418E-9C8D-0CF02ED13523}" type="pres">
      <dgm:prSet presAssocID="{F62BACE5-768D-4453-AB88-D7D3C799C64B}" presName="linNode" presStyleCnt="0"/>
      <dgm:spPr/>
    </dgm:pt>
    <dgm:pt modelId="{51708D1A-C576-46EB-B459-5A9E75526D5B}" type="pres">
      <dgm:prSet presAssocID="{F62BACE5-768D-4453-AB88-D7D3C799C64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E912B25-D9A0-479A-80A7-1C1FFD18B708}" type="pres">
      <dgm:prSet presAssocID="{F62BACE5-768D-4453-AB88-D7D3C799C64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734E732-2CD7-445C-8E5D-9201706F02DA}" srcId="{4C1F7452-510D-49F1-AE52-D072AB35B269}" destId="{22DF6A71-DF5A-4CEF-B3D7-02C397F17B40}" srcOrd="0" destOrd="0" parTransId="{00B532DC-5BBC-4327-ADC6-5CB9015EFB3E}" sibTransId="{28F91B91-AFA8-4672-8324-9CE6E38A39D1}"/>
    <dgm:cxn modelId="{8F1A7555-41F5-43E3-AB21-456074A12B5C}" type="presOf" srcId="{4C1F7452-510D-49F1-AE52-D072AB35B269}" destId="{DCECE5E7-D31F-4FAA-A713-1999168D30BB}" srcOrd="0" destOrd="0" presId="urn:microsoft.com/office/officeart/2016/7/layout/VerticalSolidActionList"/>
    <dgm:cxn modelId="{49DB2A76-8275-45DD-A895-AEC3144596B2}" type="presOf" srcId="{FBAFD6FB-8635-4ACC-8719-9247A7447CD6}" destId="{BE912B25-D9A0-479A-80A7-1C1FFD18B708}" srcOrd="0" destOrd="0" presId="urn:microsoft.com/office/officeart/2016/7/layout/VerticalSolidActionList"/>
    <dgm:cxn modelId="{4B4E2358-E886-4731-BD8B-19734D87CA82}" srcId="{4C1F7452-510D-49F1-AE52-D072AB35B269}" destId="{F62BACE5-768D-4453-AB88-D7D3C799C64B}" srcOrd="2" destOrd="0" parTransId="{1503F223-8785-48CA-AA32-88A392B46051}" sibTransId="{980441BC-E1E1-4B0F-9CC9-9D3A7C8F707A}"/>
    <dgm:cxn modelId="{DE864B7C-F6C1-4697-BBD7-12DB15BB6FEC}" srcId="{22DF6A71-DF5A-4CEF-B3D7-02C397F17B40}" destId="{36E0319C-70B5-4723-8C37-FE882E315C99}" srcOrd="0" destOrd="0" parTransId="{FF3F0AFB-F296-42D4-81DF-07A3702F1988}" sibTransId="{0940946E-C3AD-4F42-B827-74850E48EC07}"/>
    <dgm:cxn modelId="{EADA867C-B1D2-46F7-A7AC-FEB91C1C8C56}" type="presOf" srcId="{ED3731D0-5EB6-41D5-8960-60F47114F894}" destId="{F391B462-E1B4-4217-9479-5AC135D01F96}" srcOrd="0" destOrd="0" presId="urn:microsoft.com/office/officeart/2016/7/layout/VerticalSolidActionList"/>
    <dgm:cxn modelId="{0A20AC7C-31BD-4354-97B6-0150B95C330D}" type="presOf" srcId="{36E0319C-70B5-4723-8C37-FE882E315C99}" destId="{C26E853D-7C07-4E6D-BA14-73DD7619F29D}" srcOrd="0" destOrd="0" presId="urn:microsoft.com/office/officeart/2016/7/layout/VerticalSolidActionList"/>
    <dgm:cxn modelId="{5FB77799-2324-4C87-B8CF-71576154ADBB}" type="presOf" srcId="{09CC1AB4-7766-45E3-8631-E236C876DEA3}" destId="{687CEE8A-B9BA-4FEC-9FAE-DD3EAA36436C}" srcOrd="0" destOrd="0" presId="urn:microsoft.com/office/officeart/2016/7/layout/VerticalSolidActionList"/>
    <dgm:cxn modelId="{C2A3E49D-B534-41E2-A2EA-C998FDD01325}" srcId="{ED3731D0-5EB6-41D5-8960-60F47114F894}" destId="{09CC1AB4-7766-45E3-8631-E236C876DEA3}" srcOrd="0" destOrd="0" parTransId="{113C5EB5-5BE4-47DE-9FEA-4AFE106D588B}" sibTransId="{26D7719D-FB01-46AA-871A-09657D10FFBF}"/>
    <dgm:cxn modelId="{DB8510D0-49EF-4180-8510-77B44689E90B}" type="presOf" srcId="{22DF6A71-DF5A-4CEF-B3D7-02C397F17B40}" destId="{DD3508EB-B033-4A8A-9A3D-F21554A3B8AA}" srcOrd="0" destOrd="0" presId="urn:microsoft.com/office/officeart/2016/7/layout/VerticalSolidActionList"/>
    <dgm:cxn modelId="{201159D4-D34F-4E52-9C58-A34786329077}" srcId="{F62BACE5-768D-4453-AB88-D7D3C799C64B}" destId="{FBAFD6FB-8635-4ACC-8719-9247A7447CD6}" srcOrd="0" destOrd="0" parTransId="{342C680F-2048-4556-A3F0-A59149FA3951}" sibTransId="{298E4699-2E35-4AF8-B9D5-AD76674E2B9F}"/>
    <dgm:cxn modelId="{235F1AD5-2FF4-4ACC-8BEB-37F0EA53E902}" srcId="{4C1F7452-510D-49F1-AE52-D072AB35B269}" destId="{ED3731D0-5EB6-41D5-8960-60F47114F894}" srcOrd="1" destOrd="0" parTransId="{C15593B1-8E63-4585-A473-CFFD0E1698C8}" sibTransId="{A015C9FF-F157-41CF-A174-44732C03B6DE}"/>
    <dgm:cxn modelId="{CB8F0EEB-3A10-4677-A09A-28AFCE6041FF}" type="presOf" srcId="{F62BACE5-768D-4453-AB88-D7D3C799C64B}" destId="{51708D1A-C576-46EB-B459-5A9E75526D5B}" srcOrd="0" destOrd="0" presId="urn:microsoft.com/office/officeart/2016/7/layout/VerticalSolidActionList"/>
    <dgm:cxn modelId="{F4B979B5-4DE0-4963-91A1-64652CBA5E9D}" type="presParOf" srcId="{DCECE5E7-D31F-4FAA-A713-1999168D30BB}" destId="{0DE4CD56-C47A-462C-AA74-AC8772166923}" srcOrd="0" destOrd="0" presId="urn:microsoft.com/office/officeart/2016/7/layout/VerticalSolidActionList"/>
    <dgm:cxn modelId="{759121F3-3AC9-49BB-B3BC-94AC2D920112}" type="presParOf" srcId="{0DE4CD56-C47A-462C-AA74-AC8772166923}" destId="{DD3508EB-B033-4A8A-9A3D-F21554A3B8AA}" srcOrd="0" destOrd="0" presId="urn:microsoft.com/office/officeart/2016/7/layout/VerticalSolidActionList"/>
    <dgm:cxn modelId="{82B819B0-3E40-4092-9BCF-FE9A82645329}" type="presParOf" srcId="{0DE4CD56-C47A-462C-AA74-AC8772166923}" destId="{C26E853D-7C07-4E6D-BA14-73DD7619F29D}" srcOrd="1" destOrd="0" presId="urn:microsoft.com/office/officeart/2016/7/layout/VerticalSolidActionList"/>
    <dgm:cxn modelId="{80584E81-48E9-4D95-AF5C-36BE6E1F4674}" type="presParOf" srcId="{DCECE5E7-D31F-4FAA-A713-1999168D30BB}" destId="{072D3A2B-DF8C-4118-A80D-F4908F1FFD6A}" srcOrd="1" destOrd="0" presId="urn:microsoft.com/office/officeart/2016/7/layout/VerticalSolidActionList"/>
    <dgm:cxn modelId="{C88052BC-97C2-4D96-81AA-1A38DEF979EF}" type="presParOf" srcId="{DCECE5E7-D31F-4FAA-A713-1999168D30BB}" destId="{54CAFD5B-612F-4264-9B04-AE2794D8F849}" srcOrd="2" destOrd="0" presId="urn:microsoft.com/office/officeart/2016/7/layout/VerticalSolidActionList"/>
    <dgm:cxn modelId="{17AD14CA-1F38-4EEB-B367-96F33C3F5CA9}" type="presParOf" srcId="{54CAFD5B-612F-4264-9B04-AE2794D8F849}" destId="{F391B462-E1B4-4217-9479-5AC135D01F96}" srcOrd="0" destOrd="0" presId="urn:microsoft.com/office/officeart/2016/7/layout/VerticalSolidActionList"/>
    <dgm:cxn modelId="{38ED0F4E-485D-4AC8-958D-BD2590AB678C}" type="presParOf" srcId="{54CAFD5B-612F-4264-9B04-AE2794D8F849}" destId="{687CEE8A-B9BA-4FEC-9FAE-DD3EAA36436C}" srcOrd="1" destOrd="0" presId="urn:microsoft.com/office/officeart/2016/7/layout/VerticalSolidActionList"/>
    <dgm:cxn modelId="{A1000E47-0E9A-4798-9155-F87A16C485D3}" type="presParOf" srcId="{DCECE5E7-D31F-4FAA-A713-1999168D30BB}" destId="{B2B28ECE-8240-4EAE-BE06-0163C8CF05FF}" srcOrd="3" destOrd="0" presId="urn:microsoft.com/office/officeart/2016/7/layout/VerticalSolidActionList"/>
    <dgm:cxn modelId="{66ABF613-9914-457F-9DD5-8F29E01CF36F}" type="presParOf" srcId="{DCECE5E7-D31F-4FAA-A713-1999168D30BB}" destId="{1359A42A-EBE3-418E-9C8D-0CF02ED13523}" srcOrd="4" destOrd="0" presId="urn:microsoft.com/office/officeart/2016/7/layout/VerticalSolidActionList"/>
    <dgm:cxn modelId="{4F1FF363-7E17-4430-922C-C33A09A890B2}" type="presParOf" srcId="{1359A42A-EBE3-418E-9C8D-0CF02ED13523}" destId="{51708D1A-C576-46EB-B459-5A9E75526D5B}" srcOrd="0" destOrd="0" presId="urn:microsoft.com/office/officeart/2016/7/layout/VerticalSolidActionList"/>
    <dgm:cxn modelId="{D65EFB69-B25C-48C6-A8FB-A5F696ECAE3C}" type="presParOf" srcId="{1359A42A-EBE3-418E-9C8D-0CF02ED13523}" destId="{BE912B25-D9A0-479A-80A7-1C1FFD18B70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853D-7C07-4E6D-BA14-73DD7619F29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Run </a:t>
          </a:r>
          <a:r>
            <a:rPr lang="en-US" sz="2200" kern="1200" dirty="0" err="1"/>
            <a:t>Kokkos</a:t>
          </a:r>
          <a:r>
            <a:rPr lang="en-US" sz="2200" kern="1200" dirty="0"/>
            <a:t> enabled tasks on GPUs, CPUs, and Xeon Phis with minimal architecture specific requirements in task code.</a:t>
          </a:r>
        </a:p>
      </dsp:txBody>
      <dsp:txXfrm>
        <a:off x="2103120" y="1359"/>
        <a:ext cx="8412480" cy="1393787"/>
      </dsp:txXfrm>
    </dsp:sp>
    <dsp:sp modelId="{DD3508EB-B033-4A8A-9A3D-F21554A3B8A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Kokkos</a:t>
          </a:r>
          <a:endParaRPr lang="en-US" sz="2600" kern="1200" dirty="0"/>
        </a:p>
      </dsp:txBody>
      <dsp:txXfrm>
        <a:off x="0" y="1359"/>
        <a:ext cx="2103120" cy="1393787"/>
      </dsp:txXfrm>
    </dsp:sp>
    <dsp:sp modelId="{687CEE8A-B9BA-4FEC-9FAE-DD3EAA36436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Preserve application layer API with minimal GPU runtime interaction.</a:t>
          </a:r>
        </a:p>
      </dsp:txBody>
      <dsp:txXfrm>
        <a:off x="2103120" y="1478775"/>
        <a:ext cx="8412480" cy="1393787"/>
      </dsp:txXfrm>
    </dsp:sp>
    <dsp:sp modelId="{F391B462-E1B4-4217-9479-5AC135D01F9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Task API</a:t>
          </a:r>
        </a:p>
      </dsp:txBody>
      <dsp:txXfrm>
        <a:off x="0" y="1478775"/>
        <a:ext cx="2103120" cy="1393787"/>
      </dsp:txXfrm>
    </dsp:sp>
    <dsp:sp modelId="{BE912B25-D9A0-479A-80A7-1C1FFD18B708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data warehouse logic uniform for host and GPU memory.</a:t>
          </a:r>
        </a:p>
      </dsp:txBody>
      <dsp:txXfrm>
        <a:off x="2103120" y="2956190"/>
        <a:ext cx="8412480" cy="1393787"/>
      </dsp:txXfrm>
    </dsp:sp>
    <dsp:sp modelId="{51708D1A-C576-46EB-B459-5A9E75526D5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Warehouse API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8EEE-2D10-4FCD-95BD-C9DA73C04C5B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6E53-FBAD-4692-8247-231B377A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850680" y="4695120"/>
            <a:ext cx="6807240" cy="4448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>
                <a:latin typeface="Arial"/>
              </a:rPr>
              <a:t>Above image shows 27 patches in a node.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Within a patch could be individual cells.  Common sizes of an individual patch are 16x16x16 or 32x32x32.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Give an example.  Suppose we had 12,000 nodes, and 16 logical GPU cores on each node.  At one patch per core, that allows for 192,000 patches.  At 32^3 per patch, 6291456000 cells, that's roughly 1800x1800x1800 simulation.  </a:t>
            </a:r>
            <a:endParaRPr/>
          </a:p>
          <a:p>
            <a:endParaRPr/>
          </a:p>
          <a:p>
            <a:r>
              <a:rPr lang="en-US" sz="1600">
                <a:latin typeface="Arial"/>
              </a:rPr>
              <a:t>Uintah operates on fixed timesteps. At the beginning of a time step, Uintah's runtime engine sends out all ghost cells to neighbor MPI ranks.   It is then constantly processing any incoming ghost cells.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29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task graph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schedulers use something similar to a cache coherency protocol.  That requires a “snooping” approach.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functor</a:t>
            </a:r>
            <a:r>
              <a:rPr lang="en-US" dirty="0"/>
              <a:t> is the heart of </a:t>
            </a:r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 streams not shown yet…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96E53-FBAD-4692-8247-231B377A08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0B4-4D98-44B3-ACFD-1884CDA8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3913-8C02-4072-9836-81759EC0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FBB-A1E8-4C41-9936-A84FDE4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E8E2-F662-48B1-A2C0-346676CD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11AC-F76C-4D4D-93F8-2F10303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DE9E-2D03-4B5B-A75F-3AC278E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3312-97E4-4454-85E6-E8456DD0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3AD7-2225-44E2-B35E-DDFBC85D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BBC-1901-4477-B385-EDF492FF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0ECF-4D4E-4F52-8FFD-3B447CA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3320-0408-415C-BD42-B24DCCCC4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2978-E547-4406-8C04-496E0D99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9095-6F2C-41CE-B598-0CB0DA6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A4D7-A998-4C27-BBCC-F21E22C6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91D-8E8B-48FC-A01C-F7E36BA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9D16-714F-48DD-B46A-DA6CAD8A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8DFF-D824-4174-8FCD-30E8C5D5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3A84-4517-47CA-8775-FF25DFB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71C7-FB96-4647-AC73-445A5ED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FF37-DE1F-4EA9-92E5-E83478F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E785-DF80-4E42-96F6-CFE7629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FCE0-33C1-4160-A2E6-5DE8C03D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D8F-E2AA-4512-9DA7-CBFC1B95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B6DB-09B9-401C-938A-DFB562A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33B-48A6-41C7-8752-E5BF19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4F91-CDDA-4E19-980D-2C0E07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EFD8-F3E7-4955-87DA-001308BE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D41D-7563-4CAB-A62C-AA216CF9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2895-FC73-4347-9EB8-630C3E6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1C1B-3E15-45E7-9D5F-91CC6C4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A5F38-9725-4B19-9F41-C0E6741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A3B-E17D-42DB-A223-4AD47F83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32E8-4349-405E-A1EF-AE6E515A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2116-BF16-4181-A928-581AF6FA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A392E-F77B-4C18-A218-0CE6D3E2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C357-7055-4B25-93C7-447AAA58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45D2E-30FB-4FB9-9657-0D077AC9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22930-FA1F-48B5-B64E-FA5DD396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086D2-158E-4A65-A8E9-60658500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2CE9-5A2E-47DF-8322-0F5134BF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0CF9-E438-4138-8620-EFD3715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01B62-1500-45F5-99D8-FE70BE2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1FA52-E7CD-4393-A686-B00AF8A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EC5-9C9C-4B63-8C5B-05EED7D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E560-47DF-465C-A865-5A69517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DD89-588A-4862-A495-C70B1BC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70C-70F2-4B11-ABBE-5D6B8B84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20C-AD00-4A3D-B398-C771E12C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EAA-BD86-437B-8FED-ECF3F544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BEC3-878C-42EE-A0B4-322FB6E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772E-B0F9-4F22-B5C9-99BEF14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BE85-0D33-4E0C-A1F7-6A26EB32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24D-707B-44A6-B969-3480725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4C8F-7A07-48E2-A048-62DCABF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85EE-42C3-4A6F-A079-058DAA23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9134-89A7-4430-BE32-862D179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F71-571A-4BE1-9F02-5F854CA9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2436A-9313-49B2-A6AA-630D431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8E0A-A57A-458A-A2FE-D83D9CD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1716-2BFF-4988-B799-D6C43EF2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E51C-6454-4B4C-94C8-ADB898198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269A-CBD6-4369-9B54-8AA32D77B95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2402-86EA-433C-9DB0-058B2BACB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A26D-8833-4FF4-A3B9-9D239874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27F-100C-45D7-90E2-93283CC2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609-33B4-45E8-BC1B-4EFF1C22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87" y="1122363"/>
            <a:ext cx="1122629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Portable and Performant GPU/Heterogeneous Asynchronous Many-Task Runtime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AA25-FDDE-4390-A40B-5078BBB3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Ph.D. Research Proposal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Brad Peterson</a:t>
            </a:r>
          </a:p>
        </p:txBody>
      </p:sp>
    </p:spTree>
    <p:extLst>
      <p:ext uri="{BB962C8B-B14F-4D97-AF65-F5344CB8AC3E}">
        <p14:creationId xmlns:p14="http://schemas.microsoft.com/office/powerpoint/2010/main" val="29884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25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Task GPU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252-C748-4B01-A723-EE4E215D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825625"/>
            <a:ext cx="6450912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/>
              </a:rPr>
              <a:t>Problem:</a:t>
            </a:r>
            <a:r>
              <a:rPr lang="en-US" dirty="0">
                <a:latin typeface="Avenir Book"/>
              </a:rPr>
              <a:t> Monolithic and shared GPU Data Store bad for asynchrony, concurrency, and copy overhead.</a:t>
            </a:r>
          </a:p>
          <a:p>
            <a:r>
              <a:rPr lang="en-US" dirty="0">
                <a:latin typeface="Avenir Book"/>
              </a:rPr>
              <a:t> </a:t>
            </a:r>
            <a:r>
              <a:rPr lang="en-US" b="1" dirty="0">
                <a:latin typeface="Avenir Book"/>
              </a:rPr>
              <a:t>Solution: </a:t>
            </a:r>
            <a:r>
              <a:rPr lang="en-US" dirty="0">
                <a:latin typeface="Avenir Book"/>
              </a:rPr>
              <a:t>Now each GPU task receives its own data warehouse.</a:t>
            </a:r>
          </a:p>
          <a:p>
            <a:pPr lvl="1"/>
            <a:r>
              <a:rPr lang="en-US" dirty="0">
                <a:latin typeface="Avenir Book"/>
              </a:rPr>
              <a:t>Much smaller (see figure on right)</a:t>
            </a:r>
          </a:p>
          <a:p>
            <a:pPr lvl="1"/>
            <a:r>
              <a:rPr lang="en-US" dirty="0">
                <a:latin typeface="Avenir Book"/>
              </a:rPr>
              <a:t>Avoids concurrency entirely and great for asynchrony.</a:t>
            </a:r>
          </a:p>
          <a:p>
            <a:pPr lvl="1"/>
            <a:r>
              <a:rPr lang="en-US" dirty="0">
                <a:latin typeface="Avenir Book"/>
              </a:rPr>
              <a:t>Programmability benefit: application developers can </a:t>
            </a:r>
            <a:r>
              <a:rPr lang="en-US" i="1" dirty="0">
                <a:latin typeface="Avenir Book"/>
              </a:rPr>
              <a:t>only</a:t>
            </a:r>
            <a:r>
              <a:rPr lang="en-US" dirty="0">
                <a:latin typeface="Avenir Book"/>
              </a:rPr>
              <a:t> access simulation variables they indicated they would.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855DB-0859-4EEB-AA99-3249B14E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1529616"/>
            <a:ext cx="4610109" cy="2436881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91D61-2312-4DA8-85C5-FD99FEA1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81" y="4316563"/>
            <a:ext cx="4849635" cy="22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58F-F7B2-4F83-8083-D1AAF6F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91"/>
            <a:ext cx="10515600" cy="1068308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Tasks Dictate 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83C7-FED9-46C1-AB86-39D4480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1115736"/>
            <a:ext cx="10834511" cy="1811437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Task scheduler keeps simulation variables in GPU memory as long as possible (avoids frequent host-to-GPU and GPU-to-host transfers)</a:t>
            </a:r>
          </a:p>
          <a:p>
            <a:r>
              <a:rPr lang="en-US" dirty="0">
                <a:latin typeface="Avenir Book"/>
              </a:rPr>
              <a:t>Halo gathers occur within GPU memory if possible.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56233-0877-4F55-900F-B4863684DED0}"/>
              </a:ext>
            </a:extLst>
          </p:cNvPr>
          <p:cNvSpPr/>
          <p:nvPr/>
        </p:nvSpPr>
        <p:spPr>
          <a:xfrm>
            <a:off x="396931" y="6028267"/>
            <a:ext cx="6146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venir Book"/>
              </a:rPr>
              <a:t>Wasatch tasks solving 10 and 30 transport PDEs respectively.  Computations performed on a Nvidia GTX 680 GPU and an Intel Xeon E5-2620.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C6306-964D-42FA-A3BB-16CC6350D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931" y="3112419"/>
            <a:ext cx="6435696" cy="279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ED1A51-6693-4928-999E-C829FDBC5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82" y="480025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550CFC-34B5-4BBF-AD7F-7899CCCC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20" y="3083509"/>
            <a:ext cx="4023732" cy="1410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CD0BC-E4B2-4EE5-9AC8-35A159641518}"/>
              </a:ext>
            </a:extLst>
          </p:cNvPr>
          <p:cNvSpPr txBox="1"/>
          <p:nvPr/>
        </p:nvSpPr>
        <p:spPr>
          <a:xfrm>
            <a:off x="6886222" y="3334394"/>
            <a:ext cx="93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BAB9-DB6F-4D45-A0EA-5CAE1DA97A03}"/>
              </a:ext>
            </a:extLst>
          </p:cNvPr>
          <p:cNvSpPr txBox="1"/>
          <p:nvPr/>
        </p:nvSpPr>
        <p:spPr>
          <a:xfrm>
            <a:off x="6987821" y="5177064"/>
            <a:ext cx="83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</a:rPr>
              <a:t>After: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41D1-6F79-4E5D-8F33-9DC40794583F}"/>
              </a:ext>
            </a:extLst>
          </p:cNvPr>
          <p:cNvCxnSpPr/>
          <p:nvPr/>
        </p:nvCxnSpPr>
        <p:spPr>
          <a:xfrm flipV="1">
            <a:off x="6886222" y="2927173"/>
            <a:ext cx="0" cy="310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4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63-1E33-4FA7-90A3-9117800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6" y="136993"/>
            <a:ext cx="10515600" cy="666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Data Sharing Among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A119-A5B7-4E60-A1E7-710B12A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16" y="913311"/>
            <a:ext cx="5485614" cy="133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venir Book"/>
              </a:rPr>
              <a:t>Problem</a:t>
            </a:r>
            <a:r>
              <a:rPr lang="en-US" sz="2400" dirty="0">
                <a:latin typeface="Avenir Book"/>
              </a:rPr>
              <a:t>: Two scheduler threads are assigned a different task to analyze.  Each requires X in GPU memory, but it is not yet there.</a:t>
            </a: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  <a:p>
            <a:pPr marL="0" indent="0">
              <a:buNone/>
            </a:pPr>
            <a:endParaRPr lang="en-US" sz="2400" dirty="0">
              <a:latin typeface="Avenir Book"/>
            </a:endParaRPr>
          </a:p>
        </p:txBody>
      </p:sp>
      <p:pic>
        <p:nvPicPr>
          <p:cNvPr id="20" name="Picture 1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92A6A1F-B7F1-44F6-BA70-2E14A7875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54" y="2086624"/>
            <a:ext cx="2195406" cy="2934393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E45293-4943-4D48-A65A-75EE4AEC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4" y="1988016"/>
            <a:ext cx="3158818" cy="211012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BA96DC-FFC7-44CD-865B-1B95822A4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78" y="5230483"/>
            <a:ext cx="3977512" cy="116657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B1F5B18-3447-49FF-BD82-40FBE50DD25F}"/>
              </a:ext>
            </a:extLst>
          </p:cNvPr>
          <p:cNvSpPr txBox="1">
            <a:spLocks/>
          </p:cNvSpPr>
          <p:nvPr/>
        </p:nvSpPr>
        <p:spPr>
          <a:xfrm>
            <a:off x="6147251" y="1044231"/>
            <a:ext cx="6044745" cy="11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Avenir Book"/>
              </a:rPr>
              <a:t>Status </a:t>
            </a:r>
            <a:r>
              <a:rPr lang="en-US" sz="2300" dirty="0" err="1">
                <a:latin typeface="Avenir Book"/>
              </a:rPr>
              <a:t>bitset</a:t>
            </a:r>
            <a:r>
              <a:rPr lang="en-US" sz="2300" dirty="0">
                <a:latin typeface="Avenir Book"/>
              </a:rPr>
              <a:t> assigned for each simulation variable.  Allows scheduler threads to coordinate using atomic operations.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21CB49E-BF7F-49F8-9194-5FE658B36178}"/>
              </a:ext>
            </a:extLst>
          </p:cNvPr>
          <p:cNvSpPr txBox="1">
            <a:spLocks/>
          </p:cNvSpPr>
          <p:nvPr/>
        </p:nvSpPr>
        <p:spPr>
          <a:xfrm>
            <a:off x="6818489" y="4357511"/>
            <a:ext cx="5037052" cy="91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This was the last synchronization piece.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Now kernels can overlap in the GPU!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010290-872D-4BFE-99CB-58553929DF14}"/>
              </a:ext>
            </a:extLst>
          </p:cNvPr>
          <p:cNvCxnSpPr>
            <a:cxnSpLocks/>
          </p:cNvCxnSpPr>
          <p:nvPr/>
        </p:nvCxnSpPr>
        <p:spPr>
          <a:xfrm>
            <a:off x="5972176" y="1162756"/>
            <a:ext cx="0" cy="523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3BAE5BB-7D65-4488-B032-FDCE874E7B0D}"/>
              </a:ext>
            </a:extLst>
          </p:cNvPr>
          <p:cNvSpPr txBox="1">
            <a:spLocks/>
          </p:cNvSpPr>
          <p:nvPr/>
        </p:nvSpPr>
        <p:spPr>
          <a:xfrm>
            <a:off x="298950" y="5254063"/>
            <a:ext cx="5485614" cy="116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Avenir Book"/>
              </a:rPr>
              <a:t>Solution: </a:t>
            </a:r>
            <a:r>
              <a:rPr lang="en-US" sz="2400" dirty="0">
                <a:latin typeface="Avenir Book"/>
              </a:rPr>
              <a:t>Task scheduler threads now coordinate with one another.  </a:t>
            </a:r>
            <a:br>
              <a:rPr lang="en-US" sz="2400" dirty="0">
                <a:latin typeface="Avenir Book"/>
              </a:rPr>
            </a:br>
            <a:br>
              <a:rPr lang="en-US" sz="400" dirty="0">
                <a:latin typeface="Avenir Book"/>
              </a:rPr>
            </a:br>
            <a:r>
              <a:rPr lang="en-US" sz="2400" b="1" dirty="0">
                <a:latin typeface="Avenir Book"/>
              </a:rPr>
              <a:t>Above example: X is only copied once into GPU, and both tasks share it. </a:t>
            </a:r>
            <a:endParaRPr lang="en-US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8998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9FE-3CB8-4B7D-9E88-21EA1BF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35"/>
            <a:ext cx="10515600" cy="68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Sharing Among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8E0-2FEC-4373-A45B-C17520B5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1146614"/>
            <a:ext cx="11576807" cy="5426201"/>
          </a:xfrm>
        </p:spPr>
        <p:txBody>
          <a:bodyPr/>
          <a:lstStyle/>
          <a:p>
            <a:r>
              <a:rPr lang="en-US" sz="2200" dirty="0"/>
              <a:t>Recent Titan production run of a propose high efficiency coal boiler had global data dependencies.  </a:t>
            </a:r>
          </a:p>
          <a:p>
            <a:r>
              <a:rPr lang="en-US" sz="2200" b="1" dirty="0"/>
              <a:t>Problem:</a:t>
            </a:r>
            <a:r>
              <a:rPr lang="en-US" sz="2200" dirty="0"/>
              <a:t> Prior work could share a simulation variable among tasks, but not its halo data.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Duplication of data </a:t>
            </a:r>
            <a:r>
              <a:rPr lang="en-US" sz="2400" dirty="0">
                <a:solidFill>
                  <a:srgbClr val="C00000"/>
                </a:solidFill>
                <a:latin typeface="Avenir Book"/>
              </a:rPr>
              <a:t>prevented problem fitting within GPU memory!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5E6E6E-C0B1-4BC5-938E-353F6CA8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048000"/>
            <a:ext cx="6781800" cy="3199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D1E2E-9EA2-49AD-8C5B-7AD2AE1D1020}"/>
              </a:ext>
            </a:extLst>
          </p:cNvPr>
          <p:cNvSpPr txBox="1"/>
          <p:nvPr/>
        </p:nvSpPr>
        <p:spPr>
          <a:xfrm>
            <a:off x="7923212" y="4216743"/>
            <a:ext cx="3352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venir Book"/>
              </a:rPr>
              <a:t>For example: Patch 66</a:t>
            </a:r>
            <a:br>
              <a:rPr lang="en-US" sz="2600" dirty="0">
                <a:latin typeface="Avenir Book"/>
              </a:rPr>
            </a:br>
            <a:r>
              <a:rPr lang="en-US" sz="2600" dirty="0">
                <a:latin typeface="Avenir Book"/>
              </a:rPr>
              <a:t>duplicated three times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86A0D-6EE7-4E74-9C38-6528D926D19E}"/>
              </a:ext>
            </a:extLst>
          </p:cNvPr>
          <p:cNvCxnSpPr>
            <a:cxnSpLocks/>
          </p:cNvCxnSpPr>
          <p:nvPr/>
        </p:nvCxnSpPr>
        <p:spPr>
          <a:xfrm flipH="1" flipV="1">
            <a:off x="6822548" y="4114800"/>
            <a:ext cx="1100664" cy="49001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27DD49-87B0-4176-88F6-F404743959D5}"/>
              </a:ext>
            </a:extLst>
          </p:cNvPr>
          <p:cNvCxnSpPr>
            <a:cxnSpLocks/>
          </p:cNvCxnSpPr>
          <p:nvPr/>
        </p:nvCxnSpPr>
        <p:spPr>
          <a:xfrm flipH="1">
            <a:off x="6551612" y="4721222"/>
            <a:ext cx="1371600" cy="35456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DAA1F-AD06-4F21-BEC9-9F589701D6D0}"/>
              </a:ext>
            </a:extLst>
          </p:cNvPr>
          <p:cNvCxnSpPr>
            <a:cxnSpLocks/>
          </p:cNvCxnSpPr>
          <p:nvPr/>
        </p:nvCxnSpPr>
        <p:spPr>
          <a:xfrm flipH="1">
            <a:off x="6868428" y="4829498"/>
            <a:ext cx="1054784" cy="1052714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1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CAD-0664-4605-B29F-C7B3381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59"/>
            <a:ext cx="10515600" cy="1058510"/>
          </a:xfrm>
        </p:spPr>
        <p:txBody>
          <a:bodyPr/>
          <a:lstStyle/>
          <a:p>
            <a:pPr algn="ctr"/>
            <a:r>
              <a:rPr lang="en-US" dirty="0"/>
              <a:t>Data Sharing Among Data Dependencies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126-BA73-49D9-AD2B-4A416674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1168399"/>
            <a:ext cx="11593689" cy="146191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Book"/>
              </a:rPr>
              <a:t>Task scheduler and data warehouse changes facilitated a halo sharing mechanism.  </a:t>
            </a:r>
          </a:p>
          <a:p>
            <a:r>
              <a:rPr lang="en-US" dirty="0">
                <a:latin typeface="Avenir Book"/>
              </a:rPr>
              <a:t>Dynamic and retains asynchrony.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Production problem fit into GPU memory!</a:t>
            </a:r>
          </a:p>
          <a:p>
            <a:endParaRPr lang="en-US" dirty="0">
              <a:latin typeface="Avenir Boo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9BC2F-93B7-4FB9-BE6D-929E532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45368"/>
              </p:ext>
            </p:extLst>
          </p:nvPr>
        </p:nvGraphicFramePr>
        <p:xfrm>
          <a:off x="5708688" y="2895796"/>
          <a:ext cx="564511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09">
                  <a:extLst>
                    <a:ext uri="{9D8B030D-6E8A-4147-A177-3AD203B41FA5}">
                      <a16:colId xmlns:a16="http://schemas.microsoft.com/office/drawing/2014/main" val="1539466051"/>
                    </a:ext>
                  </a:extLst>
                </a:gridCol>
                <a:gridCol w="1407243">
                  <a:extLst>
                    <a:ext uri="{9D8B030D-6E8A-4147-A177-3AD203B41FA5}">
                      <a16:colId xmlns:a16="http://schemas.microsoft.com/office/drawing/2014/main" val="2219848803"/>
                    </a:ext>
                  </a:extLst>
                </a:gridCol>
                <a:gridCol w="1347360">
                  <a:extLst>
                    <a:ext uri="{9D8B030D-6E8A-4147-A177-3AD203B41FA5}">
                      <a16:colId xmlns:a16="http://schemas.microsoft.com/office/drawing/2014/main" val="594672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Overhead Improvements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2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Simulation Patch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before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memory usage after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</a:t>
                      </a:r>
                      <a:r>
                        <a:rPr lang="en-US" dirty="0"/>
                        <a:t>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32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Coarse: 64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</a:p>
                    <a:p>
                      <a:r>
                        <a:rPr lang="en-US" baseline="0" dirty="0"/>
                        <a:t>Fine: 128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cells,</a:t>
                      </a:r>
                      <a:r>
                        <a:rPr lang="en-US" dirty="0"/>
                        <a:t> 4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patches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Exceeded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61352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34DE91B2-822D-4FD3-8525-18022EFA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8" y="2624469"/>
            <a:ext cx="3974255" cy="3928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CB9F2-6F1E-4C35-A774-DE79C1445AB9}"/>
              </a:ext>
            </a:extLst>
          </p:cNvPr>
          <p:cNvSpPr/>
          <p:nvPr/>
        </p:nvSpPr>
        <p:spPr>
          <a:xfrm>
            <a:off x="5708688" y="6398624"/>
            <a:ext cx="6146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venir Book"/>
              </a:rPr>
              <a:t>Memory usage for a production problem for computing radiative heat transfer.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AA972-BB8F-45FC-AC85-096FF2E4A5D5}"/>
              </a:ext>
            </a:extLst>
          </p:cNvPr>
          <p:cNvSpPr txBox="1"/>
          <p:nvPr/>
        </p:nvSpPr>
        <p:spPr>
          <a:xfrm>
            <a:off x="316089" y="5214301"/>
            <a:ext cx="216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</a:rPr>
              <a:t>Example follow-up: Patch 66 isn’t duplicated!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FA683-B7A7-4A0D-BD30-6530BFDCEC9F}"/>
              </a:ext>
            </a:extLst>
          </p:cNvPr>
          <p:cNvCxnSpPr>
            <a:cxnSpLocks/>
          </p:cNvCxnSpPr>
          <p:nvPr/>
        </p:nvCxnSpPr>
        <p:spPr>
          <a:xfrm>
            <a:off x="2235200" y="5689600"/>
            <a:ext cx="857956" cy="7902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5E30-0013-4F94-8E28-EB24D925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Uintah Improvements</a:t>
            </a:r>
          </a:p>
        </p:txBody>
      </p:sp>
      <p:pic>
        <p:nvPicPr>
          <p:cNvPr id="5" name="Picture 4" descr="C:\Users\ahumphrey\Desktop\RMCRT_2L_DO_GPU_comparisons-crop.png">
            <a:extLst>
              <a:ext uri="{FF2B5EF4-FFF2-40B4-BE49-F238E27FC236}">
                <a16:creationId xmlns:a16="http://schemas.microsoft.com/office/drawing/2014/main" id="{3439249C-C63B-4C1A-B7E4-01FF0552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98" y="1227397"/>
            <a:ext cx="6991919" cy="4626054"/>
          </a:xfrm>
          <a:prstGeom prst="rect">
            <a:avLst/>
          </a:prstGeom>
          <a:noFill/>
          <a:ex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7000D1-BC2D-4979-8DAA-82050D7A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9" y="1411110"/>
            <a:ext cx="4018844" cy="201788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Book"/>
              </a:rPr>
              <a:t>Prior runtime enhancements have significantly reduced copy overhead.</a:t>
            </a:r>
          </a:p>
          <a:p>
            <a:r>
              <a:rPr lang="en-US" dirty="0">
                <a:latin typeface="Avenir Book"/>
              </a:rPr>
              <a:t>Tasks do a much better job fully occupying a GPU.</a:t>
            </a:r>
          </a:p>
        </p:txBody>
      </p:sp>
    </p:spTree>
    <p:extLst>
      <p:ext uri="{BB962C8B-B14F-4D97-AF65-F5344CB8AC3E}">
        <p14:creationId xmlns:p14="http://schemas.microsoft.com/office/powerpoint/2010/main" val="32707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FCC-62F3-46FC-93F3-85403311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09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venir Book"/>
              </a:rPr>
              <a:t>Splitting Tasks into Multiple Streams and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3E48-0E5F-4C14-9F6E-74E5DE52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0" y="1222218"/>
            <a:ext cx="11334939" cy="394143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venir Book"/>
              </a:rPr>
              <a:t>Problem: </a:t>
            </a:r>
            <a:r>
              <a:rPr lang="en-US" sz="2200" dirty="0">
                <a:latin typeface="Avenir Book"/>
              </a:rPr>
              <a:t>Tasks with larger patches are difficult to distribute among a GPU.  But tasks with small patches add more runtime overhead. </a:t>
            </a:r>
          </a:p>
          <a:p>
            <a:r>
              <a:rPr lang="en-US" sz="2200" dirty="0">
                <a:latin typeface="Avenir Book"/>
              </a:rPr>
              <a:t>Finer grained tasks aren’t always the answer!</a:t>
            </a:r>
          </a:p>
          <a:p>
            <a:r>
              <a:rPr lang="en-US" sz="2200" b="1" dirty="0">
                <a:latin typeface="Avenir Book"/>
              </a:rPr>
              <a:t>Solution: </a:t>
            </a:r>
            <a:r>
              <a:rPr lang="en-US" sz="2200" dirty="0">
                <a:latin typeface="Avenir Book"/>
              </a:rPr>
              <a:t>A compromise is splitting tasks into multiple kernels, each launched on its own stream.  </a:t>
            </a:r>
          </a:p>
          <a:p>
            <a:r>
              <a:rPr lang="en-US" sz="2200" dirty="0">
                <a:latin typeface="Avenir Book"/>
              </a:rPr>
              <a:t>The runtime now supports managing multiple streams per task.  Almost 100 streams shown below!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6F21-1CC9-4A9F-9DEE-D241FCE1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03" y="3565066"/>
            <a:ext cx="8126984" cy="245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5242E-A520-4BB1-BE4E-EAB6B5BB643B}"/>
              </a:ext>
            </a:extLst>
          </p:cNvPr>
          <p:cNvSpPr txBox="1"/>
          <p:nvPr/>
        </p:nvSpPr>
        <p:spPr>
          <a:xfrm>
            <a:off x="1134464" y="6020743"/>
            <a:ext cx="102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/>
              </a:rPr>
              <a:t>RMCRT GPU tasks using 300 rays in a 28x28x56 cell domain in 16 patches - 8 CPU threads, 6 streams per kernel on a Nvidia K20c GPU</a:t>
            </a:r>
            <a:r>
              <a:rPr lang="en-US" dirty="0">
                <a:latin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9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455"/>
            <a:ext cx="10515600" cy="718607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05" y="835063"/>
            <a:ext cx="11577527" cy="211133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venir Book"/>
              </a:rPr>
              <a:t>Kokkos’s</a:t>
            </a:r>
            <a:r>
              <a:rPr lang="en-US" sz="2400" dirty="0">
                <a:latin typeface="Avenir Book"/>
              </a:rPr>
              <a:t> goals: </a:t>
            </a:r>
          </a:p>
          <a:p>
            <a:pPr lvl="1"/>
            <a:r>
              <a:rPr lang="en-US" sz="2200" dirty="0">
                <a:latin typeface="Avenir Book"/>
              </a:rPr>
              <a:t>Compiles and runs on multiple architectures</a:t>
            </a:r>
          </a:p>
          <a:p>
            <a:pPr lvl="1"/>
            <a:r>
              <a:rPr lang="en-US" sz="2200" dirty="0">
                <a:latin typeface="Avenir Book"/>
              </a:rPr>
              <a:t>Obtains performant memory access patterns via architecture-aware arrays and work mapping</a:t>
            </a:r>
          </a:p>
          <a:p>
            <a:pPr lvl="1"/>
            <a:r>
              <a:rPr lang="en-US" sz="2200" dirty="0">
                <a:latin typeface="Avenir Book"/>
              </a:rPr>
              <a:t>Can leverage architecture-speciﬁc features where possible.</a:t>
            </a:r>
          </a:p>
          <a:p>
            <a:pPr lvl="1"/>
            <a:endParaRPr lang="en-US" dirty="0">
              <a:latin typeface="Avenir Boo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487C3-4465-4D08-B1B6-E38D7384A0A8}"/>
              </a:ext>
            </a:extLst>
          </p:cNvPr>
          <p:cNvSpPr/>
          <p:nvPr/>
        </p:nvSpPr>
        <p:spPr>
          <a:xfrm>
            <a:off x="448347" y="2633135"/>
            <a:ext cx="12025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parallel_for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RangePolicy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Kokkos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Cuda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&gt;(0,256),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my_functor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());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D1CA1B-E217-474B-A901-C7E263D23C53}"/>
              </a:ext>
            </a:extLst>
          </p:cNvPr>
          <p:cNvSpPr txBox="1">
            <a:spLocks/>
          </p:cNvSpPr>
          <p:nvPr/>
        </p:nvSpPr>
        <p:spPr>
          <a:xfrm>
            <a:off x="448347" y="3580926"/>
            <a:ext cx="11295306" cy="462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Avenir Book"/>
              </a:rPr>
              <a:t>Problem: </a:t>
            </a:r>
            <a:r>
              <a:rPr lang="en-US" sz="2400" b="1" dirty="0" err="1">
                <a:latin typeface="Avenir Book"/>
              </a:rPr>
              <a:t>Kokkos</a:t>
            </a:r>
            <a:r>
              <a:rPr lang="en-US" sz="2400" b="1" dirty="0">
                <a:latin typeface="Avenir Book"/>
              </a:rPr>
              <a:t> is bulk synchronous on the GPU!  All copies and kernels synchronize.  </a:t>
            </a:r>
            <a:endParaRPr lang="en-US" b="1" dirty="0">
              <a:latin typeface="Avenir Book"/>
            </a:endParaRP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02722CF-C51C-44C9-80FE-62C073CE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52" y="4217458"/>
            <a:ext cx="8312813" cy="24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6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8837-2DA2-4D87-BFDB-A38FDC3B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030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and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873D-09D7-4AA0-BD97-F00AE8B6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309511"/>
            <a:ext cx="5300906" cy="486745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are the heart of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 portability.  </a:t>
            </a:r>
          </a:p>
          <a:p>
            <a:pPr lvl="1"/>
            <a:r>
              <a:rPr lang="en-US" dirty="0">
                <a:latin typeface="Avenir Book"/>
              </a:rPr>
              <a:t>RAJA, Nvidia Thrust, Hemi-2 use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 as well for GPUs</a:t>
            </a:r>
          </a:p>
          <a:p>
            <a:r>
              <a:rPr lang="en-US" dirty="0">
                <a:latin typeface="Avenir Book"/>
              </a:rPr>
              <a:t>For GPUs, if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large,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places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is placed into GPU Constant Cache Memory.</a:t>
            </a:r>
          </a:p>
          <a:p>
            <a:pPr lvl="1"/>
            <a:r>
              <a:rPr lang="en-US" dirty="0">
                <a:latin typeface="Avenir Book"/>
              </a:rPr>
              <a:t>GPU Constant Cache Memory acts as read-only registers.</a:t>
            </a:r>
          </a:p>
          <a:p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executes the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inside a kernel.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4C7CC-F0A7-4B0E-B937-CBB8BB12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0" y="1487488"/>
            <a:ext cx="7565537" cy="41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538-0E26-4D0C-934D-C7871F35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22" y="100361"/>
            <a:ext cx="11684000" cy="6133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Modifying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for Multiple Asynchronous </a:t>
            </a:r>
            <a:r>
              <a:rPr lang="en-US" dirty="0" err="1">
                <a:latin typeface="Avenir Book"/>
              </a:rPr>
              <a:t>Functors</a:t>
            </a:r>
            <a:endParaRPr lang="en-US" dirty="0">
              <a:latin typeface="Avenir 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D68D-BDF1-4283-AC11-14C3A055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678"/>
            <a:ext cx="10515600" cy="5463285"/>
          </a:xfrm>
        </p:spPr>
        <p:txBody>
          <a:bodyPr/>
          <a:lstStyle/>
          <a:p>
            <a:r>
              <a:rPr lang="en-US" dirty="0">
                <a:latin typeface="Avenir Book"/>
              </a:rPr>
              <a:t>I implemented a lock free allocation bitmap for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dirty="0">
                <a:latin typeface="Avenir Book"/>
              </a:rPr>
              <a:t>If the bitmap is full of 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,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checks all CUDA events to see if a prior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completed, then can free that constant cache space.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1C3D-AE21-49D5-AA40-F8880C79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5" y="2112527"/>
            <a:ext cx="7644094" cy="45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E9-160B-4BE0-AE0B-3DDF5104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34"/>
            <a:ext cx="10515600" cy="1185334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Uintah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6A59-245D-4F07-A06C-3255A8CB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354668"/>
            <a:ext cx="6163734" cy="4822295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Asynchronous many-task (AMT) runtime</a:t>
            </a:r>
          </a:p>
          <a:p>
            <a:r>
              <a:rPr lang="en-US" dirty="0">
                <a:latin typeface="Avenir Book"/>
              </a:rPr>
              <a:t>Emphasis on </a:t>
            </a:r>
            <a:r>
              <a:rPr lang="en-US" b="1" i="1" dirty="0">
                <a:latin typeface="Avenir Book"/>
              </a:rPr>
              <a:t>aiding application developers</a:t>
            </a:r>
          </a:p>
          <a:p>
            <a:pPr lvl="1"/>
            <a:r>
              <a:rPr lang="en-US" sz="2200" dirty="0">
                <a:latin typeface="Avenir Book"/>
              </a:rPr>
              <a:t>Provides data stores for simulation variables</a:t>
            </a:r>
          </a:p>
          <a:p>
            <a:pPr lvl="1"/>
            <a:r>
              <a:rPr lang="en-US" sz="2200" dirty="0">
                <a:latin typeface="Avenir Book"/>
              </a:rPr>
              <a:t>Automates halo gathering, data movement for GPUs, task graph creation, and task execution.</a:t>
            </a:r>
          </a:p>
          <a:p>
            <a:r>
              <a:rPr lang="en-US" dirty="0">
                <a:latin typeface="Avenir Book"/>
              </a:rPr>
              <a:t>Uintah reaches full machine scale on current HPC machines </a:t>
            </a:r>
          </a:p>
          <a:p>
            <a:pPr lvl="1"/>
            <a:r>
              <a:rPr lang="en-US" sz="2200" dirty="0">
                <a:latin typeface="Avenir Book"/>
              </a:rPr>
              <a:t>Titan with 256K cores and Mira with 768K cores</a:t>
            </a:r>
          </a:p>
        </p:txBody>
      </p:sp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74F4BEA-A864-416C-8755-7B9F8A09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34" y="1388884"/>
            <a:ext cx="5552053" cy="47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DAD-BE86-4831-A0AD-82F03C98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" y="0"/>
            <a:ext cx="10515600" cy="794602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Current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1C6-4F8C-4FE0-8084-C46893F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3" y="670200"/>
            <a:ext cx="11148969" cy="6187800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Blue is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parallel_for</a:t>
            </a:r>
            <a:r>
              <a:rPr lang="en-US" dirty="0">
                <a:latin typeface="Avenir Book"/>
              </a:rPr>
              <a:t> loops using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</a:t>
            </a:r>
            <a:r>
              <a:rPr lang="en-US" dirty="0" err="1">
                <a:latin typeface="Avenir Book"/>
              </a:rPr>
              <a:t>Cuda</a:t>
            </a:r>
            <a:r>
              <a:rPr lang="en-US" dirty="0">
                <a:latin typeface="Avenir Book"/>
              </a:rPr>
              <a:t> Instances.</a:t>
            </a:r>
          </a:p>
          <a:p>
            <a:r>
              <a:rPr lang="en-US" dirty="0">
                <a:latin typeface="Avenir Book"/>
              </a:rPr>
              <a:t>Purple is CUDA code using CUDA streams (both code sets use same logic).</a:t>
            </a:r>
          </a:p>
          <a:p>
            <a:r>
              <a:rPr lang="en-US" dirty="0">
                <a:latin typeface="Avenir Book"/>
              </a:rPr>
              <a:t>Both are executing on 4 streams and 4 different kernels/</a:t>
            </a:r>
            <a:r>
              <a:rPr lang="en-US" dirty="0" err="1">
                <a:latin typeface="Avenir Book"/>
              </a:rPr>
              <a:t>functors</a:t>
            </a:r>
            <a:r>
              <a:rPr lang="en-US" dirty="0">
                <a:latin typeface="Avenir Book"/>
              </a:rPr>
              <a:t>.</a:t>
            </a: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798-24D1-4826-AD0E-56899D46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63" y="2172954"/>
            <a:ext cx="7574184" cy="35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2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5A0C-102C-4602-BDCE-E508C8C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031"/>
          </a:xfrm>
        </p:spPr>
        <p:txBody>
          <a:bodyPr/>
          <a:lstStyle/>
          <a:p>
            <a:pPr algn="ctr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- GPU Parallel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D7A-BD79-46B7-9592-FDA221C5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7" y="1061156"/>
            <a:ext cx="11345333" cy="5115807"/>
          </a:xfrm>
        </p:spPr>
        <p:txBody>
          <a:bodyPr/>
          <a:lstStyle/>
          <a:p>
            <a:r>
              <a:rPr lang="en-US" dirty="0">
                <a:latin typeface="Avenir Book"/>
              </a:rPr>
              <a:t>Much more going on under-the-hood compared to a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parallel_for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b="1" dirty="0">
                <a:latin typeface="Avenir Book"/>
              </a:rPr>
              <a:t>Biggest asynchrony issue:  The reduction value</a:t>
            </a:r>
            <a:endParaRPr lang="en-US" dirty="0">
              <a:latin typeface="Avenir Book"/>
            </a:endParaRPr>
          </a:p>
          <a:p>
            <a:pPr lvl="1"/>
            <a:r>
              <a:rPr lang="en-US" dirty="0">
                <a:latin typeface="Avenir Book"/>
              </a:rPr>
              <a:t>Pinned memory for GPU-to-host copy is crucial (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can be modified to automatically manage this.)</a:t>
            </a:r>
          </a:p>
          <a:p>
            <a:pPr lvl="1"/>
            <a:r>
              <a:rPr lang="en-US" dirty="0">
                <a:latin typeface="Avenir Book"/>
              </a:rPr>
              <a:t>RAJA and </a:t>
            </a:r>
            <a:r>
              <a:rPr lang="en-US" dirty="0" err="1">
                <a:latin typeface="Avenir Book"/>
              </a:rPr>
              <a:t>OpenACC</a:t>
            </a:r>
            <a:r>
              <a:rPr lang="en-US" dirty="0">
                <a:latin typeface="Avenir Book"/>
              </a:rPr>
              <a:t> synchronize when copying the reduction result into host memory.</a:t>
            </a:r>
          </a:p>
          <a:p>
            <a:r>
              <a:rPr lang="en-US" dirty="0">
                <a:latin typeface="Avenir Book"/>
              </a:rPr>
              <a:t>Work is 60-75% complete.</a:t>
            </a:r>
          </a:p>
          <a:p>
            <a:pPr marL="0" indent="0">
              <a:buNone/>
            </a:pPr>
            <a:endParaRPr lang="en-US" b="1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3877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7CE2-B009-4433-A43F-A924851B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E0CE-E79F-453E-B442-BAF967E8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79" y="1411111"/>
            <a:ext cx="11446932" cy="3781778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/>
              </a:rPr>
              <a:t>OnDemand Data Warehouse’s halo gathering makes duplicates of variables. </a:t>
            </a:r>
          </a:p>
          <a:p>
            <a:pPr lvl="1"/>
            <a:r>
              <a:rPr lang="en-US" dirty="0">
                <a:latin typeface="Avenir Book"/>
              </a:rPr>
              <a:t>Derek Harris is currently having big problems with this.</a:t>
            </a:r>
          </a:p>
          <a:p>
            <a:pPr lvl="1"/>
            <a:r>
              <a:rPr lang="en-US" dirty="0">
                <a:latin typeface="Avenir Book"/>
              </a:rPr>
              <a:t>Should use GPU Data Warehouse model for simulation variable:</a:t>
            </a:r>
          </a:p>
          <a:p>
            <a:pPr lvl="2"/>
            <a:r>
              <a:rPr lang="en-US" dirty="0">
                <a:latin typeface="Avenir Book"/>
              </a:rPr>
              <a:t>Sharing among tasks</a:t>
            </a:r>
          </a:p>
          <a:p>
            <a:pPr lvl="2"/>
            <a:r>
              <a:rPr lang="en-US" dirty="0">
                <a:latin typeface="Avenir Book"/>
              </a:rPr>
              <a:t>Pre-sizing</a:t>
            </a:r>
          </a:p>
          <a:p>
            <a:pPr lvl="2"/>
            <a:r>
              <a:rPr lang="en-US" dirty="0">
                <a:latin typeface="Avenir Book"/>
              </a:rPr>
              <a:t>Pre-allocating</a:t>
            </a:r>
          </a:p>
          <a:p>
            <a:r>
              <a:rPr lang="en-US" dirty="0">
                <a:latin typeface="Avenir Book"/>
              </a:rPr>
              <a:t>GPU Data Warehouse gathers in halo cells through GPU kernels. </a:t>
            </a:r>
          </a:p>
          <a:p>
            <a:pPr lvl="1"/>
            <a:r>
              <a:rPr lang="en-US" dirty="0">
                <a:latin typeface="Avenir Book"/>
              </a:rPr>
              <a:t>Both James Sutherland and I have noticed this is not as fast as we want.</a:t>
            </a:r>
          </a:p>
          <a:p>
            <a:pPr lvl="1"/>
            <a:endParaRPr lang="en-US" dirty="0">
              <a:latin typeface="Avenir Book"/>
            </a:endParaRPr>
          </a:p>
          <a:p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366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67CF5B-9563-4449-B52C-550B6983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2294034"/>
            <a:ext cx="9728661" cy="3943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6CEDE-45CD-4EB4-A798-12E4C49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365126"/>
            <a:ext cx="11400638" cy="820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Book"/>
              </a:rPr>
              <a:t>Future Work – Data Management </a:t>
            </a:r>
            <a:r>
              <a:rPr lang="en-US" b="1" u="sng" dirty="0">
                <a:latin typeface="Avenir Book"/>
              </a:rPr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E9A1-E548-4B9B-BBCB-7D1176B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29" y="1433689"/>
            <a:ext cx="11660282" cy="722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venir Book"/>
              </a:rPr>
              <a:t>Currently, ugly and non-portable preprocessor directives needed to retrieve simulation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581D-2BC5-4A5D-AF02-1F8226AF11D8}"/>
              </a:ext>
            </a:extLst>
          </p:cNvPr>
          <p:cNvSpPr txBox="1">
            <a:spLocks/>
          </p:cNvSpPr>
          <p:nvPr/>
        </p:nvSpPr>
        <p:spPr>
          <a:xfrm>
            <a:off x="547510" y="4161718"/>
            <a:ext cx="11255023" cy="23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79301D-C32D-41A1-B2D0-B725380D2F38}"/>
              </a:ext>
            </a:extLst>
          </p:cNvPr>
          <p:cNvSpPr txBox="1">
            <a:spLocks/>
          </p:cNvSpPr>
          <p:nvPr/>
        </p:nvSpPr>
        <p:spPr>
          <a:xfrm>
            <a:off x="8693746" y="3109008"/>
            <a:ext cx="3372027" cy="112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Avenir Book"/>
              </a:rPr>
              <a:t>Goal: </a:t>
            </a:r>
            <a:r>
              <a:rPr lang="en-US" dirty="0">
                <a:solidFill>
                  <a:srgbClr val="0070C0"/>
                </a:solidFill>
                <a:latin typeface="Avenir Book"/>
              </a:rPr>
              <a:t>Application developers shouldn’t have to do this!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2550A9-D643-4658-850F-60755C80CFA8}"/>
              </a:ext>
            </a:extLst>
          </p:cNvPr>
          <p:cNvSpPr/>
          <p:nvPr/>
        </p:nvSpPr>
        <p:spPr>
          <a:xfrm>
            <a:off x="8161866" y="2752926"/>
            <a:ext cx="293511" cy="2005191"/>
          </a:xfrm>
          <a:prstGeom prst="rightBrac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6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EAA-DD11-4DCC-B1D8-D3E497D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work – Defining Completion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834F-8AC3-49C8-B531-9EF28551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619075"/>
            <a:ext cx="11467016" cy="45578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venir Book"/>
              </a:rPr>
              <a:t>Focus on tasks written with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code.  </a:t>
            </a:r>
          </a:p>
          <a:p>
            <a:pPr lvl="1"/>
            <a:r>
              <a:rPr lang="en-US" dirty="0">
                <a:latin typeface="Avenir Book"/>
              </a:rPr>
              <a:t>RMCRT and Arches tasks are the target problems.  </a:t>
            </a:r>
          </a:p>
          <a:p>
            <a:pPr lvl="1"/>
            <a:r>
              <a:rPr lang="en-US" dirty="0">
                <a:latin typeface="Avenir Book"/>
              </a:rPr>
              <a:t>Will not rewrite existing CPU tasks into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.</a:t>
            </a:r>
          </a:p>
          <a:p>
            <a:r>
              <a:rPr lang="en-US" dirty="0">
                <a:latin typeface="Avenir Book"/>
              </a:rPr>
              <a:t>Demonstrate production ready tasks that:</a:t>
            </a:r>
          </a:p>
          <a:p>
            <a:pPr lvl="1"/>
            <a:r>
              <a:rPr lang="en-US" dirty="0">
                <a:latin typeface="Avenir Book"/>
              </a:rPr>
              <a:t>Use one </a:t>
            </a:r>
            <a:r>
              <a:rPr lang="en-US" dirty="0" err="1">
                <a:latin typeface="Avenir Book"/>
              </a:rPr>
              <a:t>functor</a:t>
            </a:r>
            <a:r>
              <a:rPr lang="en-US" dirty="0">
                <a:latin typeface="Avenir Book"/>
              </a:rPr>
              <a:t> codebase that can run on CPUs and GPUs (and possibly demonstrate on Xeon Phi KNLs).</a:t>
            </a:r>
          </a:p>
          <a:p>
            <a:pPr lvl="1"/>
            <a:r>
              <a:rPr lang="en-US" dirty="0">
                <a:latin typeface="Avenir Book"/>
              </a:rPr>
              <a:t>Require minimal to zero architecture specific code stubs for application developers.</a:t>
            </a:r>
          </a:p>
          <a:p>
            <a:pPr lvl="1"/>
            <a:r>
              <a:rPr lang="en-US" dirty="0">
                <a:latin typeface="Avenir Book"/>
              </a:rPr>
              <a:t>Retrieve simulation variables in a portable way (one set of code only).</a:t>
            </a:r>
          </a:p>
          <a:p>
            <a:pPr lvl="1"/>
            <a:r>
              <a:rPr lang="en-US" dirty="0">
                <a:latin typeface="Avenir Book"/>
              </a:rPr>
              <a:t>Compute with comparable times as existing CPU and GPU task implementations.</a:t>
            </a:r>
          </a:p>
          <a:p>
            <a:pPr lvl="1"/>
            <a:r>
              <a:rPr lang="en-US" dirty="0">
                <a:latin typeface="Avenir Book"/>
              </a:rPr>
              <a:t>Avoids synchronization (Uintah is an </a:t>
            </a:r>
            <a:r>
              <a:rPr lang="en-US" b="1" u="sng" dirty="0">
                <a:latin typeface="Avenir Book"/>
              </a:rPr>
              <a:t>A</a:t>
            </a:r>
            <a:r>
              <a:rPr lang="en-US" dirty="0">
                <a:latin typeface="Avenir Book"/>
              </a:rPr>
              <a:t>MT</a:t>
            </a:r>
            <a:r>
              <a:rPr lang="en-US" b="1" dirty="0">
                <a:latin typeface="Avenir Book"/>
              </a:rPr>
              <a:t> </a:t>
            </a:r>
            <a:r>
              <a:rPr lang="en-US" dirty="0">
                <a:latin typeface="Avenir Book"/>
              </a:rPr>
              <a:t>after all).</a:t>
            </a:r>
          </a:p>
          <a:p>
            <a:r>
              <a:rPr lang="en-US" dirty="0">
                <a:latin typeface="Avenir Book"/>
              </a:rPr>
              <a:t>Note: Some tasks can’t port if they depart from Uintah conventions or use non-portable code (e.g. STL containers, system calls, etc.)</a:t>
            </a:r>
          </a:p>
          <a:p>
            <a:pPr marL="0" indent="0">
              <a:buNone/>
            </a:pPr>
            <a:endParaRPr lang="en-US" sz="15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2454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6C7-F7EA-4F82-A7BF-2C9EDB4A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7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413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AF4E-8667-4C11-9702-2CFC4E0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work - Example of </a:t>
            </a:r>
            <a:r>
              <a:rPr lang="en-US" dirty="0" err="1"/>
              <a:t>Kokkos</a:t>
            </a:r>
            <a:r>
              <a:rPr lang="en-US" dirty="0"/>
              <a:t> GPU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9A16-59B9-4A11-A8D2-5FAD4DF5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825625"/>
            <a:ext cx="1098615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Application developer would add the object in red (supplied by the runtime).</a:t>
            </a:r>
          </a:p>
          <a:p>
            <a:pPr marL="0" indent="0">
              <a:buNone/>
            </a:pPr>
            <a:r>
              <a:rPr lang="en-US" sz="3800" dirty="0"/>
              <a:t>The runtime can ensure GPU, CPU, or Xeon Phi for the rest.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2100" dirty="0" err="1">
                <a:latin typeface="Lucida Console" panose="020B0609040504020204" pitchFamily="49" charset="0"/>
              </a:rPr>
              <a:t>CCVariable</a:t>
            </a:r>
            <a:r>
              <a:rPr lang="en-US" sz="2100" dirty="0">
                <a:latin typeface="Lucida Console" panose="020B0609040504020204" pitchFamily="49" charset="0"/>
              </a:rPr>
              <a:t>&lt;double&gt; </a:t>
            </a:r>
            <a:r>
              <a:rPr lang="en-US" sz="2100" dirty="0" err="1">
                <a:latin typeface="Lucida Console" panose="020B0609040504020204" pitchFamily="49" charset="0"/>
              </a:rPr>
              <a:t>oxiSrc</a:t>
            </a:r>
            <a:r>
              <a:rPr lang="en-US" sz="21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 err="1">
                <a:latin typeface="Lucida Console" panose="020B0609040504020204" pitchFamily="49" charset="0"/>
              </a:rPr>
              <a:t>new_dw</a:t>
            </a:r>
            <a:r>
              <a:rPr lang="en-US" sz="2100" dirty="0">
                <a:latin typeface="Lucida Console" panose="020B0609040504020204" pitchFamily="49" charset="0"/>
              </a:rPr>
              <a:t>-&gt;</a:t>
            </a:r>
            <a:r>
              <a:rPr lang="en-US" sz="2100" dirty="0" err="1">
                <a:latin typeface="Lucida Console" panose="020B0609040504020204" pitchFamily="49" charset="0"/>
              </a:rPr>
              <a:t>allocateAndPut</a:t>
            </a:r>
            <a:r>
              <a:rPr lang="en-US" sz="2100" dirty="0">
                <a:latin typeface="Lucida Console" panose="020B0609040504020204" pitchFamily="49" charset="0"/>
              </a:rPr>
              <a:t>( </a:t>
            </a:r>
            <a:r>
              <a:rPr lang="en-US" sz="2100" dirty="0" err="1">
                <a:latin typeface="Lucida Console" panose="020B0609040504020204" pitchFamily="49" charset="0"/>
              </a:rPr>
              <a:t>oxiSrc</a:t>
            </a:r>
            <a:r>
              <a:rPr lang="en-US" sz="2100" dirty="0">
                <a:latin typeface="Lucida Console" panose="020B0609040504020204" pitchFamily="49" charset="0"/>
              </a:rPr>
              <a:t>, _</a:t>
            </a:r>
            <a:r>
              <a:rPr lang="en-US" sz="2100" dirty="0" err="1">
                <a:latin typeface="Lucida Console" panose="020B0609040504020204" pitchFamily="49" charset="0"/>
              </a:rPr>
              <a:t>src_label</a:t>
            </a:r>
            <a:r>
              <a:rPr lang="en-US" sz="2100" dirty="0">
                <a:latin typeface="Lucida Console" panose="020B0609040504020204" pitchFamily="49" charset="0"/>
              </a:rPr>
              <a:t>, </a:t>
            </a:r>
            <a:r>
              <a:rPr lang="en-US" sz="2100" dirty="0" err="1">
                <a:latin typeface="Lucida Console" panose="020B0609040504020204" pitchFamily="49" charset="0"/>
              </a:rPr>
              <a:t>matlIndex</a:t>
            </a:r>
            <a:r>
              <a:rPr lang="en-US" sz="2100" dirty="0">
                <a:latin typeface="Lucida Console" panose="020B0609040504020204" pitchFamily="49" charset="0"/>
              </a:rPr>
              <a:t>, patch );</a:t>
            </a:r>
          </a:p>
          <a:p>
            <a:pPr marL="0" indent="0">
              <a:buNone/>
            </a:pPr>
            <a:r>
              <a:rPr lang="fr-FR" sz="2100" dirty="0" err="1">
                <a:latin typeface="Lucida Console" panose="020B0609040504020204" pitchFamily="49" charset="0"/>
              </a:rPr>
              <a:t>constCCVariable</a:t>
            </a:r>
            <a:r>
              <a:rPr lang="fr-FR" sz="2100" dirty="0">
                <a:latin typeface="Lucida Console" panose="020B0609040504020204" pitchFamily="49" charset="0"/>
              </a:rPr>
              <a:t>&lt;double&gt; </a:t>
            </a:r>
            <a:r>
              <a:rPr lang="fr-FR" sz="2100" dirty="0" err="1">
                <a:latin typeface="Lucida Console" panose="020B0609040504020204" pitchFamily="49" charset="0"/>
              </a:rPr>
              <a:t>qn_gas_oxi</a:t>
            </a:r>
            <a:r>
              <a:rPr lang="fr-FR" sz="2100" dirty="0">
                <a:latin typeface="Lucida Console" panose="020B0609040504020204" pitchFamily="49" charset="0"/>
              </a:rPr>
              <a:t>;</a:t>
            </a:r>
            <a:endParaRPr lang="en-US" sz="2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100" dirty="0" err="1">
                <a:latin typeface="Lucida Console" panose="020B0609040504020204" pitchFamily="49" charset="0"/>
              </a:rPr>
              <a:t>new_dw</a:t>
            </a:r>
            <a:r>
              <a:rPr lang="fr-FR" sz="2100" dirty="0">
                <a:latin typeface="Lucida Console" panose="020B0609040504020204" pitchFamily="49" charset="0"/>
              </a:rPr>
              <a:t>-&gt;</a:t>
            </a:r>
            <a:r>
              <a:rPr lang="fr-FR" sz="2100" dirty="0" err="1">
                <a:latin typeface="Lucida Console" panose="020B0609040504020204" pitchFamily="49" charset="0"/>
              </a:rPr>
              <a:t>get</a:t>
            </a:r>
            <a:r>
              <a:rPr lang="fr-FR" sz="2100" dirty="0">
                <a:latin typeface="Lucida Console" panose="020B0609040504020204" pitchFamily="49" charset="0"/>
              </a:rPr>
              <a:t>( </a:t>
            </a:r>
            <a:r>
              <a:rPr lang="fr-FR" sz="2100" dirty="0" err="1">
                <a:latin typeface="Lucida Console" panose="020B0609040504020204" pitchFamily="49" charset="0"/>
              </a:rPr>
              <a:t>qn_gas_oxi</a:t>
            </a:r>
            <a:r>
              <a:rPr lang="fr-FR" sz="2100" dirty="0">
                <a:latin typeface="Lucida Console" panose="020B0609040504020204" pitchFamily="49" charset="0"/>
              </a:rPr>
              <a:t>, </a:t>
            </a:r>
            <a:r>
              <a:rPr lang="fr-FR" sz="2100" dirty="0" err="1">
                <a:latin typeface="Lucida Console" panose="020B0609040504020204" pitchFamily="49" charset="0"/>
              </a:rPr>
              <a:t>gasModelLabel</a:t>
            </a:r>
            <a:r>
              <a:rPr lang="fr-FR" sz="2100" dirty="0">
                <a:latin typeface="Lucida Console" panose="020B0609040504020204" pitchFamily="49" charset="0"/>
              </a:rPr>
              <a:t>, </a:t>
            </a:r>
            <a:r>
              <a:rPr lang="fr-FR" sz="2100" dirty="0" err="1">
                <a:latin typeface="Lucida Console" panose="020B0609040504020204" pitchFamily="49" charset="0"/>
              </a:rPr>
              <a:t>matlIndex</a:t>
            </a:r>
            <a:r>
              <a:rPr lang="fr-FR" sz="2100" dirty="0">
                <a:latin typeface="Lucida Console" panose="020B0609040504020204" pitchFamily="49" charset="0"/>
              </a:rPr>
              <a:t>, patch, </a:t>
            </a:r>
            <a:r>
              <a:rPr lang="fr-FR" sz="2100" dirty="0" err="1">
                <a:latin typeface="Lucida Console" panose="020B0609040504020204" pitchFamily="49" charset="0"/>
              </a:rPr>
              <a:t>gn</a:t>
            </a:r>
            <a:r>
              <a:rPr lang="fr-FR" sz="2100" dirty="0">
                <a:latin typeface="Lucida Console" panose="020B0609040504020204" pitchFamily="49" charset="0"/>
              </a:rPr>
              <a:t>, 0 );</a:t>
            </a:r>
          </a:p>
          <a:p>
            <a:pPr marL="0" indent="0">
              <a:buNone/>
            </a:pPr>
            <a:r>
              <a:rPr lang="en-US" sz="2100" dirty="0">
                <a:latin typeface="Lucida Console" panose="020B0609040504020204" pitchFamily="49" charset="0"/>
              </a:rPr>
              <a:t>Uintah::</a:t>
            </a:r>
            <a:r>
              <a:rPr lang="en-US" sz="2100" dirty="0" err="1">
                <a:latin typeface="Lucida Console" panose="020B0609040504020204" pitchFamily="49" charset="0"/>
              </a:rPr>
              <a:t>BlockRange</a:t>
            </a:r>
            <a:r>
              <a:rPr lang="en-US" sz="2100" dirty="0">
                <a:latin typeface="Lucida Console" panose="020B0609040504020204" pitchFamily="49" charset="0"/>
              </a:rPr>
              <a:t> range(patch-&gt;</a:t>
            </a:r>
            <a:r>
              <a:rPr lang="en-US" sz="2100" dirty="0" err="1">
                <a:latin typeface="Lucida Console" panose="020B0609040504020204" pitchFamily="49" charset="0"/>
              </a:rPr>
              <a:t>getCellLowIndex</a:t>
            </a:r>
            <a:r>
              <a:rPr lang="en-US" sz="2100" dirty="0">
                <a:latin typeface="Lucida Console" panose="020B0609040504020204" pitchFamily="49" charset="0"/>
              </a:rPr>
              <a:t>(),patch-&gt;</a:t>
            </a:r>
            <a:r>
              <a:rPr lang="en-US" sz="2100" dirty="0" err="1">
                <a:latin typeface="Lucida Console" panose="020B0609040504020204" pitchFamily="49" charset="0"/>
              </a:rPr>
              <a:t>getCellHighIndex</a:t>
            </a:r>
            <a:r>
              <a:rPr lang="en-US" sz="21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100" dirty="0" err="1">
                <a:latin typeface="Lucida Console" panose="020B0609040504020204" pitchFamily="49" charset="0"/>
              </a:rPr>
              <a:t>sumCharOxyGasSource</a:t>
            </a:r>
            <a:r>
              <a:rPr lang="en-US" sz="2100" dirty="0">
                <a:latin typeface="Lucida Console" panose="020B0609040504020204" pitchFamily="49" charset="0"/>
              </a:rPr>
              <a:t> </a:t>
            </a:r>
            <a:r>
              <a:rPr lang="en-US" sz="2100" dirty="0" err="1">
                <a:latin typeface="Lucida Console" panose="020B0609040504020204" pitchFamily="49" charset="0"/>
              </a:rPr>
              <a:t>doSumOxyGasFunctor</a:t>
            </a:r>
            <a:r>
              <a:rPr lang="en-US" sz="2100" dirty="0">
                <a:latin typeface="Lucida Console" panose="020B0609040504020204" pitchFamily="49" charset="0"/>
              </a:rPr>
              <a:t>(</a:t>
            </a:r>
            <a:r>
              <a:rPr lang="en-US" sz="2100" dirty="0" err="1">
                <a:latin typeface="Lucida Console" panose="020B0609040504020204" pitchFamily="49" charset="0"/>
              </a:rPr>
              <a:t>qn_gas_oxi.getKokkosView</a:t>
            </a:r>
            <a:r>
              <a:rPr lang="en-US" sz="2100" dirty="0">
                <a:latin typeface="Lucida Console" panose="020B0609040504020204" pitchFamily="49" charset="0"/>
              </a:rPr>
              <a:t>(), </a:t>
            </a:r>
            <a:r>
              <a:rPr lang="en-US" sz="2100" dirty="0" err="1">
                <a:latin typeface="Lucida Console" panose="020B0609040504020204" pitchFamily="49" charset="0"/>
              </a:rPr>
              <a:t>oxiSrc.getKokkosView</a:t>
            </a:r>
            <a:r>
              <a:rPr lang="en-US" sz="21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100" dirty="0">
                <a:latin typeface="Lucida Console" panose="020B0609040504020204" pitchFamily="49" charset="0"/>
              </a:rPr>
              <a:t>Uintah::</a:t>
            </a:r>
            <a:r>
              <a:rPr lang="en-US" sz="2100" dirty="0" err="1">
                <a:latin typeface="Lucida Console" panose="020B0609040504020204" pitchFamily="49" charset="0"/>
              </a:rPr>
              <a:t>parallel_for</a:t>
            </a:r>
            <a:r>
              <a:rPr lang="en-US" sz="2100" dirty="0">
                <a:latin typeface="Lucida Console" panose="020B0609040504020204" pitchFamily="49" charset="0"/>
              </a:rPr>
              <a:t>(</a:t>
            </a:r>
            <a:r>
              <a:rPr lang="en-US" sz="21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ExecutionInstanceObject</a:t>
            </a:r>
            <a:r>
              <a:rPr lang="en-US" sz="2100" dirty="0">
                <a:latin typeface="Lucida Console" panose="020B0609040504020204" pitchFamily="49" charset="0"/>
              </a:rPr>
              <a:t>, range, </a:t>
            </a:r>
            <a:r>
              <a:rPr lang="en-US" sz="2100" dirty="0" err="1">
                <a:latin typeface="Lucida Console" panose="020B0609040504020204" pitchFamily="49" charset="0"/>
              </a:rPr>
              <a:t>doSumOxyGasFunctor</a:t>
            </a:r>
            <a:r>
              <a:rPr lang="en-US" sz="21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703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50D9-9B85-4F25-B018-2FEED5D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 - Task Scheduler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49EA-A44F-45AC-BD6D-6EA09712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1825625"/>
            <a:ext cx="11208470" cy="4351338"/>
          </a:xfrm>
        </p:spPr>
        <p:txBody>
          <a:bodyPr/>
          <a:lstStyle/>
          <a:p>
            <a:r>
              <a:rPr lang="en-US" dirty="0"/>
              <a:t>OnDemand Data Warehouse currently allocates variables on-the-fly during task execution.  </a:t>
            </a:r>
          </a:p>
          <a:p>
            <a:r>
              <a:rPr lang="en-US" dirty="0"/>
              <a:t>Need to adopt GPU Data Warehouse model where allocations occur prior.  </a:t>
            </a:r>
          </a:p>
          <a:p>
            <a:r>
              <a:rPr lang="en-US" dirty="0"/>
              <a:t>This will enable data sharing for the OnDemand Data Warehouse.</a:t>
            </a:r>
          </a:p>
          <a:p>
            <a:r>
              <a:rPr lang="en-US" dirty="0"/>
              <a:t>Support modifies variables.  (Effectively like a compute).  </a:t>
            </a:r>
          </a:p>
        </p:txBody>
      </p:sp>
    </p:spTree>
    <p:extLst>
      <p:ext uri="{BB962C8B-B14F-4D97-AF65-F5344CB8AC3E}">
        <p14:creationId xmlns:p14="http://schemas.microsoft.com/office/powerpoint/2010/main" val="394882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DCBF-0D07-4637-8E1E-96C4F2A0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en-US" dirty="0"/>
              <a:t>Halo Gathers in GPU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A357-9EB3-4830-81E7-B32867C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58" y="1511929"/>
            <a:ext cx="5332492" cy="4665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Before, all halo gathers happened in host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Copying changed so halos can copy within the same memory region</a:t>
            </a:r>
          </a:p>
          <a:p>
            <a:endParaRPr lang="en-US" dirty="0"/>
          </a:p>
          <a:p>
            <a:r>
              <a:rPr lang="en-US" dirty="0"/>
              <a:t>Halo buffers also sent into GPU memory if simulation variable resides there.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2033856-1649-47E4-BCCA-3A60327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1511929"/>
            <a:ext cx="3144018" cy="11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D90CE-329D-4918-B960-982EC7B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2598"/>
            <a:ext cx="3096012" cy="1123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C0E40-8448-4146-9F3A-32DA8EDEE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92" y="3259190"/>
            <a:ext cx="258166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B627-6B10-44F8-B239-B036A17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Portable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3"/>
          <p:cNvSpPr/>
          <p:nvPr/>
        </p:nvSpPr>
        <p:spPr>
          <a:xfrm>
            <a:off x="7407667" y="4493016"/>
            <a:ext cx="4056390" cy="4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22" tIns="54411" rIns="108822" bIns="54411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venir Book"/>
              </a:rPr>
              <a:t>Patch structure within one MPI rank</a:t>
            </a:r>
            <a:endParaRPr b="1" dirty="0">
              <a:latin typeface="Avenir 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D94A5-FCFC-4164-B8B2-5BD61EA98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53" y="1472877"/>
            <a:ext cx="5669274" cy="2852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4A24464-1F6D-4B9B-AC15-B40DEED6DDAF}"/>
              </a:ext>
            </a:extLst>
          </p:cNvPr>
          <p:cNvSpPr txBox="1">
            <a:spLocks/>
          </p:cNvSpPr>
          <p:nvPr/>
        </p:nvSpPr>
        <p:spPr>
          <a:xfrm>
            <a:off x="838200" y="250770"/>
            <a:ext cx="10515600" cy="745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venir Book"/>
              </a:rPr>
              <a:t>Uintah Overview - Continued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7C897-E5B6-45C5-9716-1D079B86085D}"/>
              </a:ext>
            </a:extLst>
          </p:cNvPr>
          <p:cNvSpPr txBox="1"/>
          <p:nvPr/>
        </p:nvSpPr>
        <p:spPr>
          <a:xfrm>
            <a:off x="112152" y="1599471"/>
            <a:ext cx="6137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Structured mesh grid partitioned into uniform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Patch contains many cells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Tasks/variables assigned to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node is assigned many patches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One MPI rank per node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Halo exchange with MPI rank neighbor</a:t>
            </a:r>
          </a:p>
          <a:p>
            <a:pPr marL="342900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venir Book"/>
              </a:rPr>
              <a:t>All CPU threads involved in scheduling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283163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EA2-5C1D-4F8D-901E-D427D92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898634"/>
          </a:xfrm>
        </p:spPr>
        <p:txBody>
          <a:bodyPr/>
          <a:lstStyle/>
          <a:p>
            <a:pPr algn="ctr"/>
            <a:r>
              <a:rPr lang="en-US" dirty="0"/>
              <a:t>Defining Performant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CDCD-A022-4DA5-8E7E-6A66E64A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182414"/>
            <a:ext cx="11193517" cy="4994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 wall time overhead (in milliseconds) for task preparation.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Lower memory usage due to data sharing.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</a:t>
            </a:r>
            <a:r>
              <a:rPr lang="en-US" dirty="0" err="1"/>
              <a:t>Kokkos</a:t>
            </a:r>
            <a:r>
              <a:rPr lang="en-US" dirty="0"/>
              <a:t> and non-</a:t>
            </a:r>
            <a:r>
              <a:rPr lang="en-US" dirty="0" err="1"/>
              <a:t>Kokkos</a:t>
            </a:r>
            <a:r>
              <a:rPr lang="en-US" dirty="0"/>
              <a:t> tasks execution wall times should be comparable.  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Kokkos</a:t>
            </a:r>
            <a:r>
              <a:rPr lang="en-US" dirty="0"/>
              <a:t> can’t force performant code, and users can still write slow code!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CAA9B0-F6E0-420F-8CD1-21B214EDE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5" y="1616103"/>
            <a:ext cx="4095008" cy="1492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B630A-0D4F-4F7F-B2A4-E6997016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1616103"/>
            <a:ext cx="4023732" cy="1410247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02281-AC6A-4DCC-BABF-851147FB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37" y="3732047"/>
            <a:ext cx="4023732" cy="116657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BBF469-73AC-44D9-AE97-27C74F6BD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20" y="3732047"/>
            <a:ext cx="3977512" cy="1166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D5506-FD6C-47CC-B33F-E446E0C5D683}"/>
              </a:ext>
            </a:extLst>
          </p:cNvPr>
          <p:cNvSpPr txBox="1"/>
          <p:nvPr/>
        </p:nvSpPr>
        <p:spPr>
          <a:xfrm>
            <a:off x="817261" y="208009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A448-6B6C-4CED-9168-2558D6BAA7D6}"/>
              </a:ext>
            </a:extLst>
          </p:cNvPr>
          <p:cNvSpPr txBox="1"/>
          <p:nvPr/>
        </p:nvSpPr>
        <p:spPr>
          <a:xfrm>
            <a:off x="817261" y="413066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9B00-4201-46A2-A174-DAE1597E5660}"/>
              </a:ext>
            </a:extLst>
          </p:cNvPr>
          <p:cNvSpPr txBox="1"/>
          <p:nvPr/>
        </p:nvSpPr>
        <p:spPr>
          <a:xfrm>
            <a:off x="6472839" y="2136560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07DD5-A286-4CCB-ACD4-DD0DC0DA2B8A}"/>
              </a:ext>
            </a:extLst>
          </p:cNvPr>
          <p:cNvSpPr txBox="1"/>
          <p:nvPr/>
        </p:nvSpPr>
        <p:spPr>
          <a:xfrm>
            <a:off x="6472839" y="4156761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388807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DC63-7287-4E66-8254-5BA245E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365125"/>
            <a:ext cx="11858920" cy="1325563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Future Work - Complete </a:t>
            </a:r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DFA9-0D88-4842-9737-56449A40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</a:rPr>
              <a:t>Complete </a:t>
            </a:r>
            <a:r>
              <a:rPr lang="en-US" sz="2200" dirty="0" err="1">
                <a:latin typeface="Lucida Console" panose="020B0609040504020204" pitchFamily="49" charset="0"/>
              </a:rPr>
              <a:t>Kokkos</a:t>
            </a:r>
            <a:r>
              <a:rPr lang="en-US" sz="2200" dirty="0">
                <a:latin typeface="Lucida Console" panose="020B0609040504020204" pitchFamily="49" charset="0"/>
              </a:rPr>
              <a:t>::</a:t>
            </a:r>
            <a:r>
              <a:rPr lang="en-US" sz="2200" dirty="0" err="1">
                <a:latin typeface="Lucida Console" panose="020B0609040504020204" pitchFamily="49" charset="0"/>
              </a:rPr>
              <a:t>parallel_reduce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Avenir Book"/>
              </a:rPr>
              <a:t>modifications for asynchrony.  </a:t>
            </a:r>
          </a:p>
          <a:p>
            <a:pPr lvl="1"/>
            <a:r>
              <a:rPr lang="en-US" dirty="0">
                <a:latin typeface="Avenir Book"/>
              </a:rPr>
              <a:t>Mostly polishing and minor features.</a:t>
            </a:r>
          </a:p>
          <a:p>
            <a:r>
              <a:rPr lang="en-US" dirty="0">
                <a:latin typeface="Avenir Book"/>
              </a:rPr>
              <a:t>Investigate register usage restriction.  </a:t>
            </a:r>
          </a:p>
          <a:p>
            <a:pPr lvl="1"/>
            <a:r>
              <a:rPr lang="en-US" dirty="0">
                <a:latin typeface="Avenir Book"/>
              </a:rPr>
              <a:t>CUDA has had it for years.</a:t>
            </a:r>
          </a:p>
          <a:p>
            <a:pPr lvl="1"/>
            <a:r>
              <a:rPr lang="en-US" dirty="0">
                <a:latin typeface="Avenir Book"/>
              </a:rPr>
              <a:t>We used it for big performance gains on last year’s Titan runs.</a:t>
            </a:r>
          </a:p>
          <a:p>
            <a:pPr lvl="1"/>
            <a:r>
              <a:rPr lang="en-US" dirty="0" err="1">
                <a:latin typeface="Avenir Book"/>
              </a:rPr>
              <a:t>Kokkos</a:t>
            </a:r>
            <a:r>
              <a:rPr lang="en-US" dirty="0">
                <a:latin typeface="Avenir Book"/>
              </a:rPr>
              <a:t> just introduced a feature to support this.  </a:t>
            </a:r>
          </a:p>
        </p:txBody>
      </p:sp>
    </p:spTree>
    <p:extLst>
      <p:ext uri="{BB962C8B-B14F-4D97-AF65-F5344CB8AC3E}">
        <p14:creationId xmlns:p14="http://schemas.microsoft.com/office/powerpoint/2010/main" val="144084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9CB-9FCD-4917-AF18-16F85744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Uintah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270C-072C-4F78-92CD-04AD7D53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CPU and GPU example</a:t>
            </a:r>
          </a:p>
        </p:txBody>
      </p:sp>
    </p:spTree>
    <p:extLst>
      <p:ext uri="{BB962C8B-B14F-4D97-AF65-F5344CB8AC3E}">
        <p14:creationId xmlns:p14="http://schemas.microsoft.com/office/powerpoint/2010/main" val="38535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DA51-967A-4EB8-91F6-682696C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6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Book"/>
              </a:rPr>
              <a:t>High-Level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C8EA-4416-4254-84CD-52D1CCBD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6" y="1474699"/>
            <a:ext cx="7324530" cy="44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venir Book"/>
              </a:rPr>
              <a:t>A </a:t>
            </a:r>
            <a:r>
              <a:rPr lang="en-US" sz="2600" b="1" dirty="0">
                <a:latin typeface="Avenir Book"/>
              </a:rPr>
              <a:t>performant and portable runtime model </a:t>
            </a:r>
            <a:r>
              <a:rPr lang="en-US" sz="2600" dirty="0">
                <a:latin typeface="Avenir Book"/>
              </a:rPr>
              <a:t>which:</a:t>
            </a:r>
          </a:p>
          <a:p>
            <a:r>
              <a:rPr lang="en-US" sz="2600" dirty="0">
                <a:latin typeface="Avenir Book"/>
              </a:rPr>
              <a:t>Allows</a:t>
            </a:r>
            <a:r>
              <a:rPr lang="en-US" sz="2600" b="1" dirty="0">
                <a:latin typeface="Avenir Book"/>
              </a:rPr>
              <a:t> </a:t>
            </a:r>
            <a:r>
              <a:rPr lang="en-US" sz="2600" dirty="0">
                <a:latin typeface="Avenir Book"/>
              </a:rPr>
              <a:t>application developers to write code </a:t>
            </a:r>
            <a:r>
              <a:rPr lang="en-US" sz="2600" b="1" dirty="0">
                <a:latin typeface="Avenir Book"/>
              </a:rPr>
              <a:t>once </a:t>
            </a:r>
            <a:r>
              <a:rPr lang="en-US" sz="2600" dirty="0">
                <a:latin typeface="Avenir Book"/>
              </a:rPr>
              <a:t>(using </a:t>
            </a:r>
            <a:r>
              <a:rPr lang="en-US" sz="2600" dirty="0" err="1">
                <a:latin typeface="Avenir Book"/>
              </a:rPr>
              <a:t>Kokkos</a:t>
            </a:r>
            <a:r>
              <a:rPr lang="en-US" sz="2600" dirty="0">
                <a:latin typeface="Avenir Book"/>
              </a:rPr>
              <a:t>)</a:t>
            </a:r>
            <a:r>
              <a:rPr lang="en-US" sz="2600" b="1" dirty="0">
                <a:latin typeface="Avenir Book"/>
              </a:rPr>
              <a:t>.</a:t>
            </a:r>
          </a:p>
          <a:p>
            <a:r>
              <a:rPr lang="en-US" sz="2600" dirty="0">
                <a:latin typeface="Avenir Book"/>
              </a:rPr>
              <a:t>Executes portable code </a:t>
            </a:r>
            <a:r>
              <a:rPr lang="en-US" sz="2600" b="1" dirty="0">
                <a:latin typeface="Avenir Book"/>
              </a:rPr>
              <a:t>efficiently</a:t>
            </a:r>
            <a:r>
              <a:rPr lang="en-US" sz="2600" dirty="0">
                <a:latin typeface="Avenir Book"/>
              </a:rPr>
              <a:t> on GPUs and CPUs (and eventually Xeon Phis).</a:t>
            </a:r>
          </a:p>
          <a:p>
            <a:r>
              <a:rPr lang="en-US" sz="2600" dirty="0">
                <a:latin typeface="Avenir Book"/>
              </a:rPr>
              <a:t>Supports a heterogenous mixture of tasks (even non-portable tasks).</a:t>
            </a:r>
          </a:p>
          <a:p>
            <a:r>
              <a:rPr lang="en-US" sz="2600" dirty="0">
                <a:latin typeface="Avenir Book"/>
              </a:rPr>
              <a:t>Maintains separation of runtime and application development layer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FDD63B-5085-404E-A352-E253592F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07" y="1361060"/>
            <a:ext cx="4051474" cy="413587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75ECDB00-08EF-48BE-88CD-EE03C8DAECC0}"/>
              </a:ext>
            </a:extLst>
          </p:cNvPr>
          <p:cNvSpPr/>
          <p:nvPr/>
        </p:nvSpPr>
        <p:spPr>
          <a:xfrm>
            <a:off x="7622808" y="5530565"/>
            <a:ext cx="4051474" cy="4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22" tIns="54411" rIns="108822" bIns="54411"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venir Book"/>
              </a:rPr>
              <a:t>Simplified Uintah Layout</a:t>
            </a:r>
            <a:endParaRPr b="1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1065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165950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Novelty of This Work – Comparison With Other Runtimes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5893"/>
              </p:ext>
            </p:extLst>
          </p:nvPr>
        </p:nvGraphicFramePr>
        <p:xfrm>
          <a:off x="307816" y="892581"/>
          <a:ext cx="11579384" cy="539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8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1264355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1095023">
                  <a:extLst>
                    <a:ext uri="{9D8B030D-6E8A-4147-A177-3AD203B41FA5}">
                      <a16:colId xmlns:a16="http://schemas.microsoft.com/office/drawing/2014/main" val="3254872169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2168578556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3948335377"/>
                    </a:ext>
                  </a:extLst>
                </a:gridCol>
              </a:tblGrid>
              <a:tr h="1098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Common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Developer involvement with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</a:t>
                      </a:r>
                      <a:r>
                        <a:rPr lang="en-US" sz="1600" dirty="0" err="1">
                          <a:latin typeface="Avenir Book"/>
                        </a:rPr>
                        <a:t>internodal</a:t>
                      </a:r>
                      <a:r>
                        <a:rPr lang="en-US" sz="1600" dirty="0">
                          <a:latin typeface="Avenir Book"/>
                        </a:rPr>
                        <a:t> data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halo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Runtime 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Automatic data sharing among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Book"/>
                        </a:rPr>
                        <a:t>Portable code for CPU and GPU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09106">
                <a:tc>
                  <a:txBody>
                    <a:bodyPr/>
                    <a:lstStyle/>
                    <a:p>
                      <a:r>
                        <a:rPr lang="en-US" sz="1600" dirty="0"/>
                        <a:t>Uintah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Multiphysics - adaptive mesh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local memory/MPI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Host mem.  </a:t>
                      </a:r>
                      <a:r>
                        <a:rPr lang="en-US" sz="1600" b="1" dirty="0"/>
                        <a:t>(This work for GPU)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(This work for 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This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Charm++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 </a:t>
                      </a:r>
                    </a:p>
                    <a:p>
                      <a:r>
                        <a:rPr lang="en-US" sz="1600" dirty="0"/>
                        <a:t>(add-ons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Legion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(requires extensive definitions)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596292">
                <a:tc>
                  <a:txBody>
                    <a:bodyPr/>
                    <a:lstStyle/>
                    <a:p>
                      <a:r>
                        <a:rPr lang="en-US" sz="1600" dirty="0"/>
                        <a:t>HPX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Generalized tool / Standards based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– 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PaRSEC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4304"/>
                  </a:ext>
                </a:extLst>
              </a:tr>
              <a:tr h="381836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StarPU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40-F584-492B-B08F-39457ACD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1" y="165950"/>
            <a:ext cx="10515600" cy="73939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Novelty of This Work – Comparison of Portability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4EE18D-5022-4F62-93FC-C3FC0327A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580712"/>
              </p:ext>
            </p:extLst>
          </p:nvPr>
        </p:nvGraphicFramePr>
        <p:xfrm>
          <a:off x="307817" y="790222"/>
          <a:ext cx="11443916" cy="561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82">
                  <a:extLst>
                    <a:ext uri="{9D8B030D-6E8A-4147-A177-3AD203B41FA5}">
                      <a16:colId xmlns:a16="http://schemas.microsoft.com/office/drawing/2014/main" val="2497387359"/>
                    </a:ext>
                  </a:extLst>
                </a:gridCol>
                <a:gridCol w="1587568">
                  <a:extLst>
                    <a:ext uri="{9D8B030D-6E8A-4147-A177-3AD203B41FA5}">
                      <a16:colId xmlns:a16="http://schemas.microsoft.com/office/drawing/2014/main" val="1809613344"/>
                    </a:ext>
                  </a:extLst>
                </a:gridCol>
                <a:gridCol w="1783447">
                  <a:extLst>
                    <a:ext uri="{9D8B030D-6E8A-4147-A177-3AD203B41FA5}">
                      <a16:colId xmlns:a16="http://schemas.microsoft.com/office/drawing/2014/main" val="2603529783"/>
                    </a:ext>
                  </a:extLst>
                </a:gridCol>
                <a:gridCol w="2094453">
                  <a:extLst>
                    <a:ext uri="{9D8B030D-6E8A-4147-A177-3AD203B41FA5}">
                      <a16:colId xmlns:a16="http://schemas.microsoft.com/office/drawing/2014/main" val="998560402"/>
                    </a:ext>
                  </a:extLst>
                </a:gridCol>
                <a:gridCol w="2556766">
                  <a:extLst>
                    <a:ext uri="{9D8B030D-6E8A-4147-A177-3AD203B41FA5}">
                      <a16:colId xmlns:a16="http://schemas.microsoft.com/office/drawing/2014/main" val="1093110213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538629167"/>
                    </a:ext>
                  </a:extLst>
                </a:gridCol>
              </a:tblGrid>
              <a:tr h="688622">
                <a:tc>
                  <a:txBody>
                    <a:bodyPr/>
                    <a:lstStyle/>
                    <a:p>
                      <a:r>
                        <a:rPr lang="en-US" sz="16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Variable 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Portability Tools For Application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87401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Kokkos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Extensive! Layout, dimensioning, tiling, </a:t>
                      </a:r>
                      <a:r>
                        <a:rPr lang="en-US" sz="1600" dirty="0" err="1"/>
                        <a:t>subviews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indirection.  Loops and layout can match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GPU is bulk synchronous </a:t>
                      </a:r>
                    </a:p>
                    <a:p>
                      <a:r>
                        <a:rPr lang="en-US" sz="1600" b="1" dirty="0"/>
                        <a:t>(This work fixes that)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number generation, vectors, unordered maps,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2597"/>
                  </a:ext>
                </a:extLst>
              </a:tr>
              <a:tr h="1333207">
                <a:tc>
                  <a:txBody>
                    <a:bodyPr/>
                    <a:lstStyle/>
                    <a:p>
                      <a:r>
                        <a:rPr lang="en-US" sz="1600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Functors</a:t>
                      </a:r>
                      <a:r>
                        <a:rPr lang="en-US" sz="1600" dirty="0"/>
                        <a:t> and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development with CHAI, </a:t>
                      </a:r>
                      <a:r>
                        <a:rPr lang="en-US" sz="1600" dirty="0" err="1"/>
                        <a:t>Sidr</a:t>
                      </a:r>
                      <a:r>
                        <a:rPr lang="en-US" sz="1600" dirty="0"/>
                        <a:t>, and Umpire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Avoids indirection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mature than </a:t>
                      </a:r>
                      <a:r>
                        <a:rPr lang="en-US" sz="1600" dirty="0" err="1"/>
                        <a:t>Kokkos</a:t>
                      </a:r>
                      <a:r>
                        <a:rPr lang="en-US" sz="1600" dirty="0"/>
                        <a:t>, many more non-portable hacks.  Synchronization on GPU reductions.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0358"/>
                  </a:ext>
                </a:extLst>
              </a:tr>
              <a:tr h="10851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strong Xeon Phi KNL support.  Pragma bloat. Synchronization on GPU reductions.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7066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and pragmas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Compiler optimization.  Forces simpler Fortran-like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GPU options and performance limited. Pragma bloat.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18185"/>
                  </a:ext>
                </a:extLst>
              </a:tr>
              <a:tr h="837130">
                <a:tc>
                  <a:txBody>
                    <a:bodyPr/>
                    <a:lstStyle/>
                    <a:p>
                      <a:r>
                        <a:rPr lang="en-US" sz="1600" dirty="0"/>
                        <a:t>Open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CUDA-like syntax and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performance penalty frequently observed.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 and uncertain future.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libraries?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CBD-731B-468F-8577-520B2DD6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89"/>
            <a:ext cx="10515600" cy="8842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venir Book"/>
              </a:rPr>
              <a:t>Before My Research: Prior Uintah GPU runtime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B46-FF35-431D-9FA3-0A9992C6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4" y="1426646"/>
            <a:ext cx="5533039" cy="465598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venir Book"/>
              </a:rPr>
              <a:t>Proof of concept</a:t>
            </a:r>
          </a:p>
          <a:p>
            <a:r>
              <a:rPr lang="en-US" sz="2400" dirty="0">
                <a:latin typeface="Avenir Book"/>
              </a:rPr>
              <a:t>Bulk synchronous</a:t>
            </a:r>
          </a:p>
          <a:p>
            <a:r>
              <a:rPr lang="en-US" sz="2400" dirty="0">
                <a:latin typeface="Avenir Book"/>
              </a:rPr>
              <a:t>Runtime simulation variable management:</a:t>
            </a:r>
          </a:p>
          <a:p>
            <a:pPr lvl="1"/>
            <a:r>
              <a:rPr lang="en-US" sz="2000" b="1" dirty="0">
                <a:latin typeface="Avenir Book"/>
              </a:rPr>
              <a:t>All </a:t>
            </a:r>
            <a:r>
              <a:rPr lang="en-US" sz="2000" dirty="0">
                <a:latin typeface="Avenir Book"/>
              </a:rPr>
              <a:t>halo gathers occur in host memory</a:t>
            </a:r>
          </a:p>
          <a:p>
            <a:pPr lvl="1"/>
            <a:r>
              <a:rPr lang="en-US" sz="2000" dirty="0">
                <a:latin typeface="Avenir Book"/>
              </a:rPr>
              <a:t>Allocate and 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simulation variables into GPU memory</a:t>
            </a:r>
          </a:p>
          <a:p>
            <a:pPr lvl="1"/>
            <a:r>
              <a:rPr lang="en-US" sz="2000" dirty="0">
                <a:latin typeface="Avenir Book"/>
              </a:rPr>
              <a:t>Copy large, monolithic GPU Data Store host-to-device</a:t>
            </a:r>
          </a:p>
          <a:p>
            <a:pPr lvl="1"/>
            <a:r>
              <a:rPr lang="en-US" sz="2000" dirty="0">
                <a:latin typeface="Avenir Book"/>
              </a:rPr>
              <a:t>Copy </a:t>
            </a:r>
            <a:r>
              <a:rPr lang="en-US" sz="2000" b="1" dirty="0">
                <a:latin typeface="Avenir Book"/>
              </a:rPr>
              <a:t>all</a:t>
            </a:r>
            <a:r>
              <a:rPr lang="en-US" sz="2000" dirty="0">
                <a:latin typeface="Avenir Book"/>
              </a:rPr>
              <a:t> computed data from GPU into host memory</a:t>
            </a:r>
          </a:p>
          <a:p>
            <a:r>
              <a:rPr lang="en-US" sz="2400" dirty="0">
                <a:latin typeface="Avenir Book"/>
              </a:rPr>
              <a:t>Duplicated codebases (CPU and CUDA) common.  </a:t>
            </a:r>
          </a:p>
          <a:p>
            <a:pPr lvl="1"/>
            <a:r>
              <a:rPr lang="en-US" sz="2000" dirty="0">
                <a:latin typeface="Avenir Book"/>
              </a:rPr>
              <a:t>GPU tasks had to be manually configured and launched inside a CPU task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AC6EC-41BA-4FE5-B168-0684548C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58" y="2108261"/>
            <a:ext cx="6071243" cy="8594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62D813-04C6-4CE2-B28D-3E2D9671492A}"/>
              </a:ext>
            </a:extLst>
          </p:cNvPr>
          <p:cNvSpPr txBox="1">
            <a:spLocks/>
          </p:cNvSpPr>
          <p:nvPr/>
        </p:nvSpPr>
        <p:spPr>
          <a:xfrm>
            <a:off x="6383843" y="3650730"/>
            <a:ext cx="5273029" cy="34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venir Book"/>
              </a:rPr>
              <a:t>Serialized and synchronized execution of GPU tasks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F221C8-FF18-4122-AA17-292423AFD4FB}"/>
              </a:ext>
            </a:extLst>
          </p:cNvPr>
          <p:cNvCxnSpPr>
            <a:cxnSpLocks/>
          </p:cNvCxnSpPr>
          <p:nvPr/>
        </p:nvCxnSpPr>
        <p:spPr>
          <a:xfrm flipV="1">
            <a:off x="9020358" y="3092158"/>
            <a:ext cx="339931" cy="45913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5165D-A189-4099-BEA2-EF25E3FF1F0D}"/>
              </a:ext>
            </a:extLst>
          </p:cNvPr>
          <p:cNvCxnSpPr>
            <a:cxnSpLocks/>
          </p:cNvCxnSpPr>
          <p:nvPr/>
        </p:nvCxnSpPr>
        <p:spPr>
          <a:xfrm flipH="1" flipV="1">
            <a:off x="8753685" y="3073206"/>
            <a:ext cx="29927" cy="47808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ECB9E6-BFB2-45AB-A7C1-7A5B17913197}"/>
              </a:ext>
            </a:extLst>
          </p:cNvPr>
          <p:cNvCxnSpPr>
            <a:cxnSpLocks/>
          </p:cNvCxnSpPr>
          <p:nvPr/>
        </p:nvCxnSpPr>
        <p:spPr>
          <a:xfrm flipH="1" flipV="1">
            <a:off x="8104573" y="3073205"/>
            <a:ext cx="428979" cy="4780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F33A50-34F1-4389-B692-FD43C9B5CD97}"/>
              </a:ext>
            </a:extLst>
          </p:cNvPr>
          <p:cNvSpPr txBox="1">
            <a:spLocks/>
          </p:cNvSpPr>
          <p:nvPr/>
        </p:nvSpPr>
        <p:spPr>
          <a:xfrm>
            <a:off x="7405510" y="1178290"/>
            <a:ext cx="3255995" cy="48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Synchronized memory copies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7AF0-4790-40B0-A5B3-F57E19663856}"/>
              </a:ext>
            </a:extLst>
          </p:cNvPr>
          <p:cNvCxnSpPr>
            <a:cxnSpLocks/>
          </p:cNvCxnSpPr>
          <p:nvPr/>
        </p:nvCxnSpPr>
        <p:spPr>
          <a:xfrm>
            <a:off x="9058486" y="1554723"/>
            <a:ext cx="357306" cy="58736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6969FA-BC2A-487B-B055-943C8FA8A941}"/>
              </a:ext>
            </a:extLst>
          </p:cNvPr>
          <p:cNvCxnSpPr>
            <a:cxnSpLocks/>
          </p:cNvCxnSpPr>
          <p:nvPr/>
        </p:nvCxnSpPr>
        <p:spPr>
          <a:xfrm flipH="1">
            <a:off x="8454531" y="1554723"/>
            <a:ext cx="25793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AAF18-0B92-4FEE-AA61-B8E724653ACE}"/>
              </a:ext>
            </a:extLst>
          </p:cNvPr>
          <p:cNvCxnSpPr>
            <a:cxnSpLocks/>
          </p:cNvCxnSpPr>
          <p:nvPr/>
        </p:nvCxnSpPr>
        <p:spPr>
          <a:xfrm flipH="1">
            <a:off x="7976456" y="1554723"/>
            <a:ext cx="557096" cy="5535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BCF734-4434-4A82-BA74-32ECE0FD9B26}"/>
              </a:ext>
            </a:extLst>
          </p:cNvPr>
          <p:cNvCxnSpPr>
            <a:cxnSpLocks/>
          </p:cNvCxnSpPr>
          <p:nvPr/>
        </p:nvCxnSpPr>
        <p:spPr>
          <a:xfrm>
            <a:off x="9594707" y="1554723"/>
            <a:ext cx="1507065" cy="6700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7AD821-4A4A-4D31-908A-062764FED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94" y="4452274"/>
            <a:ext cx="4023732" cy="1410247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8748028-F91E-44BF-947B-7096CBF418EB}"/>
              </a:ext>
            </a:extLst>
          </p:cNvPr>
          <p:cNvSpPr txBox="1">
            <a:spLocks/>
          </p:cNvSpPr>
          <p:nvPr/>
        </p:nvSpPr>
        <p:spPr>
          <a:xfrm>
            <a:off x="6953956" y="5862521"/>
            <a:ext cx="3916370" cy="673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venir Book"/>
              </a:rPr>
              <a:t>Data store copies added to large overhead for short-lived tasks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0AB3A6-0CDD-424F-A37D-5D7C23F6F453}"/>
              </a:ext>
            </a:extLst>
          </p:cNvPr>
          <p:cNvCxnSpPr/>
          <p:nvPr/>
        </p:nvCxnSpPr>
        <p:spPr>
          <a:xfrm>
            <a:off x="6141155" y="4109155"/>
            <a:ext cx="5599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CDF1-80EA-4C5D-8BF2-F882BDF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25"/>
          </a:xfrm>
        </p:spPr>
        <p:txBody>
          <a:bodyPr/>
          <a:lstStyle/>
          <a:p>
            <a:pPr algn="ctr"/>
            <a:r>
              <a:rPr lang="en-US" dirty="0">
                <a:latin typeface="Avenir Book"/>
              </a:rPr>
              <a:t>Publications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23365-96F5-4D94-9A61-4BA00893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2146</Words>
  <Application>Microsoft Office PowerPoint</Application>
  <PresentationFormat>Widescreen</PresentationFormat>
  <Paragraphs>327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Book</vt:lpstr>
      <vt:lpstr>Calibri</vt:lpstr>
      <vt:lpstr>Calibri Light</vt:lpstr>
      <vt:lpstr>Consolas</vt:lpstr>
      <vt:lpstr>Lucida Console</vt:lpstr>
      <vt:lpstr>Office Theme</vt:lpstr>
      <vt:lpstr>Portable and Performant GPU/Heterogeneous Asynchronous Many-Task Runtime System</vt:lpstr>
      <vt:lpstr>Uintah Overview</vt:lpstr>
      <vt:lpstr>PowerPoint Presentation</vt:lpstr>
      <vt:lpstr>Uintah Tasks</vt:lpstr>
      <vt:lpstr>High-Level Goal</vt:lpstr>
      <vt:lpstr>Novelty of This Work – Comparison With Other Runtimes</vt:lpstr>
      <vt:lpstr>Novelty of This Work – Comparison of Portability Tools</vt:lpstr>
      <vt:lpstr>Before My Research: Prior Uintah GPU runtime </vt:lpstr>
      <vt:lpstr>Publications</vt:lpstr>
      <vt:lpstr>Task GPU Data Warehouse</vt:lpstr>
      <vt:lpstr>Tasks Dictate Data Persistence</vt:lpstr>
      <vt:lpstr>Data Sharing Among Tasks</vt:lpstr>
      <vt:lpstr>Data Sharing Among Data Dependencies</vt:lpstr>
      <vt:lpstr>Data Sharing Among Data Dependencies</vt:lpstr>
      <vt:lpstr>Uintah Improvements</vt:lpstr>
      <vt:lpstr>Splitting Tasks into Multiple Streams and Kernels</vt:lpstr>
      <vt:lpstr>Kokkos for GPUs</vt:lpstr>
      <vt:lpstr>Kokkos Functors and GPUs</vt:lpstr>
      <vt:lpstr>Modifying Kokkos for Multiple Asynchronous Functors</vt:lpstr>
      <vt:lpstr>Current Kokkos Results</vt:lpstr>
      <vt:lpstr>Kokkos - GPU Parallel Reduce</vt:lpstr>
      <vt:lpstr>Future Work – Data Management Performance</vt:lpstr>
      <vt:lpstr>Future Work – Data Management Portability</vt:lpstr>
      <vt:lpstr>Future work – Defining Completion of Work</vt:lpstr>
      <vt:lpstr>Questions?</vt:lpstr>
      <vt:lpstr>Future work - Example of Kokkos GPU Integration</vt:lpstr>
      <vt:lpstr>Future Work - Task Scheduler Modifications</vt:lpstr>
      <vt:lpstr>Halo Gathers in GPU memory</vt:lpstr>
      <vt:lpstr>Defining Portable</vt:lpstr>
      <vt:lpstr>Defining Performant</vt:lpstr>
      <vt:lpstr>Future Work - Complete Kokkos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and Performant GPU/Heterogeneous Asynchronous Many-Task Runtime System</dc:title>
  <dc:creator>Brad Peterson</dc:creator>
  <cp:lastModifiedBy>Brad Peterson</cp:lastModifiedBy>
  <cp:revision>108</cp:revision>
  <dcterms:created xsi:type="dcterms:W3CDTF">2017-08-05T01:42:49Z</dcterms:created>
  <dcterms:modified xsi:type="dcterms:W3CDTF">2017-11-28T08:48:31Z</dcterms:modified>
</cp:coreProperties>
</file>