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4802-383F-4059-8E49-846F34EC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Global Halos - Avoiding Duplicated Halo Data in GPU Memory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4C3E-F3C6-4C6B-A6C0-B3CBBB4C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6307662" cy="4351338"/>
          </a:xfrm>
        </p:spPr>
        <p:txBody>
          <a:bodyPr>
            <a:normAutofit/>
          </a:bodyPr>
          <a:lstStyle/>
          <a:p>
            <a:r>
              <a:rPr lang="en-US" dirty="0"/>
              <a:t>Scenario: </a:t>
            </a:r>
            <a:r>
              <a:rPr lang="en-US" i="1" dirty="0"/>
              <a:t>Large halos fully encompasses adjacent neighbor patches.</a:t>
            </a:r>
          </a:p>
          <a:p>
            <a:r>
              <a:rPr lang="en-US" dirty="0"/>
              <a:t>Support added for Uintah to “box” groups of patches.</a:t>
            </a:r>
          </a:p>
          <a:p>
            <a:r>
              <a:rPr lang="en-US" dirty="0"/>
              <a:t>This boxing process can occur asynchronously and not block other scheduler threads.</a:t>
            </a:r>
          </a:p>
          <a:p>
            <a:r>
              <a:rPr lang="en-US" dirty="0"/>
              <a:t>End result: </a:t>
            </a:r>
            <a:r>
              <a:rPr lang="en-US" b="1" dirty="0"/>
              <a:t>Avoids duplication of halo data</a:t>
            </a:r>
            <a:r>
              <a:rPr lang="en-US" dirty="0"/>
              <a:t>.  </a:t>
            </a:r>
            <a:r>
              <a:rPr lang="en-US" b="1" dirty="0"/>
              <a:t>Memory usage significantly reduced</a:t>
            </a:r>
            <a:r>
              <a:rPr lang="en-US" dirty="0"/>
              <a:t>.     </a:t>
            </a:r>
          </a:p>
          <a:p>
            <a:endParaRPr lang="en-US" dirty="0"/>
          </a:p>
        </p:txBody>
      </p:sp>
      <p:pic>
        <p:nvPicPr>
          <p:cNvPr id="5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064E86EB-C694-40FD-A34F-0CAFAEC4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89" y="1690688"/>
            <a:ext cx="453905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Kokkos</a:t>
            </a:r>
            <a:r>
              <a:rPr lang="en-US" dirty="0"/>
              <a:t> in Uintah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825625"/>
            <a:ext cx="5362188" cy="4351338"/>
          </a:xfrm>
        </p:spPr>
        <p:txBody>
          <a:bodyPr>
            <a:normAutofit/>
          </a:bodyPr>
          <a:lstStyle/>
          <a:p>
            <a:r>
              <a:rPr lang="en-US" dirty="0"/>
              <a:t>Goal is to use </a:t>
            </a:r>
            <a:r>
              <a:rPr lang="en-US" dirty="0" err="1"/>
              <a:t>Kokkos</a:t>
            </a:r>
            <a:r>
              <a:rPr lang="en-US" dirty="0"/>
              <a:t> for code portability.</a:t>
            </a:r>
          </a:p>
          <a:p>
            <a:r>
              <a:rPr lang="en-US" dirty="0"/>
              <a:t>Uintah would not use </a:t>
            </a:r>
            <a:r>
              <a:rPr lang="en-US" dirty="0" err="1"/>
              <a:t>Kokkos</a:t>
            </a:r>
            <a:r>
              <a:rPr lang="en-US" dirty="0"/>
              <a:t> managed memory tools.</a:t>
            </a:r>
          </a:p>
          <a:p>
            <a:pPr lvl="1"/>
            <a:r>
              <a:rPr lang="en-US" dirty="0"/>
              <a:t>We already handle data coherency and task concurrency.</a:t>
            </a:r>
          </a:p>
          <a:p>
            <a:r>
              <a:rPr lang="en-US" dirty="0"/>
              <a:t>Additional work required to fully utilize </a:t>
            </a:r>
            <a:r>
              <a:rPr lang="en-US" dirty="0" err="1"/>
              <a:t>Kokkos</a:t>
            </a:r>
            <a:r>
              <a:rPr lang="en-US" dirty="0"/>
              <a:t> with Uintah for GPUs and Xeon Phis.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D0CF60-D135-4EB1-AB6F-CDF34F18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67692"/>
            <a:ext cx="4953000" cy="50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of </a:t>
            </a:r>
            <a:r>
              <a:rPr lang="en-US" dirty="0" err="1"/>
              <a:t>Kokkos</a:t>
            </a:r>
            <a:r>
              <a:rPr lang="en-US" dirty="0"/>
              <a:t> for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424066"/>
            <a:ext cx="5262968" cy="49467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parallel_for</a:t>
            </a:r>
            <a:r>
              <a:rPr lang="en-US" dirty="0"/>
              <a:t> loops compiled as </a:t>
            </a:r>
            <a:r>
              <a:rPr lang="en-US" dirty="0" err="1"/>
              <a:t>functors</a:t>
            </a:r>
            <a:r>
              <a:rPr lang="en-US" dirty="0"/>
              <a:t> using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nvcc</a:t>
            </a:r>
            <a:r>
              <a:rPr lang="en-US" dirty="0"/>
              <a:t>, Intel’s compiler, etc.  </a:t>
            </a:r>
          </a:p>
          <a:p>
            <a:r>
              <a:rPr lang="en-US" dirty="0"/>
              <a:t>Task </a:t>
            </a:r>
            <a:r>
              <a:rPr lang="en-US" dirty="0" err="1"/>
              <a:t>functor</a:t>
            </a:r>
            <a:r>
              <a:rPr lang="en-US" dirty="0"/>
              <a:t> info placed into GPU Constant Cache Memory and executed.</a:t>
            </a:r>
          </a:p>
          <a:p>
            <a:r>
              <a:rPr lang="en-US" dirty="0"/>
              <a:t>Execution speed equivalent to CUDA code as GPU Constant Cache Memory acts as read-only registers.</a:t>
            </a:r>
          </a:p>
          <a:p>
            <a:r>
              <a:rPr lang="en-US" dirty="0"/>
              <a:t>Only supports serialized execution!</a:t>
            </a:r>
          </a:p>
          <a:p>
            <a:r>
              <a:rPr lang="en-US" dirty="0"/>
              <a:t>Also requires significant GPU synchronization which blocks other asynchrony (e.g. mem copies).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4C7CC-F0A7-4B0E-B937-CBB8BB12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89" y="1690688"/>
            <a:ext cx="7148248" cy="39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</a:t>
            </a:r>
            <a:r>
              <a:rPr lang="en-US" dirty="0" err="1"/>
              <a:t>Kokkos</a:t>
            </a:r>
            <a:r>
              <a:rPr lang="en-US" dirty="0"/>
              <a:t> – Serialized GPU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95056"/>
            <a:ext cx="10047515" cy="2375763"/>
          </a:xfrm>
        </p:spPr>
        <p:txBody>
          <a:bodyPr>
            <a:normAutofit/>
          </a:bodyPr>
          <a:lstStyle/>
          <a:p>
            <a:r>
              <a:rPr lang="en-US" sz="3200" dirty="0"/>
              <a:t>Only one </a:t>
            </a:r>
            <a:r>
              <a:rPr lang="en-US" sz="3200" dirty="0" err="1"/>
              <a:t>Kokkos</a:t>
            </a:r>
            <a:r>
              <a:rPr lang="en-US" sz="3200" dirty="0"/>
              <a:t> </a:t>
            </a:r>
            <a:r>
              <a:rPr lang="en-US" sz="3200" dirty="0" err="1"/>
              <a:t>functor</a:t>
            </a:r>
            <a:r>
              <a:rPr lang="en-US" sz="3200" dirty="0"/>
              <a:t> can be executed at a time.  </a:t>
            </a:r>
          </a:p>
          <a:p>
            <a:pPr lvl="1"/>
            <a:r>
              <a:rPr lang="en-US" sz="2800" dirty="0"/>
              <a:t>This makes it difficult to properly fill target GPU!  </a:t>
            </a:r>
          </a:p>
          <a:p>
            <a:r>
              <a:rPr lang="en-US" sz="3200" dirty="0"/>
              <a:t>Uintah has many smaller GPU tasks.  We need asynchrony to execute tasks and to fill a GPU.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9FF-B250-4B7E-BF51-E4873CC5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61" y="1578213"/>
            <a:ext cx="9133020" cy="22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38-0E26-4D0C-934D-C7871F3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1"/>
            <a:ext cx="10515600" cy="613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Modifying </a:t>
            </a:r>
            <a:r>
              <a:rPr lang="en-US" dirty="0" err="1"/>
              <a:t>Kokkos</a:t>
            </a:r>
            <a:r>
              <a:rPr lang="en-US" dirty="0"/>
              <a:t> for Multiple </a:t>
            </a:r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68D-BDF1-4283-AC11-14C3A055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5463285"/>
          </a:xfrm>
        </p:spPr>
        <p:txBody>
          <a:bodyPr/>
          <a:lstStyle/>
          <a:p>
            <a:r>
              <a:rPr lang="en-US" dirty="0"/>
              <a:t>We implemented a lock free allocation bitmap for 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r>
              <a:rPr lang="en-US" dirty="0"/>
              <a:t>If the bitmap is full of </a:t>
            </a:r>
            <a:r>
              <a:rPr lang="en-US" dirty="0" err="1"/>
              <a:t>functors</a:t>
            </a:r>
            <a:r>
              <a:rPr lang="en-US" dirty="0"/>
              <a:t>, </a:t>
            </a:r>
            <a:r>
              <a:rPr lang="en-US" dirty="0" err="1"/>
              <a:t>Kokkos</a:t>
            </a:r>
            <a:r>
              <a:rPr lang="en-US" dirty="0"/>
              <a:t> checks all CUDA events to see if a prior </a:t>
            </a:r>
            <a:r>
              <a:rPr lang="en-US" dirty="0" err="1"/>
              <a:t>functor</a:t>
            </a:r>
            <a:r>
              <a:rPr lang="en-US" dirty="0"/>
              <a:t> completed, then can free that constant cache 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1C3D-AE21-49D5-AA40-F8880C79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84" y="2081705"/>
            <a:ext cx="7644094" cy="45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/>
              <a:t>Current </a:t>
            </a:r>
            <a:r>
              <a:rPr lang="en-US" dirty="0" err="1"/>
              <a:t>Kokkos</a:t>
            </a:r>
            <a:r>
              <a:rPr lang="en-US" dirty="0"/>
              <a:t> Asynchrony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70200"/>
            <a:ext cx="11148969" cy="6187800"/>
          </a:xfrm>
        </p:spPr>
        <p:txBody>
          <a:bodyPr>
            <a:normAutofit/>
          </a:bodyPr>
          <a:lstStyle/>
          <a:p>
            <a:r>
              <a:rPr lang="en-US" dirty="0"/>
              <a:t>Blue is </a:t>
            </a:r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parallel_for</a:t>
            </a:r>
            <a:r>
              <a:rPr lang="en-US" dirty="0"/>
              <a:t> loops using </a:t>
            </a:r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Cuda</a:t>
            </a:r>
            <a:r>
              <a:rPr lang="en-US" dirty="0"/>
              <a:t> Instances.</a:t>
            </a:r>
          </a:p>
          <a:p>
            <a:r>
              <a:rPr lang="en-US" dirty="0"/>
              <a:t>Purple is CUDA code using CUDA streams (both code sets use same logic).</a:t>
            </a:r>
          </a:p>
          <a:p>
            <a:r>
              <a:rPr lang="en-US" dirty="0"/>
              <a:t>Both are executing on 4 streams and 4 different kernels/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is preliminary.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798-24D1-4826-AD0E-56899D46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3" y="2172954"/>
            <a:ext cx="7574184" cy="35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77" y="479562"/>
            <a:ext cx="10515600" cy="794602"/>
          </a:xfrm>
        </p:spPr>
        <p:txBody>
          <a:bodyPr/>
          <a:lstStyle/>
          <a:p>
            <a:pPr algn="ctr"/>
            <a:r>
              <a:rPr lang="en-US" dirty="0"/>
              <a:t>GPU Asynchrony for </a:t>
            </a:r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parallel_reduce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1618938"/>
            <a:ext cx="11148969" cy="5239062"/>
          </a:xfrm>
        </p:spPr>
        <p:txBody>
          <a:bodyPr>
            <a:normAutofit/>
          </a:bodyPr>
          <a:lstStyle/>
          <a:p>
            <a:r>
              <a:rPr lang="en-US" dirty="0" err="1"/>
              <a:t>Kokkos</a:t>
            </a:r>
            <a:r>
              <a:rPr lang="en-US" dirty="0"/>
              <a:t> again requires modification, work is ongoing.</a:t>
            </a:r>
          </a:p>
          <a:p>
            <a:r>
              <a:rPr lang="en-US" dirty="0"/>
              <a:t>Significantly more complicated than </a:t>
            </a:r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parallel_for</a:t>
            </a:r>
            <a:r>
              <a:rPr lang="en-US" dirty="0"/>
              <a:t>.</a:t>
            </a:r>
          </a:p>
          <a:p>
            <a:r>
              <a:rPr lang="en-US" dirty="0"/>
              <a:t>Needs asynchronous data movement within </a:t>
            </a:r>
            <a:r>
              <a:rPr lang="en-US" dirty="0" err="1"/>
              <a:t>Kokkos</a:t>
            </a:r>
            <a:r>
              <a:rPr lang="en-US" dirty="0"/>
              <a:t> for reduction result.</a:t>
            </a:r>
          </a:p>
          <a:p>
            <a:r>
              <a:rPr lang="en-US" dirty="0"/>
              <a:t>Also requires creation of some kind of </a:t>
            </a:r>
            <a:r>
              <a:rPr lang="en-US" dirty="0" err="1"/>
              <a:t>Kokkos</a:t>
            </a:r>
            <a:r>
              <a:rPr lang="en-US" dirty="0"/>
              <a:t>::future object to store the reduction result (C++11 futures do not provide needed features).  </a:t>
            </a:r>
          </a:p>
          <a:p>
            <a:r>
              <a:rPr lang="en-US" dirty="0"/>
              <a:t>Fortunately much of the already completed </a:t>
            </a:r>
            <a:r>
              <a:rPr lang="en-US" dirty="0" err="1"/>
              <a:t>parallel_for</a:t>
            </a:r>
            <a:r>
              <a:rPr lang="en-US" dirty="0"/>
              <a:t> engine work can be reused here.</a:t>
            </a:r>
          </a:p>
        </p:txBody>
      </p:sp>
    </p:spTree>
    <p:extLst>
      <p:ext uri="{BB962C8B-B14F-4D97-AF65-F5344CB8AC3E}">
        <p14:creationId xmlns:p14="http://schemas.microsoft.com/office/powerpoint/2010/main" val="40700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398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Global Halos - Avoiding Duplicated Halo Data in GPU Memory  </vt:lpstr>
      <vt:lpstr>Using Kokkos in Uintah</vt:lpstr>
      <vt:lpstr>Current Status of Kokkos for GPUs</vt:lpstr>
      <vt:lpstr>Current Kokkos – Serialized GPU Execution</vt:lpstr>
      <vt:lpstr>Modifying Kokkos for Multiple Functors</vt:lpstr>
      <vt:lpstr>Current Kokkos Asynchrony Results </vt:lpstr>
      <vt:lpstr>GPU Asynchrony for Kokkos::parallel_reduce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Peterson</dc:creator>
  <cp:lastModifiedBy>Brad Peterson</cp:lastModifiedBy>
  <cp:revision>87</cp:revision>
  <dcterms:created xsi:type="dcterms:W3CDTF">2017-04-22T22:06:12Z</dcterms:created>
  <dcterms:modified xsi:type="dcterms:W3CDTF">2017-10-26T23:12:26Z</dcterms:modified>
</cp:coreProperties>
</file>