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1" r:id="rId3"/>
    <p:sldId id="256" r:id="rId4"/>
    <p:sldId id="257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4" d="100"/>
          <a:sy n="64" d="100"/>
        </p:scale>
        <p:origin x="9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505D7-6F21-466C-A9C4-A1F3835C79EF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8CF81-3277-487E-A756-9F337C55F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662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505D7-6F21-466C-A9C4-A1F3835C79EF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8CF81-3277-487E-A756-9F337C55F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091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505D7-6F21-466C-A9C4-A1F3835C79EF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8CF81-3277-487E-A756-9F337C55F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840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505D7-6F21-466C-A9C4-A1F3835C79EF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8CF81-3277-487E-A756-9F337C55F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844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505D7-6F21-466C-A9C4-A1F3835C79EF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8CF81-3277-487E-A756-9F337C55F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911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505D7-6F21-466C-A9C4-A1F3835C79EF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8CF81-3277-487E-A756-9F337C55F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807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505D7-6F21-466C-A9C4-A1F3835C79EF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8CF81-3277-487E-A756-9F337C55F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681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505D7-6F21-466C-A9C4-A1F3835C79EF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8CF81-3277-487E-A756-9F337C55F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861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505D7-6F21-466C-A9C4-A1F3835C79EF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8CF81-3277-487E-A756-9F337C55F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820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505D7-6F21-466C-A9C4-A1F3835C79EF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8CF81-3277-487E-A756-9F337C55F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845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505D7-6F21-466C-A9C4-A1F3835C79EF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8CF81-3277-487E-A756-9F337C55F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055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505D7-6F21-466C-A9C4-A1F3835C79EF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8CF81-3277-487E-A756-9F337C55F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333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D4802-383F-4059-8E49-846F34EC5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GPU work for Global Halos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24C3E-F3C6-4C6B-A6C0-B3CBBB4C6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22954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Applies when halo data fully encompasses neighbor simulation variables.</a:t>
            </a:r>
          </a:p>
          <a:p>
            <a:r>
              <a:rPr lang="en-US" dirty="0"/>
              <a:t>Support added for Uintah to “box” groups of patches.</a:t>
            </a:r>
          </a:p>
          <a:p>
            <a:r>
              <a:rPr lang="en-US" dirty="0"/>
              <a:t>This boxing process can occur asynchronously and not block other scheduler threads.</a:t>
            </a:r>
          </a:p>
          <a:p>
            <a:r>
              <a:rPr lang="en-US" dirty="0"/>
              <a:t>End result: </a:t>
            </a:r>
            <a:r>
              <a:rPr lang="en-US" b="1" dirty="0"/>
              <a:t>avoids duplication of halo data</a:t>
            </a:r>
            <a:r>
              <a:rPr lang="en-US" dirty="0"/>
              <a:t>.  Memory usage significantly reduced.   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855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78837-2DA2-4D87-BFDB-A38FDC3BF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2566"/>
          </a:xfrm>
        </p:spPr>
        <p:txBody>
          <a:bodyPr/>
          <a:lstStyle/>
          <a:p>
            <a:pPr algn="ctr"/>
            <a:r>
              <a:rPr lang="en-US" dirty="0"/>
              <a:t>Using </a:t>
            </a:r>
            <a:r>
              <a:rPr lang="en-US" dirty="0" err="1"/>
              <a:t>Kokkos</a:t>
            </a:r>
            <a:r>
              <a:rPr lang="en-US" dirty="0"/>
              <a:t> in Uintah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B873D-09D7-4AA0-BD97-F00AE8B6A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383" y="1825625"/>
            <a:ext cx="5101389" cy="4351338"/>
          </a:xfrm>
        </p:spPr>
        <p:txBody>
          <a:bodyPr>
            <a:normAutofit/>
          </a:bodyPr>
          <a:lstStyle/>
          <a:p>
            <a:r>
              <a:rPr lang="en-US" dirty="0" err="1"/>
              <a:t>Kokkos</a:t>
            </a:r>
            <a:r>
              <a:rPr lang="en-US" dirty="0"/>
              <a:t> provides fantastic code portability. </a:t>
            </a:r>
          </a:p>
          <a:p>
            <a:r>
              <a:rPr lang="en-US" dirty="0"/>
              <a:t>Uintah would not use </a:t>
            </a:r>
            <a:r>
              <a:rPr lang="en-US" dirty="0" err="1"/>
              <a:t>Kokkos</a:t>
            </a:r>
            <a:r>
              <a:rPr lang="en-US" dirty="0"/>
              <a:t> managed memory tools as Uintah already handles data coherency and task concurrency in its data stores.  </a:t>
            </a:r>
          </a:p>
          <a:p>
            <a:r>
              <a:rPr lang="en-US" dirty="0"/>
              <a:t>Implementation of Uintah with </a:t>
            </a:r>
            <a:r>
              <a:rPr lang="en-US" dirty="0" err="1"/>
              <a:t>Kokkos</a:t>
            </a:r>
            <a:r>
              <a:rPr lang="en-US" dirty="0"/>
              <a:t> for GPUs and for Xeon Phis requires additional work.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57DFF51-1CD2-45AF-8D35-04DE8393EB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489" y="1267692"/>
            <a:ext cx="4851311" cy="505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396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78837-2DA2-4D87-BFDB-A38FDC3BF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Current Status of </a:t>
            </a:r>
            <a:r>
              <a:rPr lang="en-US" dirty="0" err="1"/>
              <a:t>Kokkos</a:t>
            </a:r>
            <a:r>
              <a:rPr lang="en-US" dirty="0"/>
              <a:t> for GPUs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B873D-09D7-4AA0-BD97-F00AE8B6A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383" y="1424066"/>
            <a:ext cx="5262968" cy="4946754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Kokkos</a:t>
            </a:r>
            <a:r>
              <a:rPr lang="en-US" dirty="0"/>
              <a:t>::</a:t>
            </a:r>
            <a:r>
              <a:rPr lang="en-US" dirty="0" err="1"/>
              <a:t>parallel_for</a:t>
            </a:r>
            <a:r>
              <a:rPr lang="en-US" dirty="0"/>
              <a:t> loops compiled as </a:t>
            </a:r>
            <a:r>
              <a:rPr lang="en-US" dirty="0" err="1"/>
              <a:t>functors</a:t>
            </a:r>
            <a:r>
              <a:rPr lang="en-US" dirty="0"/>
              <a:t> using </a:t>
            </a:r>
            <a:r>
              <a:rPr lang="en-US" dirty="0" err="1"/>
              <a:t>gcc</a:t>
            </a:r>
            <a:r>
              <a:rPr lang="en-US" dirty="0"/>
              <a:t>, </a:t>
            </a:r>
            <a:r>
              <a:rPr lang="en-US" dirty="0" err="1"/>
              <a:t>nvcc</a:t>
            </a:r>
            <a:r>
              <a:rPr lang="en-US" dirty="0"/>
              <a:t>, Intel’s compiler, etc.  </a:t>
            </a:r>
          </a:p>
          <a:p>
            <a:r>
              <a:rPr lang="en-US" dirty="0"/>
              <a:t>Task </a:t>
            </a:r>
            <a:r>
              <a:rPr lang="en-US" dirty="0" err="1"/>
              <a:t>functor</a:t>
            </a:r>
            <a:r>
              <a:rPr lang="en-US" dirty="0"/>
              <a:t> info placed into GPU Constant Cache Memory and executed</a:t>
            </a:r>
          </a:p>
          <a:p>
            <a:r>
              <a:rPr lang="en-US" dirty="0"/>
              <a:t>Execution speed equivalent to CUDA code as GPU Constant Cache Memory acts as read-only registers.</a:t>
            </a:r>
          </a:p>
          <a:p>
            <a:r>
              <a:rPr lang="en-US" dirty="0"/>
              <a:t>Only supports serialized execution!</a:t>
            </a:r>
          </a:p>
          <a:p>
            <a:r>
              <a:rPr lang="en-US" dirty="0"/>
              <a:t>Also requires significant GPU synchronization which blocks other asynchrony (e.g. mem copies).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E4C7CC-F0A7-4B0E-B937-CBB8BB1265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9589" y="1690688"/>
            <a:ext cx="7148248" cy="391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064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22538-0E26-4D0C-934D-C7871F35A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361"/>
            <a:ext cx="10515600" cy="61331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Modifying </a:t>
            </a:r>
            <a:r>
              <a:rPr lang="en-US" dirty="0" err="1"/>
              <a:t>Kokkos</a:t>
            </a:r>
            <a:r>
              <a:rPr lang="en-US" dirty="0"/>
              <a:t> for Multiple </a:t>
            </a:r>
            <a:r>
              <a:rPr lang="en-US" dirty="0" err="1"/>
              <a:t>Functors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ED68D-BDF1-4283-AC11-14C3A055C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13678"/>
            <a:ext cx="10515600" cy="5463285"/>
          </a:xfrm>
        </p:spPr>
        <p:txBody>
          <a:bodyPr/>
          <a:lstStyle/>
          <a:p>
            <a:r>
              <a:rPr lang="en-US" dirty="0"/>
              <a:t>We implemented a lock free allocation bitmap for </a:t>
            </a:r>
            <a:r>
              <a:rPr lang="en-US" dirty="0" err="1"/>
              <a:t>functors</a:t>
            </a:r>
            <a:r>
              <a:rPr lang="en-US" dirty="0"/>
              <a:t>.</a:t>
            </a:r>
          </a:p>
          <a:p>
            <a:r>
              <a:rPr lang="en-US" dirty="0"/>
              <a:t>If the bitmap is full of </a:t>
            </a:r>
            <a:r>
              <a:rPr lang="en-US" dirty="0" err="1"/>
              <a:t>functors</a:t>
            </a:r>
            <a:r>
              <a:rPr lang="en-US" dirty="0"/>
              <a:t>, </a:t>
            </a:r>
            <a:r>
              <a:rPr lang="en-US" dirty="0" err="1"/>
              <a:t>Kokkos</a:t>
            </a:r>
            <a:r>
              <a:rPr lang="en-US" dirty="0"/>
              <a:t> checks all CUDA events to see if a prior </a:t>
            </a:r>
            <a:r>
              <a:rPr lang="en-US" dirty="0" err="1"/>
              <a:t>functor</a:t>
            </a:r>
            <a:r>
              <a:rPr lang="en-US" dirty="0"/>
              <a:t> completed, then can free that constant cache space.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111C3D-AE21-49D5-AA40-F8880C7906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584" y="2081705"/>
            <a:ext cx="7644094" cy="4545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187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80DAD-BE86-4831-A0AD-82F03C98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962" y="0"/>
            <a:ext cx="10515600" cy="794602"/>
          </a:xfrm>
        </p:spPr>
        <p:txBody>
          <a:bodyPr/>
          <a:lstStyle/>
          <a:p>
            <a:pPr algn="ctr"/>
            <a:r>
              <a:rPr lang="en-US" dirty="0"/>
              <a:t>Current </a:t>
            </a:r>
            <a:r>
              <a:rPr lang="en-US" dirty="0" err="1"/>
              <a:t>Kokkos</a:t>
            </a:r>
            <a:r>
              <a:rPr lang="en-US" dirty="0"/>
              <a:t>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BF1C6-4F8C-4FE0-8084-C46893F42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393" y="670200"/>
            <a:ext cx="11148969" cy="6187800"/>
          </a:xfrm>
        </p:spPr>
        <p:txBody>
          <a:bodyPr>
            <a:normAutofit/>
          </a:bodyPr>
          <a:lstStyle/>
          <a:p>
            <a:r>
              <a:rPr lang="en-US" dirty="0"/>
              <a:t>Blue is </a:t>
            </a:r>
            <a:r>
              <a:rPr lang="en-US" dirty="0" err="1"/>
              <a:t>Kokkos</a:t>
            </a:r>
            <a:r>
              <a:rPr lang="en-US" dirty="0"/>
              <a:t> </a:t>
            </a:r>
            <a:r>
              <a:rPr lang="en-US" dirty="0" err="1"/>
              <a:t>parallel_for</a:t>
            </a:r>
            <a:r>
              <a:rPr lang="en-US" dirty="0"/>
              <a:t> loops using </a:t>
            </a:r>
            <a:r>
              <a:rPr lang="en-US" dirty="0" err="1"/>
              <a:t>Kokkos</a:t>
            </a:r>
            <a:r>
              <a:rPr lang="en-US" dirty="0"/>
              <a:t> </a:t>
            </a:r>
            <a:r>
              <a:rPr lang="en-US" dirty="0" err="1"/>
              <a:t>Cuda</a:t>
            </a:r>
            <a:r>
              <a:rPr lang="en-US" dirty="0"/>
              <a:t> Instances.</a:t>
            </a:r>
          </a:p>
          <a:p>
            <a:r>
              <a:rPr lang="en-US" dirty="0"/>
              <a:t>Purple is CUDA code using CUDA streams (both code sets use same logic).</a:t>
            </a:r>
          </a:p>
          <a:p>
            <a:r>
              <a:rPr lang="en-US" dirty="0"/>
              <a:t>Both are executing on 4 streams and 4 different kernels/</a:t>
            </a:r>
            <a:r>
              <a:rPr lang="en-US" dirty="0" err="1"/>
              <a:t>functors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Work is preliminary.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D05798-24D1-4826-AD0E-56899D46F9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863" y="2172954"/>
            <a:ext cx="7574184" cy="351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842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80DAD-BE86-4831-A0AD-82F03C98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962" y="0"/>
            <a:ext cx="10515600" cy="794602"/>
          </a:xfrm>
        </p:spPr>
        <p:txBody>
          <a:bodyPr/>
          <a:lstStyle/>
          <a:p>
            <a:pPr algn="ctr"/>
            <a:r>
              <a:rPr lang="en-US" dirty="0"/>
              <a:t>GPU Asynchrony for </a:t>
            </a:r>
            <a:r>
              <a:rPr lang="en-US" dirty="0" err="1"/>
              <a:t>Kokkos</a:t>
            </a:r>
            <a:r>
              <a:rPr lang="en-US" dirty="0"/>
              <a:t>::</a:t>
            </a:r>
            <a:r>
              <a:rPr lang="en-US" dirty="0" err="1"/>
              <a:t>parallel_reduce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BF1C6-4F8C-4FE0-8084-C46893F42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393" y="1274164"/>
            <a:ext cx="11148969" cy="5583836"/>
          </a:xfrm>
        </p:spPr>
        <p:txBody>
          <a:bodyPr>
            <a:normAutofit/>
          </a:bodyPr>
          <a:lstStyle/>
          <a:p>
            <a:r>
              <a:rPr lang="en-US" dirty="0" err="1"/>
              <a:t>Kokkos</a:t>
            </a:r>
            <a:r>
              <a:rPr lang="en-US" dirty="0"/>
              <a:t> again requires modification, work is ongoing.</a:t>
            </a:r>
          </a:p>
          <a:p>
            <a:r>
              <a:rPr lang="en-US" dirty="0"/>
              <a:t>Significantly more complicated than </a:t>
            </a:r>
            <a:r>
              <a:rPr lang="en-US" dirty="0" err="1"/>
              <a:t>Kokkos</a:t>
            </a:r>
            <a:r>
              <a:rPr lang="en-US" dirty="0"/>
              <a:t>::</a:t>
            </a:r>
            <a:r>
              <a:rPr lang="en-US" dirty="0" err="1"/>
              <a:t>parallel_for</a:t>
            </a:r>
            <a:r>
              <a:rPr lang="en-US" dirty="0"/>
              <a:t>.</a:t>
            </a:r>
          </a:p>
          <a:p>
            <a:r>
              <a:rPr lang="en-US" dirty="0"/>
              <a:t>Requires asynchronous data movement within </a:t>
            </a:r>
            <a:r>
              <a:rPr lang="en-US" dirty="0" err="1"/>
              <a:t>Kokkos</a:t>
            </a:r>
            <a:r>
              <a:rPr lang="en-US" dirty="0"/>
              <a:t>.</a:t>
            </a:r>
          </a:p>
          <a:p>
            <a:r>
              <a:rPr lang="en-US" dirty="0"/>
              <a:t>Also requires creation of some kind of </a:t>
            </a:r>
            <a:r>
              <a:rPr lang="en-US" dirty="0" err="1"/>
              <a:t>Kokkos</a:t>
            </a:r>
            <a:r>
              <a:rPr lang="en-US" dirty="0"/>
              <a:t>::Future object to store the reduction result (C++11 futures do not provide needed features).  </a:t>
            </a:r>
          </a:p>
          <a:p>
            <a:r>
              <a:rPr lang="en-US" dirty="0"/>
              <a:t>Fortunately much of the already completed </a:t>
            </a:r>
            <a:r>
              <a:rPr lang="en-US" dirty="0" err="1"/>
              <a:t>parallel_for</a:t>
            </a:r>
            <a:r>
              <a:rPr lang="en-US" dirty="0"/>
              <a:t> engine work can be reused here.</a:t>
            </a:r>
          </a:p>
        </p:txBody>
      </p:sp>
    </p:spTree>
    <p:extLst>
      <p:ext uri="{BB962C8B-B14F-4D97-AF65-F5344CB8AC3E}">
        <p14:creationId xmlns:p14="http://schemas.microsoft.com/office/powerpoint/2010/main" val="4070092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913</TotalTime>
  <Words>343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GPU work for Global Halos </vt:lpstr>
      <vt:lpstr>Using Kokkos in Uintah</vt:lpstr>
      <vt:lpstr>Current Status of Kokkos for GPUs</vt:lpstr>
      <vt:lpstr>Modifying Kokkos for Multiple Functors</vt:lpstr>
      <vt:lpstr>Current Kokkos Results</vt:lpstr>
      <vt:lpstr>GPU Asynchrony for Kokkos::parallel_reduce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Brad Peterson</dc:creator>
  <cp:lastModifiedBy>Brad Peterson</cp:lastModifiedBy>
  <cp:revision>81</cp:revision>
  <dcterms:created xsi:type="dcterms:W3CDTF">2017-04-22T22:06:12Z</dcterms:created>
  <dcterms:modified xsi:type="dcterms:W3CDTF">2017-10-26T22:25:02Z</dcterms:modified>
</cp:coreProperties>
</file>