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6" r:id="rId4"/>
    <p:sldId id="295" r:id="rId5"/>
    <p:sldId id="297" r:id="rId6"/>
    <p:sldId id="298" r:id="rId7"/>
    <p:sldId id="280" r:id="rId8"/>
    <p:sldId id="291" r:id="rId9"/>
    <p:sldId id="293" r:id="rId10"/>
    <p:sldId id="301" r:id="rId11"/>
    <p:sldId id="266" r:id="rId12"/>
    <p:sldId id="302" r:id="rId13"/>
    <p:sldId id="288" r:id="rId14"/>
    <p:sldId id="303" r:id="rId15"/>
    <p:sldId id="261" r:id="rId16"/>
    <p:sldId id="263" r:id="rId17"/>
    <p:sldId id="264" r:id="rId18"/>
    <p:sldId id="265" r:id="rId19"/>
    <p:sldId id="267" r:id="rId20"/>
    <p:sldId id="284" r:id="rId21"/>
    <p:sldId id="269" r:id="rId22"/>
    <p:sldId id="268" r:id="rId23"/>
    <p:sldId id="304" r:id="rId24"/>
    <p:sldId id="299" r:id="rId25"/>
    <p:sldId id="294" r:id="rId26"/>
    <p:sldId id="287" r:id="rId27"/>
    <p:sldId id="281" r:id="rId28"/>
    <p:sldId id="271" r:id="rId29"/>
    <p:sldId id="272" r:id="rId30"/>
    <p:sldId id="289" r:id="rId31"/>
    <p:sldId id="305" r:id="rId32"/>
    <p:sldId id="274" r:id="rId33"/>
    <p:sldId id="277" r:id="rId34"/>
    <p:sldId id="276" r:id="rId35"/>
    <p:sldId id="306" r:id="rId36"/>
    <p:sldId id="300" r:id="rId37"/>
    <p:sldId id="290" r:id="rId38"/>
    <p:sldId id="279" r:id="rId39"/>
    <p:sldId id="262" r:id="rId40"/>
    <p:sldId id="282" r:id="rId41"/>
    <p:sldId id="283" r:id="rId42"/>
    <p:sldId id="275" r:id="rId43"/>
    <p:sldId id="292" r:id="rId4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34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21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7452-510D-49F1-AE52-D072AB35B26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DF6A71-DF5A-4CEF-B3D7-02C397F17B40}">
      <dgm:prSet/>
      <dgm:spPr/>
      <dgm:t>
        <a:bodyPr/>
        <a:lstStyle/>
        <a:p>
          <a:r>
            <a:rPr lang="en-US" dirty="0" err="1"/>
            <a:t>Kokkos</a:t>
          </a:r>
          <a:endParaRPr lang="en-US" dirty="0"/>
        </a:p>
      </dgm:t>
    </dgm:pt>
    <dgm:pt modelId="{00B532DC-5BBC-4327-ADC6-5CB9015EFB3E}" type="parTrans" cxnId="{6734E732-2CD7-445C-8E5D-9201706F02DA}">
      <dgm:prSet/>
      <dgm:spPr/>
      <dgm:t>
        <a:bodyPr/>
        <a:lstStyle/>
        <a:p>
          <a:endParaRPr lang="en-US"/>
        </a:p>
      </dgm:t>
    </dgm:pt>
    <dgm:pt modelId="{28F91B91-AFA8-4672-8324-9CE6E38A39D1}" type="sibTrans" cxnId="{6734E732-2CD7-445C-8E5D-9201706F02DA}">
      <dgm:prSet/>
      <dgm:spPr/>
      <dgm:t>
        <a:bodyPr/>
        <a:lstStyle/>
        <a:p>
          <a:endParaRPr lang="en-US"/>
        </a:p>
      </dgm:t>
    </dgm:pt>
    <dgm:pt modelId="{36E0319C-70B5-4723-8C37-FE882E315C99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Kokkos</a:t>
          </a:r>
          <a:r>
            <a:rPr lang="en-US" dirty="0"/>
            <a:t> </a:t>
          </a:r>
          <a:r>
            <a:rPr lang="en-US"/>
            <a:t>enabled tasks </a:t>
          </a:r>
          <a:r>
            <a:rPr lang="en-US" dirty="0"/>
            <a:t>on GPUs, CPUs, and Xeon Phis with minimal architecture specific requirements </a:t>
          </a:r>
          <a:r>
            <a:rPr lang="en-US"/>
            <a:t>in task </a:t>
          </a:r>
          <a:r>
            <a:rPr lang="en-US" dirty="0"/>
            <a:t>code.</a:t>
          </a:r>
        </a:p>
      </dgm:t>
    </dgm:pt>
    <dgm:pt modelId="{FF3F0AFB-F296-42D4-81DF-07A3702F1988}" type="parTrans" cxnId="{DE864B7C-F6C1-4697-BBD7-12DB15BB6FEC}">
      <dgm:prSet/>
      <dgm:spPr/>
      <dgm:t>
        <a:bodyPr/>
        <a:lstStyle/>
        <a:p>
          <a:endParaRPr lang="en-US"/>
        </a:p>
      </dgm:t>
    </dgm:pt>
    <dgm:pt modelId="{0940946E-C3AD-4F42-B827-74850E48EC07}" type="sibTrans" cxnId="{DE864B7C-F6C1-4697-BBD7-12DB15BB6FEC}">
      <dgm:prSet/>
      <dgm:spPr/>
      <dgm:t>
        <a:bodyPr/>
        <a:lstStyle/>
        <a:p>
          <a:endParaRPr lang="en-US"/>
        </a:p>
      </dgm:t>
    </dgm:pt>
    <dgm:pt modelId="{ED3731D0-5EB6-41D5-8960-60F47114F894}">
      <dgm:prSet/>
      <dgm:spPr/>
      <dgm:t>
        <a:bodyPr/>
        <a:lstStyle/>
        <a:p>
          <a:r>
            <a:rPr lang="en-US"/>
            <a:t>Task </a:t>
          </a:r>
          <a:r>
            <a:rPr lang="en-US" dirty="0"/>
            <a:t>API</a:t>
          </a:r>
        </a:p>
      </dgm:t>
    </dgm:pt>
    <dgm:pt modelId="{C15593B1-8E63-4585-A473-CFFD0E1698C8}" type="parTrans" cxnId="{235F1AD5-2FF4-4ACC-8BEB-37F0EA53E902}">
      <dgm:prSet/>
      <dgm:spPr/>
      <dgm:t>
        <a:bodyPr/>
        <a:lstStyle/>
        <a:p>
          <a:endParaRPr lang="en-US"/>
        </a:p>
      </dgm:t>
    </dgm:pt>
    <dgm:pt modelId="{A015C9FF-F157-41CF-A174-44732C03B6DE}" type="sibTrans" cxnId="{235F1AD5-2FF4-4ACC-8BEB-37F0EA53E902}">
      <dgm:prSet/>
      <dgm:spPr/>
      <dgm:t>
        <a:bodyPr/>
        <a:lstStyle/>
        <a:p>
          <a:endParaRPr lang="en-US"/>
        </a:p>
      </dgm:t>
    </dgm:pt>
    <dgm:pt modelId="{09CC1AB4-7766-45E3-8631-E236C876DEA3}">
      <dgm:prSet/>
      <dgm:spPr/>
      <dgm:t>
        <a:bodyPr/>
        <a:lstStyle/>
        <a:p>
          <a:r>
            <a:rPr lang="en-US" dirty="0"/>
            <a:t>Preserve application layer API with minimal GPU runtime interaction.</a:t>
          </a:r>
        </a:p>
      </dgm:t>
    </dgm:pt>
    <dgm:pt modelId="{113C5EB5-5BE4-47DE-9FEA-4AFE106D588B}" type="parTrans" cxnId="{C2A3E49D-B534-41E2-A2EA-C998FDD01325}">
      <dgm:prSet/>
      <dgm:spPr/>
      <dgm:t>
        <a:bodyPr/>
        <a:lstStyle/>
        <a:p>
          <a:endParaRPr lang="en-US"/>
        </a:p>
      </dgm:t>
    </dgm:pt>
    <dgm:pt modelId="{26D7719D-FB01-46AA-871A-09657D10FFBF}" type="sibTrans" cxnId="{C2A3E49D-B534-41E2-A2EA-C998FDD01325}">
      <dgm:prSet/>
      <dgm:spPr/>
      <dgm:t>
        <a:bodyPr/>
        <a:lstStyle/>
        <a:p>
          <a:endParaRPr lang="en-US"/>
        </a:p>
      </dgm:t>
    </dgm:pt>
    <dgm:pt modelId="{F62BACE5-768D-4453-AB88-D7D3C799C64B}">
      <dgm:prSet/>
      <dgm:spPr/>
      <dgm:t>
        <a:bodyPr/>
        <a:lstStyle/>
        <a:p>
          <a:r>
            <a:rPr lang="en-US" dirty="0"/>
            <a:t>Data Warehouse API</a:t>
          </a:r>
        </a:p>
      </dgm:t>
    </dgm:pt>
    <dgm:pt modelId="{1503F223-8785-48CA-AA32-88A392B46051}" type="parTrans" cxnId="{4B4E2358-E886-4731-BD8B-19734D87CA82}">
      <dgm:prSet/>
      <dgm:spPr/>
      <dgm:t>
        <a:bodyPr/>
        <a:lstStyle/>
        <a:p>
          <a:endParaRPr lang="en-US"/>
        </a:p>
      </dgm:t>
    </dgm:pt>
    <dgm:pt modelId="{980441BC-E1E1-4B0F-9CC9-9D3A7C8F707A}" type="sibTrans" cxnId="{4B4E2358-E886-4731-BD8B-19734D87CA82}">
      <dgm:prSet/>
      <dgm:spPr/>
      <dgm:t>
        <a:bodyPr/>
        <a:lstStyle/>
        <a:p>
          <a:endParaRPr lang="en-US"/>
        </a:p>
      </dgm:t>
    </dgm:pt>
    <dgm:pt modelId="{FBAFD6FB-8635-4ACC-8719-9247A7447CD6}">
      <dgm:prSet/>
      <dgm:spPr/>
      <dgm:t>
        <a:bodyPr/>
        <a:lstStyle/>
        <a:p>
          <a:r>
            <a:rPr lang="en-US" dirty="0"/>
            <a:t>Keep data warehouse logic uniform for host and GPU memory.</a:t>
          </a:r>
        </a:p>
      </dgm:t>
    </dgm:pt>
    <dgm:pt modelId="{342C680F-2048-4556-A3F0-A59149FA3951}" type="parTrans" cxnId="{201159D4-D34F-4E52-9C58-A34786329077}">
      <dgm:prSet/>
      <dgm:spPr/>
      <dgm:t>
        <a:bodyPr/>
        <a:lstStyle/>
        <a:p>
          <a:endParaRPr lang="en-US"/>
        </a:p>
      </dgm:t>
    </dgm:pt>
    <dgm:pt modelId="{298E4699-2E35-4AF8-B9D5-AD76674E2B9F}" type="sibTrans" cxnId="{201159D4-D34F-4E52-9C58-A34786329077}">
      <dgm:prSet/>
      <dgm:spPr/>
      <dgm:t>
        <a:bodyPr/>
        <a:lstStyle/>
        <a:p>
          <a:endParaRPr lang="en-US"/>
        </a:p>
      </dgm:t>
    </dgm:pt>
    <dgm:pt modelId="{DCECE5E7-D31F-4FAA-A713-1999168D30BB}" type="pres">
      <dgm:prSet presAssocID="{4C1F7452-510D-49F1-AE52-D072AB35B269}" presName="Name0" presStyleCnt="0">
        <dgm:presLayoutVars>
          <dgm:dir/>
          <dgm:animLvl val="lvl"/>
          <dgm:resizeHandles val="exact"/>
        </dgm:presLayoutVars>
      </dgm:prSet>
      <dgm:spPr/>
    </dgm:pt>
    <dgm:pt modelId="{0DE4CD56-C47A-462C-AA74-AC8772166923}" type="pres">
      <dgm:prSet presAssocID="{22DF6A71-DF5A-4CEF-B3D7-02C397F17B40}" presName="linNode" presStyleCnt="0"/>
      <dgm:spPr/>
    </dgm:pt>
    <dgm:pt modelId="{DD3508EB-B033-4A8A-9A3D-F21554A3B8AA}" type="pres">
      <dgm:prSet presAssocID="{22DF6A71-DF5A-4CEF-B3D7-02C397F17B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6E853D-7C07-4E6D-BA14-73DD7619F29D}" type="pres">
      <dgm:prSet presAssocID="{22DF6A71-DF5A-4CEF-B3D7-02C397F17B40}" presName="descendantText" presStyleLbl="alignAccFollowNode1" presStyleIdx="0" presStyleCnt="3">
        <dgm:presLayoutVars>
          <dgm:bulletEnabled/>
        </dgm:presLayoutVars>
      </dgm:prSet>
      <dgm:spPr/>
    </dgm:pt>
    <dgm:pt modelId="{072D3A2B-DF8C-4118-A80D-F4908F1FFD6A}" type="pres">
      <dgm:prSet presAssocID="{28F91B91-AFA8-4672-8324-9CE6E38A39D1}" presName="sp" presStyleCnt="0"/>
      <dgm:spPr/>
    </dgm:pt>
    <dgm:pt modelId="{54CAFD5B-612F-4264-9B04-AE2794D8F849}" type="pres">
      <dgm:prSet presAssocID="{ED3731D0-5EB6-41D5-8960-60F47114F894}" presName="linNode" presStyleCnt="0"/>
      <dgm:spPr/>
    </dgm:pt>
    <dgm:pt modelId="{F391B462-E1B4-4217-9479-5AC135D01F96}" type="pres">
      <dgm:prSet presAssocID="{ED3731D0-5EB6-41D5-8960-60F47114F89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87CEE8A-B9BA-4FEC-9FAE-DD3EAA36436C}" type="pres">
      <dgm:prSet presAssocID="{ED3731D0-5EB6-41D5-8960-60F47114F894}" presName="descendantText" presStyleLbl="alignAccFollowNode1" presStyleIdx="1" presStyleCnt="3">
        <dgm:presLayoutVars>
          <dgm:bulletEnabled/>
        </dgm:presLayoutVars>
      </dgm:prSet>
      <dgm:spPr/>
    </dgm:pt>
    <dgm:pt modelId="{B2B28ECE-8240-4EAE-BE06-0163C8CF05FF}" type="pres">
      <dgm:prSet presAssocID="{A015C9FF-F157-41CF-A174-44732C03B6DE}" presName="sp" presStyleCnt="0"/>
      <dgm:spPr/>
    </dgm:pt>
    <dgm:pt modelId="{1359A42A-EBE3-418E-9C8D-0CF02ED13523}" type="pres">
      <dgm:prSet presAssocID="{F62BACE5-768D-4453-AB88-D7D3C799C64B}" presName="linNode" presStyleCnt="0"/>
      <dgm:spPr/>
    </dgm:pt>
    <dgm:pt modelId="{51708D1A-C576-46EB-B459-5A9E75526D5B}" type="pres">
      <dgm:prSet presAssocID="{F62BACE5-768D-4453-AB88-D7D3C799C6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E912B25-D9A0-479A-80A7-1C1FFD18B708}" type="pres">
      <dgm:prSet presAssocID="{F62BACE5-768D-4453-AB88-D7D3C799C6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734E732-2CD7-445C-8E5D-9201706F02DA}" srcId="{4C1F7452-510D-49F1-AE52-D072AB35B269}" destId="{22DF6A71-DF5A-4CEF-B3D7-02C397F17B40}" srcOrd="0" destOrd="0" parTransId="{00B532DC-5BBC-4327-ADC6-5CB9015EFB3E}" sibTransId="{28F91B91-AFA8-4672-8324-9CE6E38A39D1}"/>
    <dgm:cxn modelId="{8F1A7555-41F5-43E3-AB21-456074A12B5C}" type="presOf" srcId="{4C1F7452-510D-49F1-AE52-D072AB35B269}" destId="{DCECE5E7-D31F-4FAA-A713-1999168D30BB}" srcOrd="0" destOrd="0" presId="urn:microsoft.com/office/officeart/2016/7/layout/VerticalSolidActionList"/>
    <dgm:cxn modelId="{49DB2A76-8275-45DD-A895-AEC3144596B2}" type="presOf" srcId="{FBAFD6FB-8635-4ACC-8719-9247A7447CD6}" destId="{BE912B25-D9A0-479A-80A7-1C1FFD18B708}" srcOrd="0" destOrd="0" presId="urn:microsoft.com/office/officeart/2016/7/layout/VerticalSolidActionList"/>
    <dgm:cxn modelId="{4B4E2358-E886-4731-BD8B-19734D87CA82}" srcId="{4C1F7452-510D-49F1-AE52-D072AB35B269}" destId="{F62BACE5-768D-4453-AB88-D7D3C799C64B}" srcOrd="2" destOrd="0" parTransId="{1503F223-8785-48CA-AA32-88A392B46051}" sibTransId="{980441BC-E1E1-4B0F-9CC9-9D3A7C8F707A}"/>
    <dgm:cxn modelId="{DE864B7C-F6C1-4697-BBD7-12DB15BB6FEC}" srcId="{22DF6A71-DF5A-4CEF-B3D7-02C397F17B40}" destId="{36E0319C-70B5-4723-8C37-FE882E315C99}" srcOrd="0" destOrd="0" parTransId="{FF3F0AFB-F296-42D4-81DF-07A3702F1988}" sibTransId="{0940946E-C3AD-4F42-B827-74850E48EC07}"/>
    <dgm:cxn modelId="{EADA867C-B1D2-46F7-A7AC-FEB91C1C8C56}" type="presOf" srcId="{ED3731D0-5EB6-41D5-8960-60F47114F894}" destId="{F391B462-E1B4-4217-9479-5AC135D01F96}" srcOrd="0" destOrd="0" presId="urn:microsoft.com/office/officeart/2016/7/layout/VerticalSolidActionList"/>
    <dgm:cxn modelId="{0A20AC7C-31BD-4354-97B6-0150B95C330D}" type="presOf" srcId="{36E0319C-70B5-4723-8C37-FE882E315C99}" destId="{C26E853D-7C07-4E6D-BA14-73DD7619F29D}" srcOrd="0" destOrd="0" presId="urn:microsoft.com/office/officeart/2016/7/layout/VerticalSolidActionList"/>
    <dgm:cxn modelId="{5FB77799-2324-4C87-B8CF-71576154ADBB}" type="presOf" srcId="{09CC1AB4-7766-45E3-8631-E236C876DEA3}" destId="{687CEE8A-B9BA-4FEC-9FAE-DD3EAA36436C}" srcOrd="0" destOrd="0" presId="urn:microsoft.com/office/officeart/2016/7/layout/VerticalSolidActionList"/>
    <dgm:cxn modelId="{C2A3E49D-B534-41E2-A2EA-C998FDD01325}" srcId="{ED3731D0-5EB6-41D5-8960-60F47114F894}" destId="{09CC1AB4-7766-45E3-8631-E236C876DEA3}" srcOrd="0" destOrd="0" parTransId="{113C5EB5-5BE4-47DE-9FEA-4AFE106D588B}" sibTransId="{26D7719D-FB01-46AA-871A-09657D10FFBF}"/>
    <dgm:cxn modelId="{DB8510D0-49EF-4180-8510-77B44689E90B}" type="presOf" srcId="{22DF6A71-DF5A-4CEF-B3D7-02C397F17B40}" destId="{DD3508EB-B033-4A8A-9A3D-F21554A3B8AA}" srcOrd="0" destOrd="0" presId="urn:microsoft.com/office/officeart/2016/7/layout/VerticalSolidActionList"/>
    <dgm:cxn modelId="{201159D4-D34F-4E52-9C58-A34786329077}" srcId="{F62BACE5-768D-4453-AB88-D7D3C799C64B}" destId="{FBAFD6FB-8635-4ACC-8719-9247A7447CD6}" srcOrd="0" destOrd="0" parTransId="{342C680F-2048-4556-A3F0-A59149FA3951}" sibTransId="{298E4699-2E35-4AF8-B9D5-AD76674E2B9F}"/>
    <dgm:cxn modelId="{235F1AD5-2FF4-4ACC-8BEB-37F0EA53E902}" srcId="{4C1F7452-510D-49F1-AE52-D072AB35B269}" destId="{ED3731D0-5EB6-41D5-8960-60F47114F894}" srcOrd="1" destOrd="0" parTransId="{C15593B1-8E63-4585-A473-CFFD0E1698C8}" sibTransId="{A015C9FF-F157-41CF-A174-44732C03B6DE}"/>
    <dgm:cxn modelId="{CB8F0EEB-3A10-4677-A09A-28AFCE6041FF}" type="presOf" srcId="{F62BACE5-768D-4453-AB88-D7D3C799C64B}" destId="{51708D1A-C576-46EB-B459-5A9E75526D5B}" srcOrd="0" destOrd="0" presId="urn:microsoft.com/office/officeart/2016/7/layout/VerticalSolidActionList"/>
    <dgm:cxn modelId="{F4B979B5-4DE0-4963-91A1-64652CBA5E9D}" type="presParOf" srcId="{DCECE5E7-D31F-4FAA-A713-1999168D30BB}" destId="{0DE4CD56-C47A-462C-AA74-AC8772166923}" srcOrd="0" destOrd="0" presId="urn:microsoft.com/office/officeart/2016/7/layout/VerticalSolidActionList"/>
    <dgm:cxn modelId="{759121F3-3AC9-49BB-B3BC-94AC2D920112}" type="presParOf" srcId="{0DE4CD56-C47A-462C-AA74-AC8772166923}" destId="{DD3508EB-B033-4A8A-9A3D-F21554A3B8AA}" srcOrd="0" destOrd="0" presId="urn:microsoft.com/office/officeart/2016/7/layout/VerticalSolidActionList"/>
    <dgm:cxn modelId="{82B819B0-3E40-4092-9BCF-FE9A82645329}" type="presParOf" srcId="{0DE4CD56-C47A-462C-AA74-AC8772166923}" destId="{C26E853D-7C07-4E6D-BA14-73DD7619F29D}" srcOrd="1" destOrd="0" presId="urn:microsoft.com/office/officeart/2016/7/layout/VerticalSolidActionList"/>
    <dgm:cxn modelId="{80584E81-48E9-4D95-AF5C-36BE6E1F4674}" type="presParOf" srcId="{DCECE5E7-D31F-4FAA-A713-1999168D30BB}" destId="{072D3A2B-DF8C-4118-A80D-F4908F1FFD6A}" srcOrd="1" destOrd="0" presId="urn:microsoft.com/office/officeart/2016/7/layout/VerticalSolidActionList"/>
    <dgm:cxn modelId="{C88052BC-97C2-4D96-81AA-1A38DEF979EF}" type="presParOf" srcId="{DCECE5E7-D31F-4FAA-A713-1999168D30BB}" destId="{54CAFD5B-612F-4264-9B04-AE2794D8F849}" srcOrd="2" destOrd="0" presId="urn:microsoft.com/office/officeart/2016/7/layout/VerticalSolidActionList"/>
    <dgm:cxn modelId="{17AD14CA-1F38-4EEB-B367-96F33C3F5CA9}" type="presParOf" srcId="{54CAFD5B-612F-4264-9B04-AE2794D8F849}" destId="{F391B462-E1B4-4217-9479-5AC135D01F96}" srcOrd="0" destOrd="0" presId="urn:microsoft.com/office/officeart/2016/7/layout/VerticalSolidActionList"/>
    <dgm:cxn modelId="{38ED0F4E-485D-4AC8-958D-BD2590AB678C}" type="presParOf" srcId="{54CAFD5B-612F-4264-9B04-AE2794D8F849}" destId="{687CEE8A-B9BA-4FEC-9FAE-DD3EAA36436C}" srcOrd="1" destOrd="0" presId="urn:microsoft.com/office/officeart/2016/7/layout/VerticalSolidActionList"/>
    <dgm:cxn modelId="{A1000E47-0E9A-4798-9155-F87A16C485D3}" type="presParOf" srcId="{DCECE5E7-D31F-4FAA-A713-1999168D30BB}" destId="{B2B28ECE-8240-4EAE-BE06-0163C8CF05FF}" srcOrd="3" destOrd="0" presId="urn:microsoft.com/office/officeart/2016/7/layout/VerticalSolidActionList"/>
    <dgm:cxn modelId="{66ABF613-9914-457F-9DD5-8F29E01CF36F}" type="presParOf" srcId="{DCECE5E7-D31F-4FAA-A713-1999168D30BB}" destId="{1359A42A-EBE3-418E-9C8D-0CF02ED13523}" srcOrd="4" destOrd="0" presId="urn:microsoft.com/office/officeart/2016/7/layout/VerticalSolidActionList"/>
    <dgm:cxn modelId="{4F1FF363-7E17-4430-922C-C33A09A890B2}" type="presParOf" srcId="{1359A42A-EBE3-418E-9C8D-0CF02ED13523}" destId="{51708D1A-C576-46EB-B459-5A9E75526D5B}" srcOrd="0" destOrd="0" presId="urn:microsoft.com/office/officeart/2016/7/layout/VerticalSolidActionList"/>
    <dgm:cxn modelId="{D65EFB69-B25C-48C6-A8FB-A5F696ECAE3C}" type="presParOf" srcId="{1359A42A-EBE3-418E-9C8D-0CF02ED13523}" destId="{BE912B25-D9A0-479A-80A7-1C1FFD18B70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853D-7C07-4E6D-BA14-73DD7619F29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 </a:t>
          </a:r>
          <a:r>
            <a:rPr lang="en-US" sz="2200" kern="1200" dirty="0" err="1"/>
            <a:t>Kokkos</a:t>
          </a:r>
          <a:r>
            <a:rPr lang="en-US" sz="2200" kern="1200" dirty="0"/>
            <a:t> </a:t>
          </a:r>
          <a:r>
            <a:rPr lang="en-US" sz="2200" kern="1200"/>
            <a:t>enabled tasks </a:t>
          </a:r>
          <a:r>
            <a:rPr lang="en-US" sz="2200" kern="1200" dirty="0"/>
            <a:t>on GPUs, CPUs, and Xeon Phis with minimal architecture specific requirements </a:t>
          </a:r>
          <a:r>
            <a:rPr lang="en-US" sz="2200" kern="1200"/>
            <a:t>in task </a:t>
          </a:r>
          <a:r>
            <a:rPr lang="en-US" sz="2200" kern="1200" dirty="0"/>
            <a:t>code.</a:t>
          </a:r>
        </a:p>
      </dsp:txBody>
      <dsp:txXfrm>
        <a:off x="2103120" y="1359"/>
        <a:ext cx="8412480" cy="1393787"/>
      </dsp:txXfrm>
    </dsp:sp>
    <dsp:sp modelId="{DD3508EB-B033-4A8A-9A3D-F21554A3B8AA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Kokkos</a:t>
          </a:r>
          <a:endParaRPr lang="en-US" sz="2600" kern="1200" dirty="0"/>
        </a:p>
      </dsp:txBody>
      <dsp:txXfrm>
        <a:off x="0" y="1359"/>
        <a:ext cx="2103120" cy="1393787"/>
      </dsp:txXfrm>
    </dsp:sp>
    <dsp:sp modelId="{687CEE8A-B9BA-4FEC-9FAE-DD3EAA36436C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Preserve application layer API with minimal GPU runtime interaction.</a:t>
          </a:r>
        </a:p>
      </dsp:txBody>
      <dsp:txXfrm>
        <a:off x="2103120" y="1478775"/>
        <a:ext cx="8412480" cy="1393787"/>
      </dsp:txXfrm>
    </dsp:sp>
    <dsp:sp modelId="{F391B462-E1B4-4217-9479-5AC135D01F9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</a:t>
          </a:r>
          <a:r>
            <a:rPr lang="en-US" sz="2600" kern="1200" dirty="0"/>
            <a:t>API</a:t>
          </a:r>
        </a:p>
      </dsp:txBody>
      <dsp:txXfrm>
        <a:off x="0" y="1478775"/>
        <a:ext cx="2103120" cy="1393787"/>
      </dsp:txXfrm>
    </dsp:sp>
    <dsp:sp modelId="{BE912B25-D9A0-479A-80A7-1C1FFD18B708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data warehouse logic uniform for host and GPU memory.</a:t>
          </a:r>
        </a:p>
      </dsp:txBody>
      <dsp:txXfrm>
        <a:off x="2103120" y="2956190"/>
        <a:ext cx="8412480" cy="1393787"/>
      </dsp:txXfrm>
    </dsp:sp>
    <dsp:sp modelId="{51708D1A-C576-46EB-B459-5A9E75526D5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Warehouse API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175BC3-C292-4BDF-9662-DB2CC8E86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E3B3E-4AB9-4FFA-8C6A-8F2715A2B7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284074-47A6-456F-A4FA-0C4A58E4C8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F737A-43D9-41A1-AA5B-8F83E8870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EF02A-8722-45FA-82B0-6E774365C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56C2EE-285F-4B5E-9298-95432E0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EE8EEE-2D10-4FCD-95BD-C9DA73C04C5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F396E53-FBAD-4692-8247-231B377A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451088" y="7452848"/>
            <a:ext cx="4170181" cy="392327"/>
          </a:xfrm>
          <a:prstGeom prst="rect">
            <a:avLst/>
          </a:prstGeom>
        </p:spPr>
        <p:txBody>
          <a:bodyPr/>
          <a:lstStyle/>
          <a:p>
            <a:fld id="{CEB594C3-7E31-4EB6-BC35-D7B77BE4C28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0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task </a:t>
            </a:r>
            <a:r>
              <a:rPr lang="en-US" dirty="0"/>
              <a:t>graph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schedulers use something similar to a cache coherency protocol.  That requires a “snooping” approach.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are the heart of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code portability.  </a:t>
            </a:r>
          </a:p>
          <a:p>
            <a:pPr lvl="1"/>
            <a:r>
              <a:rPr lang="en-US" dirty="0">
                <a:latin typeface="Avenir Book"/>
              </a:rPr>
              <a:t>RAJA, Nvidia Thrust, Hemi-2 use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as well for GPUs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451088" y="7452848"/>
            <a:ext cx="4170181" cy="392327"/>
          </a:xfrm>
          <a:prstGeom prst="rect">
            <a:avLst/>
          </a:prstGeom>
        </p:spPr>
        <p:txBody>
          <a:bodyPr/>
          <a:lstStyle/>
          <a:p>
            <a:fld id="{CEB594C3-7E31-4EB6-BC35-D7B77BE4C28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04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functor</a:t>
            </a:r>
            <a:r>
              <a:rPr lang="en-US" dirty="0"/>
              <a:t> is the heart of </a:t>
            </a:r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streams not shown yet…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0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1153144" y="3599592"/>
            <a:ext cx="9227592" cy="34102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>
                <a:latin typeface="Arial"/>
              </a:rPr>
              <a:t>Above image shows 27 patches in a node.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Within a patch could be individual cells.  Common sizes of an individual patch are 16x16x16 or 32x32x32.  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Give an example.  Suppose we had 12,000 nodes, and 16 logical GPU cores on each node.  At one patch per core, that allows for 192,000 patches.  At 32^3 per patch, 6291456000 cells, that's roughly 1800x1800x1800 simulation.  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Uintah operates on fixed timesteps. At the beginning of a time step, Uintah's runtime engine sends out all ghost cells to neighbor MPI ranks.   It is then constantly processing any incoming ghost cells.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04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E0B4-4D98-44B3-ACFD-1884CDA8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3913-8C02-4072-9836-81759EC0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FBB-A1E8-4C41-9936-A84FDE4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E8E2-F662-48B1-A2C0-346676CD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11AC-F76C-4D4D-93F8-2F103031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DE9E-2D03-4B5B-A75F-3AC278EF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3312-97E4-4454-85E6-E8456DD0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3AD7-2225-44E2-B35E-DDFBC85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6BBC-1901-4477-B385-EDF492FF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0ECF-4D4E-4F52-8FFD-3B447CA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33320-0408-415C-BD42-B24DCCC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2978-E547-4406-8C04-496E0D99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9095-6F2C-41CE-B598-0CB0DA6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A4D7-A998-4C27-BBCC-F21E22C6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91D-8E8B-48FC-A01C-F7E36BA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D16-714F-48DD-B46A-DA6CAD8A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8DFF-D824-4174-8FCD-30E8C5D5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3A84-4517-47CA-8775-FF25DFB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71C7-FB96-4647-AC73-445A5ED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FF37-DE1F-4EA9-92E5-E83478F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E785-DF80-4E42-96F6-CFE7629B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FCE0-33C1-4160-A2E6-5DE8C03D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ED8F-E2AA-4512-9DA7-CBFC1B95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B6DB-09B9-401C-938A-DFB562A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33B-48A6-41C7-8752-E5BF194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4F91-CDDA-4E19-980D-2C0E072F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EFD8-F3E7-4955-87DA-001308BE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D41D-7563-4CAB-A62C-AA216CF9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2895-FC73-4347-9EB8-630C3E69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1C1B-3E15-45E7-9D5F-91CC6C4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5F38-9725-4B19-9F41-C0E6741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A3B-E17D-42DB-A223-4AD47F8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32E8-4349-405E-A1EF-AE6E515A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2116-BF16-4181-A928-581AF6FA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A392E-F77B-4C18-A218-0CE6D3E2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C357-7055-4B25-93C7-447AAA58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45D2E-30FB-4FB9-9657-0D077AC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22930-FA1F-48B5-B64E-FA5DD39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086D2-158E-4A65-A8E9-6065850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2CE9-5A2E-47DF-8322-0F5134BF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0CF9-E438-4138-8620-EFD3715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1B62-1500-45F5-99D8-FE70BE2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1FA52-E7CD-4393-A686-B00AF8A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EC5-9C9C-4B63-8C5B-05EED7D0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E560-47DF-465C-A865-5A69517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DD89-588A-4862-A495-C70B1BC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970C-70F2-4B11-ABBE-5D6B8B8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20C-AD00-4A3D-B398-C771E12C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EAA-BD86-437B-8FED-ECF3F544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BEC3-878C-42EE-A0B4-322FB6E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772E-B0F9-4F22-B5C9-99BEF14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BE85-0D33-4E0C-A1F7-6A26EB32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24D-707B-44A6-B969-3480725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14C8F-7A07-48E2-A048-62DCABF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85EE-42C3-4A6F-A079-058DAA23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9134-89A7-4430-BE32-862D179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EF71-571A-4BE1-9F02-5F854CA9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436A-9313-49B2-A6AA-630D431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8E0A-A57A-458A-A2FE-D83D9CD2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1716-2BFF-4988-B799-D6C43EF2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E51C-6454-4B4C-94C8-ADB89819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269A-CBD6-4369-9B54-8AA32D77B95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2402-86EA-433C-9DB0-058B2BACB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A26D-8833-4FF4-A3B9-9D239874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609-33B4-45E8-BC1B-4EFF1C22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87" y="1122363"/>
            <a:ext cx="1122629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Portable and Performant GPU/Heterogeneous </a:t>
            </a:r>
            <a:r>
              <a:rPr lang="en-US"/>
              <a:t>Asynchronous Many-Task </a:t>
            </a:r>
            <a:r>
              <a:rPr lang="en-US" dirty="0"/>
              <a:t>Runtime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AA25-FDDE-4390-A40B-5078BBB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Ph.D. Research Proposal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Brad Peterson</a:t>
            </a:r>
          </a:p>
        </p:txBody>
      </p:sp>
    </p:spTree>
    <p:extLst>
      <p:ext uri="{BB962C8B-B14F-4D97-AF65-F5344CB8AC3E}">
        <p14:creationId xmlns:p14="http://schemas.microsoft.com/office/powerpoint/2010/main" val="29884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2 – Comparison with Other AMT Runtimes</a:t>
            </a:r>
          </a:p>
        </p:txBody>
      </p:sp>
    </p:spTree>
    <p:extLst>
      <p:ext uri="{BB962C8B-B14F-4D97-AF65-F5344CB8AC3E}">
        <p14:creationId xmlns:p14="http://schemas.microsoft.com/office/powerpoint/2010/main" val="371860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1" y="78866"/>
            <a:ext cx="10515600" cy="7393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Comparison With Other Runtimes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83027"/>
              </p:ext>
            </p:extLst>
          </p:nvPr>
        </p:nvGraphicFramePr>
        <p:xfrm>
          <a:off x="306308" y="730107"/>
          <a:ext cx="11579384" cy="539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8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1264355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1095023">
                  <a:extLst>
                    <a:ext uri="{9D8B030D-6E8A-4147-A177-3AD203B41FA5}">
                      <a16:colId xmlns:a16="http://schemas.microsoft.com/office/drawing/2014/main" val="3254872169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2168578556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3948335377"/>
                    </a:ext>
                  </a:extLst>
                </a:gridCol>
              </a:tblGrid>
              <a:tr h="1098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Common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Developer involvement with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</a:t>
                      </a:r>
                      <a:r>
                        <a:rPr lang="en-US" sz="1600" dirty="0" err="1">
                          <a:latin typeface="Avenir Book"/>
                        </a:rPr>
                        <a:t>internodal</a:t>
                      </a:r>
                      <a:r>
                        <a:rPr lang="en-US" sz="1600" dirty="0">
                          <a:latin typeface="Avenir Book"/>
                        </a:rPr>
                        <a:t> data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halo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Runtime 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data sharing </a:t>
                      </a:r>
                      <a:r>
                        <a:rPr lang="en-US" sz="1600">
                          <a:latin typeface="Avenir Book"/>
                        </a:rPr>
                        <a:t>among tasks</a:t>
                      </a:r>
                      <a:endParaRPr lang="en-US" sz="1600" dirty="0">
                        <a:latin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Portable code for CPU and </a:t>
                      </a:r>
                      <a:r>
                        <a:rPr lang="en-US" sz="1600">
                          <a:latin typeface="Avenir Book"/>
                        </a:rPr>
                        <a:t>GPU tasks</a:t>
                      </a:r>
                      <a:endParaRPr lang="en-US" sz="1600" dirty="0">
                        <a:latin typeface="Avenir 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09106">
                <a:tc>
                  <a:txBody>
                    <a:bodyPr/>
                    <a:lstStyle/>
                    <a:p>
                      <a:r>
                        <a:rPr lang="en-US" sz="1600" dirty="0"/>
                        <a:t>Uintah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Multiphysics - adaptive mesh 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local memory/MPI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(This work for 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Charm++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/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 </a:t>
                      </a:r>
                    </a:p>
                    <a:p>
                      <a:r>
                        <a:rPr lang="en-US" sz="1600" dirty="0"/>
                        <a:t>(add-ons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Legion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(requires extensive definitions)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HPX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/ Standards based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PaRSEC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4304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StarPU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3 – Portability Tools Overview</a:t>
            </a:r>
          </a:p>
        </p:txBody>
      </p:sp>
    </p:spTree>
    <p:extLst>
      <p:ext uri="{BB962C8B-B14F-4D97-AF65-F5344CB8AC3E}">
        <p14:creationId xmlns:p14="http://schemas.microsoft.com/office/powerpoint/2010/main" val="362101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75" y="0"/>
            <a:ext cx="10515600" cy="62411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Comparison of Portability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207851"/>
              </p:ext>
            </p:extLst>
          </p:nvPr>
        </p:nvGraphicFramePr>
        <p:xfrm>
          <a:off x="322331" y="557997"/>
          <a:ext cx="11443916" cy="584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82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1587568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783447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2094453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2556766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</a:tblGrid>
              <a:tr h="688622">
                <a:tc>
                  <a:txBody>
                    <a:bodyPr/>
                    <a:lstStyle/>
                    <a:p>
                      <a:r>
                        <a:rPr lang="en-US" sz="16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Portability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Variable 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Portability Tools For Application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Kokkos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Functors</a:t>
                      </a:r>
                      <a:r>
                        <a:rPr lang="en-US" sz="1600" dirty="0"/>
                        <a:t> and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Extensive! Layout, dimensioning, tiling, </a:t>
                      </a:r>
                      <a:r>
                        <a:rPr lang="en-US" sz="1600" dirty="0" err="1"/>
                        <a:t>subviews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Avoids indirection.  Loops and layout can match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GPU is bulk synchronous </a:t>
                      </a:r>
                    </a:p>
                    <a:p>
                      <a:r>
                        <a:rPr lang="en-US" sz="1600" b="1" dirty="0"/>
                        <a:t>(This work fixes that)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number generation, vectors, unordered maps,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1333207">
                <a:tc>
                  <a:txBody>
                    <a:bodyPr/>
                    <a:lstStyle/>
                    <a:p>
                      <a:r>
                        <a:rPr lang="en-US" sz="1600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Functors</a:t>
                      </a:r>
                      <a:r>
                        <a:rPr lang="en-US" sz="1600" dirty="0"/>
                        <a:t> and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development with CHAI, </a:t>
                      </a:r>
                      <a:r>
                        <a:rPr lang="en-US" sz="1600" dirty="0" err="1"/>
                        <a:t>Sidr</a:t>
                      </a:r>
                      <a:r>
                        <a:rPr lang="en-US" sz="1600" dirty="0"/>
                        <a:t>, and Umpire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Avoids indirection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mature than </a:t>
                      </a:r>
                      <a:r>
                        <a:rPr lang="en-US" sz="1600" dirty="0" err="1"/>
                        <a:t>Kokkos</a:t>
                      </a:r>
                      <a:r>
                        <a:rPr lang="en-US" sz="1600" dirty="0"/>
                        <a:t>, many more non-portable hacks.  Synchronization on GPU reductions.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1085169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OpenACC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and pragmas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directives.  Compiler optimization.  Forces simpler Fortran-like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strong Xeon Phi KNL support. Synchronization on GPU reductions. Pragma bloat.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/>
                        <a:t>OpenMP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and pragmas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directives.  Compiler optimization.  Forces simpler Fortran-like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GPU options and performance limited. Pragma bloat.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/>
                        <a:t>OpenCL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CUDA-like syntax and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performance penalty frequently observed.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 and uncertain future.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libraries?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8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4 – Prior and Current Uintah Work</a:t>
            </a:r>
          </a:p>
        </p:txBody>
      </p:sp>
    </p:spTree>
    <p:extLst>
      <p:ext uri="{BB962C8B-B14F-4D97-AF65-F5344CB8AC3E}">
        <p14:creationId xmlns:p14="http://schemas.microsoft.com/office/powerpoint/2010/main" val="248738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6CBD-731B-468F-8577-520B2DD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9"/>
            <a:ext cx="10515600" cy="670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Before My Research: Prior Uintah GPU runtime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B46-FF35-431D-9FA3-0A9992C6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38" y="1145224"/>
            <a:ext cx="5533039" cy="465598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venir Book"/>
              </a:rPr>
              <a:t>Proof of concept</a:t>
            </a:r>
          </a:p>
          <a:p>
            <a:r>
              <a:rPr lang="en-US" sz="2400" dirty="0">
                <a:latin typeface="Avenir Book"/>
              </a:rPr>
              <a:t>Bulk synchronous</a:t>
            </a:r>
          </a:p>
          <a:p>
            <a:r>
              <a:rPr lang="en-US" sz="2400" dirty="0">
                <a:latin typeface="Avenir Book"/>
              </a:rPr>
              <a:t>Runtime simulation variable management:</a:t>
            </a:r>
          </a:p>
          <a:p>
            <a:pPr lvl="1"/>
            <a:r>
              <a:rPr lang="en-US" sz="2000" b="1" dirty="0">
                <a:latin typeface="Avenir Book"/>
              </a:rPr>
              <a:t>All </a:t>
            </a:r>
            <a:r>
              <a:rPr lang="en-US" sz="2000" dirty="0">
                <a:latin typeface="Avenir Book"/>
              </a:rPr>
              <a:t>halo gathers occur in host memory</a:t>
            </a:r>
          </a:p>
          <a:p>
            <a:pPr lvl="1"/>
            <a:r>
              <a:rPr lang="en-US" sz="2000" dirty="0">
                <a:latin typeface="Avenir Book"/>
              </a:rPr>
              <a:t>Allocate and copy </a:t>
            </a:r>
            <a:r>
              <a:rPr lang="en-US" sz="2000" b="1" dirty="0">
                <a:latin typeface="Avenir Book"/>
              </a:rPr>
              <a:t>all</a:t>
            </a:r>
            <a:r>
              <a:rPr lang="en-US" sz="2000" dirty="0">
                <a:latin typeface="Avenir Book"/>
              </a:rPr>
              <a:t> simulation variables into GPU memory</a:t>
            </a:r>
          </a:p>
          <a:p>
            <a:pPr lvl="1"/>
            <a:r>
              <a:rPr lang="en-US" sz="2000" dirty="0">
                <a:latin typeface="Avenir Book"/>
              </a:rPr>
              <a:t>Copy large, monolithic GPU Data Store host-to-device</a:t>
            </a:r>
          </a:p>
          <a:p>
            <a:pPr lvl="1"/>
            <a:r>
              <a:rPr lang="en-US" sz="2000" dirty="0">
                <a:latin typeface="Avenir Book"/>
              </a:rPr>
              <a:t>Copy </a:t>
            </a:r>
            <a:r>
              <a:rPr lang="en-US" sz="2000" b="1" dirty="0">
                <a:latin typeface="Avenir Book"/>
              </a:rPr>
              <a:t>all</a:t>
            </a:r>
            <a:r>
              <a:rPr lang="en-US" sz="2000" dirty="0">
                <a:latin typeface="Avenir Book"/>
              </a:rPr>
              <a:t> computed data from GPU into host memory</a:t>
            </a:r>
          </a:p>
          <a:p>
            <a:r>
              <a:rPr lang="en-US" sz="2400" dirty="0">
                <a:latin typeface="Avenir Book"/>
              </a:rPr>
              <a:t>Duplicated codebases (CPU and CUDA) common.  </a:t>
            </a:r>
          </a:p>
          <a:p>
            <a:pPr lvl="1"/>
            <a:r>
              <a:rPr lang="en-US" sz="2000">
                <a:latin typeface="Avenir Book"/>
              </a:rPr>
              <a:t>GPU tasks </a:t>
            </a:r>
            <a:r>
              <a:rPr lang="en-US" sz="2000" dirty="0">
                <a:latin typeface="Avenir Book"/>
              </a:rPr>
              <a:t>had to be manually configured and launched inside a </a:t>
            </a:r>
            <a:r>
              <a:rPr lang="en-US" sz="2000">
                <a:latin typeface="Avenir Book"/>
              </a:rPr>
              <a:t>CPU task</a:t>
            </a:r>
            <a:endParaRPr lang="en-US" sz="2000" dirty="0">
              <a:latin typeface="Avenir Book"/>
            </a:endParaRP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C6EC-41BA-4FE5-B168-0684548C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58" y="1919579"/>
            <a:ext cx="6071243" cy="8594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62D813-04C6-4CE2-B28D-3E2D9671492A}"/>
              </a:ext>
            </a:extLst>
          </p:cNvPr>
          <p:cNvSpPr txBox="1">
            <a:spLocks/>
          </p:cNvSpPr>
          <p:nvPr/>
        </p:nvSpPr>
        <p:spPr>
          <a:xfrm>
            <a:off x="6383843" y="3462048"/>
            <a:ext cx="5273029" cy="34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</a:rPr>
              <a:t>Serialized and synchronized execution of </a:t>
            </a:r>
            <a:r>
              <a:rPr lang="en-US" sz="2400">
                <a:latin typeface="Avenir Book"/>
              </a:rPr>
              <a:t>GPU tasks</a:t>
            </a:r>
            <a:endParaRPr lang="en-US" sz="2400" dirty="0">
              <a:latin typeface="Avenir Book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F221C8-FF18-4122-AA17-292423AFD4FB}"/>
              </a:ext>
            </a:extLst>
          </p:cNvPr>
          <p:cNvCxnSpPr>
            <a:cxnSpLocks/>
          </p:cNvCxnSpPr>
          <p:nvPr/>
        </p:nvCxnSpPr>
        <p:spPr>
          <a:xfrm flipV="1">
            <a:off x="9020358" y="2903476"/>
            <a:ext cx="339931" cy="45913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5165D-A189-4099-BEA2-EF25E3FF1F0D}"/>
              </a:ext>
            </a:extLst>
          </p:cNvPr>
          <p:cNvCxnSpPr>
            <a:cxnSpLocks/>
          </p:cNvCxnSpPr>
          <p:nvPr/>
        </p:nvCxnSpPr>
        <p:spPr>
          <a:xfrm flipH="1" flipV="1">
            <a:off x="8753685" y="2884524"/>
            <a:ext cx="29927" cy="47808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ECB9E6-BFB2-45AB-A7C1-7A5B17913197}"/>
              </a:ext>
            </a:extLst>
          </p:cNvPr>
          <p:cNvCxnSpPr>
            <a:cxnSpLocks/>
          </p:cNvCxnSpPr>
          <p:nvPr/>
        </p:nvCxnSpPr>
        <p:spPr>
          <a:xfrm flipH="1" flipV="1">
            <a:off x="8104573" y="2884523"/>
            <a:ext cx="428979" cy="47808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F33A50-34F1-4389-B692-FD43C9B5CD97}"/>
              </a:ext>
            </a:extLst>
          </p:cNvPr>
          <p:cNvSpPr txBox="1">
            <a:spLocks/>
          </p:cNvSpPr>
          <p:nvPr/>
        </p:nvSpPr>
        <p:spPr>
          <a:xfrm>
            <a:off x="7405510" y="989608"/>
            <a:ext cx="3255995" cy="48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Synchronized memory copies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7AF0-4790-40B0-A5B3-F57E19663856}"/>
              </a:ext>
            </a:extLst>
          </p:cNvPr>
          <p:cNvCxnSpPr>
            <a:cxnSpLocks/>
          </p:cNvCxnSpPr>
          <p:nvPr/>
        </p:nvCxnSpPr>
        <p:spPr>
          <a:xfrm>
            <a:off x="9058486" y="1366041"/>
            <a:ext cx="357306" cy="58736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6969FA-BC2A-487B-B055-943C8FA8A941}"/>
              </a:ext>
            </a:extLst>
          </p:cNvPr>
          <p:cNvCxnSpPr>
            <a:cxnSpLocks/>
          </p:cNvCxnSpPr>
          <p:nvPr/>
        </p:nvCxnSpPr>
        <p:spPr>
          <a:xfrm flipH="1">
            <a:off x="8454531" y="1366041"/>
            <a:ext cx="257936" cy="5535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1AAF18-0B92-4FEE-AA61-B8E724653ACE}"/>
              </a:ext>
            </a:extLst>
          </p:cNvPr>
          <p:cNvCxnSpPr>
            <a:cxnSpLocks/>
          </p:cNvCxnSpPr>
          <p:nvPr/>
        </p:nvCxnSpPr>
        <p:spPr>
          <a:xfrm flipH="1">
            <a:off x="7976456" y="1366041"/>
            <a:ext cx="557096" cy="5535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BCF734-4434-4A82-BA74-32ECE0FD9B26}"/>
              </a:ext>
            </a:extLst>
          </p:cNvPr>
          <p:cNvCxnSpPr>
            <a:cxnSpLocks/>
          </p:cNvCxnSpPr>
          <p:nvPr/>
        </p:nvCxnSpPr>
        <p:spPr>
          <a:xfrm>
            <a:off x="9594707" y="1366041"/>
            <a:ext cx="1507065" cy="67001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7AD821-4A4A-4D31-908A-062764FED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94" y="4263592"/>
            <a:ext cx="4023732" cy="1410247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8748028-F91E-44BF-947B-7096CBF418EB}"/>
              </a:ext>
            </a:extLst>
          </p:cNvPr>
          <p:cNvSpPr txBox="1">
            <a:spLocks/>
          </p:cNvSpPr>
          <p:nvPr/>
        </p:nvSpPr>
        <p:spPr>
          <a:xfrm>
            <a:off x="6953956" y="5673839"/>
            <a:ext cx="3916370" cy="673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Data store copies added to large overhead for short-lived tasks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0AB3A6-0CDD-424F-A37D-5D7C23F6F453}"/>
              </a:ext>
            </a:extLst>
          </p:cNvPr>
          <p:cNvCxnSpPr/>
          <p:nvPr/>
        </p:nvCxnSpPr>
        <p:spPr>
          <a:xfrm>
            <a:off x="6141155" y="3920473"/>
            <a:ext cx="559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46"/>
            <a:ext cx="10515600" cy="814425"/>
          </a:xfrm>
        </p:spPr>
        <p:txBody>
          <a:bodyPr/>
          <a:lstStyle/>
          <a:p>
            <a:pPr algn="ctr"/>
            <a:r>
              <a:rPr lang="en-US">
                <a:latin typeface="Avenir Book"/>
              </a:rPr>
              <a:t>Task </a:t>
            </a:r>
            <a:r>
              <a:rPr lang="en-US" dirty="0">
                <a:latin typeface="Avenir Book"/>
              </a:rPr>
              <a:t>GPU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252-C748-4B01-A723-EE4E215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317623"/>
            <a:ext cx="6450912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/>
              </a:rPr>
              <a:t>Problem:</a:t>
            </a:r>
            <a:r>
              <a:rPr lang="en-US" dirty="0">
                <a:latin typeface="Avenir Book"/>
              </a:rPr>
              <a:t> Monolithic and shared GPU Data Store bad for asynchrony, concurrency, and copy overhead.</a:t>
            </a:r>
          </a:p>
          <a:p>
            <a:r>
              <a:rPr lang="en-US" dirty="0">
                <a:latin typeface="Avenir Book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venir Book"/>
              </a:rPr>
              <a:t>Solution: </a:t>
            </a:r>
            <a:r>
              <a:rPr lang="en-US" dirty="0">
                <a:latin typeface="Avenir Book"/>
              </a:rPr>
              <a:t>Now each </a:t>
            </a:r>
            <a:r>
              <a:rPr lang="en-US">
                <a:latin typeface="Avenir Book"/>
              </a:rPr>
              <a:t>GPU task </a:t>
            </a:r>
            <a:r>
              <a:rPr lang="en-US" dirty="0">
                <a:latin typeface="Avenir Book"/>
              </a:rPr>
              <a:t>receives its own data warehouse.</a:t>
            </a:r>
          </a:p>
          <a:p>
            <a:pPr lvl="1"/>
            <a:r>
              <a:rPr lang="en-US" dirty="0">
                <a:latin typeface="Avenir Book"/>
              </a:rPr>
              <a:t>Much smaller (see figure on right)</a:t>
            </a:r>
          </a:p>
          <a:p>
            <a:pPr lvl="1"/>
            <a:r>
              <a:rPr lang="en-US" dirty="0">
                <a:latin typeface="Avenir Book"/>
              </a:rPr>
              <a:t>Avoids concurrency entirely and great for asynchrony.</a:t>
            </a:r>
          </a:p>
          <a:p>
            <a:pPr lvl="1"/>
            <a:r>
              <a:rPr lang="en-US" dirty="0">
                <a:latin typeface="Avenir Book"/>
              </a:rPr>
              <a:t>Programmability benefit: application developers can </a:t>
            </a:r>
            <a:r>
              <a:rPr lang="en-US" i="1" dirty="0">
                <a:latin typeface="Avenir Book"/>
              </a:rPr>
              <a:t>only</a:t>
            </a:r>
            <a:r>
              <a:rPr lang="en-US" dirty="0">
                <a:latin typeface="Avenir Book"/>
              </a:rPr>
              <a:t> access simulation variables they indicated they would.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855DB-0859-4EEB-AA99-3249B14E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1021614"/>
            <a:ext cx="4610109" cy="243688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91D61-2312-4DA8-85C5-FD99FEA1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3808561"/>
            <a:ext cx="4849635" cy="22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58F-F7B2-4F83-8083-D1AAF6F3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97"/>
            <a:ext cx="10515600" cy="718736"/>
          </a:xfrm>
        </p:spPr>
        <p:txBody>
          <a:bodyPr/>
          <a:lstStyle/>
          <a:p>
            <a:pPr algn="ctr"/>
            <a:r>
              <a:rPr lang="en-US">
                <a:latin typeface="Avenir Book"/>
              </a:rPr>
              <a:t>Tasks </a:t>
            </a:r>
            <a:r>
              <a:rPr lang="en-US" dirty="0">
                <a:latin typeface="Avenir Book"/>
              </a:rPr>
              <a:t>Dictate 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3C7-FED9-46C1-AB86-39D4480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898024"/>
            <a:ext cx="10834511" cy="1811437"/>
          </a:xfrm>
        </p:spPr>
        <p:txBody>
          <a:bodyPr>
            <a:normAutofit/>
          </a:bodyPr>
          <a:lstStyle/>
          <a:p>
            <a:r>
              <a:rPr lang="en-US">
                <a:latin typeface="Avenir Book"/>
              </a:rPr>
              <a:t>Task </a:t>
            </a:r>
            <a:r>
              <a:rPr lang="en-US" dirty="0">
                <a:latin typeface="Avenir Book"/>
              </a:rPr>
              <a:t>scheduler keeps simulation variables in GPU memory as long as possible (avoids frequent host-to-GPU and GPU-to-host transfers)</a:t>
            </a:r>
          </a:p>
          <a:p>
            <a:r>
              <a:rPr lang="en-US" dirty="0">
                <a:latin typeface="Avenir Book"/>
              </a:rPr>
              <a:t>Halo gathers occur within GPU memory if possible.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56233-0877-4F55-900F-B4863684DED0}"/>
              </a:ext>
            </a:extLst>
          </p:cNvPr>
          <p:cNvSpPr/>
          <p:nvPr/>
        </p:nvSpPr>
        <p:spPr>
          <a:xfrm>
            <a:off x="396931" y="5810555"/>
            <a:ext cx="6146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venir Book"/>
              </a:rPr>
              <a:t>Wasatch tasks </a:t>
            </a:r>
            <a:r>
              <a:rPr lang="en-US" sz="1400" dirty="0">
                <a:latin typeface="Avenir Book"/>
              </a:rPr>
              <a:t>solving 10 and 30 transport PDEs respectively.  Computations performed on a Nvidia GTX 680 GPU and an Intel Xeon E5-2620.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C6306-964D-42FA-A3BB-16CC6350DF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931" y="2894707"/>
            <a:ext cx="6435696" cy="279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ED1A51-6693-4928-999E-C829FDBC5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82" y="4582541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550CFC-34B5-4BBF-AD7F-7899CCCC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20" y="2865797"/>
            <a:ext cx="4023732" cy="1410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CD0BC-E4B2-4EE5-9AC8-35A159641518}"/>
              </a:ext>
            </a:extLst>
          </p:cNvPr>
          <p:cNvSpPr txBox="1"/>
          <p:nvPr/>
        </p:nvSpPr>
        <p:spPr>
          <a:xfrm>
            <a:off x="6886222" y="3116682"/>
            <a:ext cx="93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BAB9-DB6F-4D45-A0EA-5CAE1DA97A03}"/>
              </a:ext>
            </a:extLst>
          </p:cNvPr>
          <p:cNvSpPr txBox="1"/>
          <p:nvPr/>
        </p:nvSpPr>
        <p:spPr>
          <a:xfrm>
            <a:off x="6987821" y="4959352"/>
            <a:ext cx="83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After: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41D1-6F79-4E5D-8F33-9DC40794583F}"/>
              </a:ext>
            </a:extLst>
          </p:cNvPr>
          <p:cNvCxnSpPr/>
          <p:nvPr/>
        </p:nvCxnSpPr>
        <p:spPr>
          <a:xfrm flipV="1">
            <a:off x="6886222" y="2709461"/>
            <a:ext cx="0" cy="310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4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A63-1E33-4FA7-90A3-91178000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6" y="136993"/>
            <a:ext cx="10515600" cy="666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Data Sharing </a:t>
            </a:r>
            <a:r>
              <a:rPr lang="en-US">
                <a:latin typeface="Avenir Book"/>
              </a:rPr>
              <a:t>Among Tasks</a:t>
            </a:r>
            <a:endParaRPr lang="en-US" dirty="0">
              <a:latin typeface="Avenir Book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6A119-A5B7-4E60-A1E7-710B12A5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16" y="796350"/>
            <a:ext cx="5485614" cy="133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venir Book"/>
              </a:rPr>
              <a:t>Problem</a:t>
            </a:r>
            <a:r>
              <a:rPr lang="en-US" sz="2400" dirty="0">
                <a:solidFill>
                  <a:srgbClr val="C00000"/>
                </a:solidFill>
                <a:latin typeface="Avenir Book"/>
              </a:rPr>
              <a:t>: </a:t>
            </a:r>
            <a:r>
              <a:rPr lang="en-US" sz="2400" dirty="0">
                <a:latin typeface="Avenir Book"/>
              </a:rPr>
              <a:t>Two scheduler threads are assigned a </a:t>
            </a:r>
            <a:r>
              <a:rPr lang="en-US" sz="2400">
                <a:latin typeface="Avenir Book"/>
              </a:rPr>
              <a:t>different task </a:t>
            </a:r>
            <a:r>
              <a:rPr lang="en-US" sz="2400" dirty="0">
                <a:latin typeface="Avenir Book"/>
              </a:rPr>
              <a:t>to analyze.  Each requires X in GPU memory, but it is not yet there.</a:t>
            </a: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</p:txBody>
      </p:sp>
      <p:pic>
        <p:nvPicPr>
          <p:cNvPr id="20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92A6A1F-B7F1-44F6-BA70-2E14A7875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54" y="1969663"/>
            <a:ext cx="2195406" cy="2934393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E45293-4943-4D48-A65A-75EE4AEC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4" y="1871055"/>
            <a:ext cx="3158818" cy="211012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BA96DC-FFC7-44CD-865B-1B95822A4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78" y="5113522"/>
            <a:ext cx="3977512" cy="116657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B1F5B18-3447-49FF-BD82-40FBE50DD25F}"/>
              </a:ext>
            </a:extLst>
          </p:cNvPr>
          <p:cNvSpPr txBox="1">
            <a:spLocks/>
          </p:cNvSpPr>
          <p:nvPr/>
        </p:nvSpPr>
        <p:spPr>
          <a:xfrm>
            <a:off x="6147251" y="927270"/>
            <a:ext cx="6044745" cy="11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>
                <a:latin typeface="Avenir Book"/>
              </a:rPr>
              <a:t>Status </a:t>
            </a:r>
            <a:r>
              <a:rPr lang="en-US" sz="2300" dirty="0" err="1">
                <a:latin typeface="Avenir Book"/>
              </a:rPr>
              <a:t>bitset</a:t>
            </a:r>
            <a:r>
              <a:rPr lang="en-US" sz="2300" dirty="0">
                <a:latin typeface="Avenir Book"/>
              </a:rPr>
              <a:t> assigned for each simulation variable.  Allows scheduler threads to coordinate using atomic operations.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21CB49E-BF7F-49F8-9194-5FE658B36178}"/>
              </a:ext>
            </a:extLst>
          </p:cNvPr>
          <p:cNvSpPr txBox="1">
            <a:spLocks/>
          </p:cNvSpPr>
          <p:nvPr/>
        </p:nvSpPr>
        <p:spPr>
          <a:xfrm>
            <a:off x="6818489" y="4357511"/>
            <a:ext cx="5037052" cy="91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</a:rPr>
              <a:t>This was the last synchronization piece.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Now kernels can overlap in the GPU!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010290-872D-4BFE-99CB-58553929DF14}"/>
              </a:ext>
            </a:extLst>
          </p:cNvPr>
          <p:cNvCxnSpPr>
            <a:cxnSpLocks/>
          </p:cNvCxnSpPr>
          <p:nvPr/>
        </p:nvCxnSpPr>
        <p:spPr>
          <a:xfrm>
            <a:off x="5972176" y="1045795"/>
            <a:ext cx="0" cy="523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3BAE5BB-7D65-4488-B032-FDCE874E7B0D}"/>
              </a:ext>
            </a:extLst>
          </p:cNvPr>
          <p:cNvSpPr txBox="1">
            <a:spLocks/>
          </p:cNvSpPr>
          <p:nvPr/>
        </p:nvSpPr>
        <p:spPr>
          <a:xfrm>
            <a:off x="298950" y="5137102"/>
            <a:ext cx="5485614" cy="116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Avenir Book"/>
              </a:rPr>
              <a:t>Solution</a:t>
            </a:r>
            <a:r>
              <a:rPr lang="en-US" sz="2400" b="1">
                <a:solidFill>
                  <a:srgbClr val="0070C0"/>
                </a:solidFill>
                <a:latin typeface="Avenir Book"/>
              </a:rPr>
              <a:t>: </a:t>
            </a:r>
            <a:r>
              <a:rPr lang="en-US" sz="2400">
                <a:latin typeface="Avenir Book"/>
              </a:rPr>
              <a:t>Task </a:t>
            </a:r>
            <a:r>
              <a:rPr lang="en-US" sz="2400" dirty="0">
                <a:latin typeface="Avenir Book"/>
              </a:rPr>
              <a:t>scheduler threads now coordinate with one another.  </a:t>
            </a:r>
            <a:br>
              <a:rPr lang="en-US" sz="2400" dirty="0">
                <a:latin typeface="Avenir Book"/>
              </a:rPr>
            </a:br>
            <a:br>
              <a:rPr lang="en-US" sz="400" dirty="0">
                <a:latin typeface="Avenir Book"/>
              </a:rPr>
            </a:br>
            <a:r>
              <a:rPr lang="en-US" sz="2400" b="1" dirty="0">
                <a:latin typeface="Avenir Book"/>
              </a:rPr>
              <a:t>Above example: X is only copied once into GPU, and </a:t>
            </a:r>
            <a:r>
              <a:rPr lang="en-US" sz="2400" b="1">
                <a:latin typeface="Avenir Book"/>
              </a:rPr>
              <a:t>both tasks </a:t>
            </a:r>
            <a:r>
              <a:rPr lang="en-US" sz="2400" b="1" dirty="0">
                <a:latin typeface="Avenir Book"/>
              </a:rPr>
              <a:t>share it. </a:t>
            </a:r>
            <a:endParaRPr lang="en-US" sz="24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8998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D9FE-3CB8-4B7D-9E88-21EA1BFA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35"/>
            <a:ext cx="10515600" cy="68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68E0-2FEC-4373-A45B-C17520B5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814812"/>
            <a:ext cx="11576807" cy="5758003"/>
          </a:xfrm>
        </p:spPr>
        <p:txBody>
          <a:bodyPr/>
          <a:lstStyle/>
          <a:p>
            <a:r>
              <a:rPr lang="en-US" sz="2200" dirty="0"/>
              <a:t>Recent Titan production run of a propose high efficiency coal boiler had global data dependencies.  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Problem: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Prior work could share a simulation variable </a:t>
            </a:r>
            <a:r>
              <a:rPr lang="en-US" sz="2200"/>
              <a:t>among tasks</a:t>
            </a:r>
            <a:r>
              <a:rPr lang="en-US" sz="2200" dirty="0"/>
              <a:t>, but not its halo data.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Duplication of data </a:t>
            </a:r>
            <a:r>
              <a:rPr lang="en-US" sz="2400" dirty="0">
                <a:solidFill>
                  <a:srgbClr val="C00000"/>
                </a:solidFill>
                <a:latin typeface="Avenir Book"/>
              </a:rPr>
              <a:t>prevented problem fitting within GPU memory!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5E6E6E-C0B1-4BC5-938E-353F6CA8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665228"/>
            <a:ext cx="6781800" cy="3199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DD1E2E-9EA2-49AD-8C5B-7AD2AE1D1020}"/>
              </a:ext>
            </a:extLst>
          </p:cNvPr>
          <p:cNvSpPr txBox="1"/>
          <p:nvPr/>
        </p:nvSpPr>
        <p:spPr>
          <a:xfrm>
            <a:off x="7923212" y="3833971"/>
            <a:ext cx="3352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venir Book"/>
              </a:rPr>
              <a:t>For example: Patch 66</a:t>
            </a:r>
            <a:br>
              <a:rPr lang="en-US" sz="2600" dirty="0">
                <a:latin typeface="Avenir Book"/>
              </a:rPr>
            </a:br>
            <a:r>
              <a:rPr lang="en-US" sz="2600" dirty="0">
                <a:latin typeface="Avenir Book"/>
              </a:rPr>
              <a:t>duplicated three times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86A0D-6EE7-4E74-9C38-6528D926D19E}"/>
              </a:ext>
            </a:extLst>
          </p:cNvPr>
          <p:cNvCxnSpPr>
            <a:cxnSpLocks/>
          </p:cNvCxnSpPr>
          <p:nvPr/>
        </p:nvCxnSpPr>
        <p:spPr>
          <a:xfrm flipH="1" flipV="1">
            <a:off x="6822548" y="3732028"/>
            <a:ext cx="1100664" cy="49001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27DD49-87B0-4176-88F6-F404743959D5}"/>
              </a:ext>
            </a:extLst>
          </p:cNvPr>
          <p:cNvCxnSpPr>
            <a:cxnSpLocks/>
          </p:cNvCxnSpPr>
          <p:nvPr/>
        </p:nvCxnSpPr>
        <p:spPr>
          <a:xfrm flipH="1">
            <a:off x="6551612" y="4338450"/>
            <a:ext cx="1371600" cy="35456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DAA1F-AD06-4F21-BEC9-9F589701D6D0}"/>
              </a:ext>
            </a:extLst>
          </p:cNvPr>
          <p:cNvCxnSpPr>
            <a:cxnSpLocks/>
          </p:cNvCxnSpPr>
          <p:nvPr/>
        </p:nvCxnSpPr>
        <p:spPr>
          <a:xfrm flipH="1">
            <a:off x="6868428" y="4446726"/>
            <a:ext cx="1054784" cy="1052714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1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DA51-967A-4EB8-91F6-682696CF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164594"/>
            <a:ext cx="10515600" cy="74980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venir Book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C8EA-4416-4254-84CD-52D1CCBD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01" y="914400"/>
            <a:ext cx="11730997" cy="5569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venir Book"/>
              </a:rPr>
              <a:t>Can an HPC software model automatically prepare simulation variables, efficiently execute code on multiple architectures, and allow for only one portable codebase supporting GPUs, CPUs, and Xeon Phis? </a:t>
            </a:r>
          </a:p>
          <a:p>
            <a:pPr marL="0" indent="0">
              <a:buNone/>
            </a:pPr>
            <a:endParaRPr lang="en-US" sz="1500" dirty="0">
              <a:latin typeface="Avenir Book"/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rgbClr val="00B050"/>
                </a:solidFill>
                <a:latin typeface="Avenir Book"/>
              </a:rPr>
              <a:t> Challenges</a:t>
            </a:r>
            <a:endParaRPr lang="en-US" sz="2600" dirty="0">
              <a:latin typeface="Avenir Book"/>
            </a:endParaRP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Nvidia GPUs use a separate CUDA programming model, making one codebase more difficult.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Need GPU asynchrony for data movement and execution to avoid bulk synchronous model issues.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Heterogeneous mixtures of code (e.g. some loops written for CPUs, others for GPUs).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GPUs add more memory spaces, requiring new data movement and halo gathering strategies.</a:t>
            </a:r>
          </a:p>
          <a:p>
            <a:pPr marL="0" indent="0">
              <a:buNone/>
            </a:pPr>
            <a:r>
              <a:rPr lang="en-US" sz="2300" dirty="0">
                <a:latin typeface="Avenir Book"/>
              </a:rPr>
              <a:t>Portability tools may have limited features, high overhead, and may not support all architectures.</a:t>
            </a:r>
          </a:p>
          <a:p>
            <a:pPr marL="0" indent="0">
              <a:buNone/>
            </a:pPr>
            <a:endParaRPr lang="en-US" sz="2600" dirty="0">
              <a:latin typeface="Avenir Book"/>
            </a:endParaRPr>
          </a:p>
          <a:p>
            <a:pPr marL="0" indent="0">
              <a:buNone/>
            </a:pPr>
            <a:endParaRPr lang="en-US" sz="2600" dirty="0">
              <a:latin typeface="Avenir Book"/>
            </a:endParaRPr>
          </a:p>
          <a:p>
            <a:pPr marL="0" indent="0" algn="ctr">
              <a:buNone/>
            </a:pPr>
            <a:endParaRPr lang="en-US" sz="26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106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CAD-0664-4605-B29F-C7B3381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80"/>
            <a:ext cx="10515600" cy="6830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Data Dependencies</a:t>
            </a:r>
            <a:endParaRPr lang="en-US" dirty="0">
              <a:latin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126-BA73-49D9-AD2B-4A416674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9" y="735952"/>
            <a:ext cx="11593689" cy="1461912"/>
          </a:xfrm>
        </p:spPr>
        <p:txBody>
          <a:bodyPr>
            <a:normAutofit fontScale="92500"/>
          </a:bodyPr>
          <a:lstStyle/>
          <a:p>
            <a:r>
              <a:rPr lang="en-US">
                <a:latin typeface="Avenir Book"/>
              </a:rPr>
              <a:t>Task </a:t>
            </a:r>
            <a:r>
              <a:rPr lang="en-US" dirty="0">
                <a:latin typeface="Avenir Book"/>
              </a:rPr>
              <a:t>scheduler and data warehouse changes facilitated a halo sharing mechanism.  </a:t>
            </a:r>
          </a:p>
          <a:p>
            <a:r>
              <a:rPr lang="en-US" dirty="0">
                <a:latin typeface="Avenir Book"/>
              </a:rPr>
              <a:t>Dynamic and retains asynchrony.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Production problem fit into GPU memory!</a:t>
            </a:r>
          </a:p>
          <a:p>
            <a:endParaRPr lang="en-US" dirty="0">
              <a:latin typeface="Avenir Boo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9BC2F-93B7-4FB9-BE6D-929E532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53321"/>
              </p:ext>
            </p:extLst>
          </p:nvPr>
        </p:nvGraphicFramePr>
        <p:xfrm>
          <a:off x="5708688" y="2463349"/>
          <a:ext cx="564511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09">
                  <a:extLst>
                    <a:ext uri="{9D8B030D-6E8A-4147-A177-3AD203B41FA5}">
                      <a16:colId xmlns:a16="http://schemas.microsoft.com/office/drawing/2014/main" val="1539466051"/>
                    </a:ext>
                  </a:extLst>
                </a:gridCol>
                <a:gridCol w="1407243">
                  <a:extLst>
                    <a:ext uri="{9D8B030D-6E8A-4147-A177-3AD203B41FA5}">
                      <a16:colId xmlns:a16="http://schemas.microsoft.com/office/drawing/2014/main" val="2219848803"/>
                    </a:ext>
                  </a:extLst>
                </a:gridCol>
                <a:gridCol w="1347360">
                  <a:extLst>
                    <a:ext uri="{9D8B030D-6E8A-4147-A177-3AD203B41FA5}">
                      <a16:colId xmlns:a16="http://schemas.microsoft.com/office/drawing/2014/main" val="594672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Overhead Improvements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Simulation Patch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before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after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</a:t>
                      </a:r>
                      <a:r>
                        <a:rPr lang="en-US" dirty="0"/>
                        <a:t>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Exceeded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61352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4DE91B2-822D-4FD3-8525-18022EFA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8" y="2192022"/>
            <a:ext cx="3974255" cy="3928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5CB9F2-6F1E-4C35-A774-DE79C1445AB9}"/>
              </a:ext>
            </a:extLst>
          </p:cNvPr>
          <p:cNvSpPr/>
          <p:nvPr/>
        </p:nvSpPr>
        <p:spPr>
          <a:xfrm>
            <a:off x="5708688" y="5966177"/>
            <a:ext cx="6146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venir Book"/>
              </a:rPr>
              <a:t>Memory usage for a production problem for computing radiative heat transfer.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AA972-BB8F-45FC-AC85-096FF2E4A5D5}"/>
              </a:ext>
            </a:extLst>
          </p:cNvPr>
          <p:cNvSpPr txBox="1"/>
          <p:nvPr/>
        </p:nvSpPr>
        <p:spPr>
          <a:xfrm>
            <a:off x="316089" y="4781854"/>
            <a:ext cx="216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</a:rPr>
              <a:t>Example follow-up: Patch 66 isn’t duplicated!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FA683-B7A7-4A0D-BD30-6530BFDCEC9F}"/>
              </a:ext>
            </a:extLst>
          </p:cNvPr>
          <p:cNvCxnSpPr>
            <a:cxnSpLocks/>
          </p:cNvCxnSpPr>
          <p:nvPr/>
        </p:nvCxnSpPr>
        <p:spPr>
          <a:xfrm>
            <a:off x="2235200" y="5257153"/>
            <a:ext cx="857956" cy="7902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5E30-0013-4F94-8E28-EB24D925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Uintah Improvements</a:t>
            </a:r>
          </a:p>
        </p:txBody>
      </p:sp>
      <p:pic>
        <p:nvPicPr>
          <p:cNvPr id="5" name="Picture 4" descr="C:\Users\ahumphrey\Desktop\RMCRT_2L_DO_GPU_comparisons-crop.png">
            <a:extLst>
              <a:ext uri="{FF2B5EF4-FFF2-40B4-BE49-F238E27FC236}">
                <a16:creationId xmlns:a16="http://schemas.microsoft.com/office/drawing/2014/main" id="{3439249C-C63B-4C1A-B7E4-01FF0552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98" y="1227397"/>
            <a:ext cx="6991919" cy="4626054"/>
          </a:xfrm>
          <a:prstGeom prst="rect">
            <a:avLst/>
          </a:prstGeom>
          <a:noFill/>
          <a:ex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7000D1-BC2D-4979-8DAA-82050D7A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9" y="1411110"/>
            <a:ext cx="4018844" cy="201788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Book"/>
              </a:rPr>
              <a:t>Prior runtime enhancements have significantly reduced copy overhead.</a:t>
            </a:r>
          </a:p>
          <a:p>
            <a:r>
              <a:rPr lang="en-US">
                <a:latin typeface="Avenir Book"/>
              </a:rPr>
              <a:t>Tasks </a:t>
            </a:r>
            <a:r>
              <a:rPr lang="en-US" dirty="0">
                <a:latin typeface="Avenir Book"/>
              </a:rPr>
              <a:t>do a much better job fully occupying a GPU.</a:t>
            </a:r>
          </a:p>
        </p:txBody>
      </p:sp>
    </p:spTree>
    <p:extLst>
      <p:ext uri="{BB962C8B-B14F-4D97-AF65-F5344CB8AC3E}">
        <p14:creationId xmlns:p14="http://schemas.microsoft.com/office/powerpoint/2010/main" val="32707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FCC-62F3-46FC-93F3-85403311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378"/>
            <a:ext cx="10515600" cy="85709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Avenir Book"/>
              </a:rPr>
              <a:t>Splitting Tasks </a:t>
            </a:r>
            <a:r>
              <a:rPr lang="en-US" sz="3600" dirty="0">
                <a:latin typeface="Avenir Book"/>
              </a:rPr>
              <a:t>into Multiple Streams and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3E48-0E5F-4C14-9F6E-74E5DE52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29" y="837257"/>
            <a:ext cx="11334939" cy="394143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venir Book"/>
              </a:rPr>
              <a:t>Problem</a:t>
            </a:r>
            <a:r>
              <a:rPr lang="en-US" sz="2200" b="1">
                <a:solidFill>
                  <a:srgbClr val="C00000"/>
                </a:solidFill>
                <a:latin typeface="Avenir Book"/>
              </a:rPr>
              <a:t>: </a:t>
            </a:r>
            <a:r>
              <a:rPr lang="en-US" sz="2200">
                <a:latin typeface="Avenir Book"/>
              </a:rPr>
              <a:t>Tasks </a:t>
            </a:r>
            <a:r>
              <a:rPr lang="en-US" sz="2200" dirty="0">
                <a:latin typeface="Avenir Book"/>
              </a:rPr>
              <a:t>with larger patches are difficult to distribute among a GPU.  </a:t>
            </a:r>
            <a:r>
              <a:rPr lang="en-US" sz="2200">
                <a:latin typeface="Avenir Book"/>
              </a:rPr>
              <a:t>But tasks </a:t>
            </a:r>
            <a:r>
              <a:rPr lang="en-US" sz="2200" dirty="0">
                <a:latin typeface="Avenir Book"/>
              </a:rPr>
              <a:t>with small patches add more runtime overhead. </a:t>
            </a:r>
          </a:p>
          <a:p>
            <a:r>
              <a:rPr lang="en-US" sz="2200" dirty="0">
                <a:latin typeface="Avenir Book"/>
              </a:rPr>
              <a:t>Finer </a:t>
            </a:r>
            <a:r>
              <a:rPr lang="en-US" sz="2200">
                <a:latin typeface="Avenir Book"/>
              </a:rPr>
              <a:t>grained tasks </a:t>
            </a:r>
            <a:r>
              <a:rPr lang="en-US" sz="2200" dirty="0">
                <a:latin typeface="Avenir Book"/>
              </a:rPr>
              <a:t>aren’t always the answer!</a:t>
            </a:r>
          </a:p>
          <a:p>
            <a:r>
              <a:rPr lang="en-US" sz="2200" b="1" dirty="0">
                <a:solidFill>
                  <a:srgbClr val="0070C0"/>
                </a:solidFill>
                <a:latin typeface="Avenir Book"/>
              </a:rPr>
              <a:t>Solution: </a:t>
            </a:r>
            <a:r>
              <a:rPr lang="en-US" sz="2200" dirty="0">
                <a:latin typeface="Avenir Book"/>
              </a:rPr>
              <a:t>A compromise is </a:t>
            </a:r>
            <a:r>
              <a:rPr lang="en-US" sz="2200">
                <a:latin typeface="Avenir Book"/>
              </a:rPr>
              <a:t>splitting tasks </a:t>
            </a:r>
            <a:r>
              <a:rPr lang="en-US" sz="2200" dirty="0">
                <a:latin typeface="Avenir Book"/>
              </a:rPr>
              <a:t>into multiple kernels, each launched on its own stream.  </a:t>
            </a:r>
          </a:p>
          <a:p>
            <a:r>
              <a:rPr lang="en-US" sz="2200" dirty="0">
                <a:latin typeface="Avenir Book"/>
              </a:rPr>
              <a:t>The runtime now supports managing multiple streams </a:t>
            </a:r>
            <a:r>
              <a:rPr lang="en-US" sz="2200">
                <a:latin typeface="Avenir Book"/>
              </a:rPr>
              <a:t>per task.  </a:t>
            </a:r>
            <a:r>
              <a:rPr lang="en-US" sz="2200" dirty="0">
                <a:latin typeface="Avenir Book"/>
              </a:rPr>
              <a:t>Almost 100 streams shown below!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6F21-1CC9-4A9F-9DEE-D241FCE1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02" y="3001540"/>
            <a:ext cx="8126984" cy="2455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5242E-A520-4BB1-BE4E-EAB6B5BB643B}"/>
              </a:ext>
            </a:extLst>
          </p:cNvPr>
          <p:cNvSpPr txBox="1"/>
          <p:nvPr/>
        </p:nvSpPr>
        <p:spPr>
          <a:xfrm>
            <a:off x="1134463" y="5457217"/>
            <a:ext cx="102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/>
              </a:rPr>
              <a:t>RMCRT </a:t>
            </a:r>
            <a:r>
              <a:rPr lang="en-US" sz="1400">
                <a:latin typeface="Avenir Book"/>
              </a:rPr>
              <a:t>GPU tasks </a:t>
            </a:r>
            <a:r>
              <a:rPr lang="en-US" sz="1400" dirty="0">
                <a:latin typeface="Avenir Book"/>
              </a:rPr>
              <a:t>using 300 rays in a 28x28x56 cell domain in 16 patches - 8 CPU threads, 6 streams per kernel on a Nvidia K20c GPU</a:t>
            </a:r>
            <a:r>
              <a:rPr lang="en-US" dirty="0">
                <a:latin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9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5 – </a:t>
            </a:r>
            <a:r>
              <a:rPr lang="en-US" dirty="0" err="1"/>
              <a:t>Kokkos</a:t>
            </a:r>
            <a:r>
              <a:rPr lang="en-US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98843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640E-0A4D-4104-A0DF-40AA326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090"/>
            <a:ext cx="10515600" cy="921415"/>
          </a:xfrm>
        </p:spPr>
        <p:txBody>
          <a:bodyPr/>
          <a:lstStyle/>
          <a:p>
            <a:pPr algn="ctr"/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945BEC-9423-41B0-B1BA-049C75BE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35" y="946516"/>
            <a:ext cx="11577527" cy="178816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venir Book"/>
              </a:rPr>
              <a:t>Compiles and runs on multiple architectures</a:t>
            </a:r>
          </a:p>
          <a:p>
            <a:r>
              <a:rPr lang="en-US" sz="2600" dirty="0">
                <a:latin typeface="Avenir Book"/>
              </a:rPr>
              <a:t>Obtains performant memory access patterns via architecture-aware arrays and work mapping</a:t>
            </a:r>
          </a:p>
          <a:p>
            <a:r>
              <a:rPr lang="en-US" sz="2600" dirty="0">
                <a:latin typeface="Avenir Book"/>
              </a:rPr>
              <a:t>Can leverage architecture-speciﬁc features where possible.</a:t>
            </a:r>
          </a:p>
          <a:p>
            <a:pPr lvl="1"/>
            <a:endParaRPr lang="en-US" dirty="0">
              <a:latin typeface="Avenir Boo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EF53E-6421-4B76-A62C-258552F22D64}"/>
              </a:ext>
            </a:extLst>
          </p:cNvPr>
          <p:cNvSpPr/>
          <p:nvPr/>
        </p:nvSpPr>
        <p:spPr>
          <a:xfrm>
            <a:off x="650365" y="2734676"/>
            <a:ext cx="11234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Loops using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functors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/lambdas for portability:</a:t>
            </a:r>
            <a:b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parallel_for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RangePolicy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Cuda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&gt;(0,256),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my_functor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());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85E85-C0FC-442D-97CF-EDB59EC1AE41}"/>
              </a:ext>
            </a:extLst>
          </p:cNvPr>
          <p:cNvSpPr/>
          <p:nvPr/>
        </p:nvSpPr>
        <p:spPr>
          <a:xfrm>
            <a:off x="650364" y="3630150"/>
            <a:ext cx="11234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Views: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::View&lt;double[10][3]&gt;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my_view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EBA79-1E2F-4719-AAA0-EBF0331B1003}"/>
              </a:ext>
            </a:extLst>
          </p:cNvPr>
          <p:cNvSpPr/>
          <p:nvPr/>
        </p:nvSpPr>
        <p:spPr>
          <a:xfrm>
            <a:off x="650364" y="4461828"/>
            <a:ext cx="84936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Tools:</a:t>
            </a:r>
            <a:b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</a:rPr>
              <a:t>Kokkos::RandomXorShift64Pool&lt;&gt; rand_pool( 1313 );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rnd_type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rand_gen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rand_pool.get_state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  <a:b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my_random_Number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::rand&lt;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rnd_type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, double&gt;::draw(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rand_gen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074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31">
            <a:extLst>
              <a:ext uri="{FF2B5EF4-FFF2-40B4-BE49-F238E27FC236}">
                <a16:creationId xmlns:a16="http://schemas.microsoft.com/office/drawing/2014/main" id="{09271B42-E6E9-417F-A3A4-DB74CBBCF409}"/>
              </a:ext>
            </a:extLst>
          </p:cNvPr>
          <p:cNvSpPr/>
          <p:nvPr/>
        </p:nvSpPr>
        <p:spPr>
          <a:xfrm>
            <a:off x="7784532" y="1104276"/>
            <a:ext cx="203828" cy="373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36" y="143466"/>
            <a:ext cx="12015851" cy="685801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Avenir Book"/>
              </a:rPr>
              <a:t>Example: Uintah Model for Stencil Timestep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52478" y="1239229"/>
            <a:ext cx="3858746" cy="17074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FFFF00"/>
                </a:solidFill>
              </a:rPr>
              <a:t>Unew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en-US" sz="2400" b="1" dirty="0" err="1">
                <a:solidFill>
                  <a:srgbClr val="00206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  +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sz="2400" b="1" dirty="0" err="1">
                <a:solidFill>
                  <a:srgbClr val="000000"/>
                </a:solidFill>
              </a:rPr>
              <a:t>dt</a:t>
            </a:r>
            <a:r>
              <a:rPr lang="en-US" sz="2400" b="1" dirty="0">
                <a:solidFill>
                  <a:srgbClr val="000000"/>
                </a:solidFill>
              </a:rPr>
              <a:t> *F(</a:t>
            </a:r>
            <a:r>
              <a:rPr lang="en-US" sz="2400" b="1" dirty="0" err="1">
                <a:solidFill>
                  <a:srgbClr val="00000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9D00"/>
                </a:solidFill>
              </a:rPr>
              <a:t>Uhalo</a:t>
            </a:r>
            <a:r>
              <a:rPr lang="en-US" sz="2400" b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0" name="Oval 59"/>
          <p:cNvSpPr/>
          <p:nvPr/>
        </p:nvSpPr>
        <p:spPr>
          <a:xfrm>
            <a:off x="10557657" y="913277"/>
            <a:ext cx="533400" cy="23320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53071" y="1267733"/>
            <a:ext cx="1666751" cy="968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Old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86271" y="1399934"/>
            <a:ext cx="229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GET </a:t>
            </a:r>
            <a:r>
              <a:rPr lang="en-US" sz="2000" b="1" dirty="0" err="1">
                <a:solidFill>
                  <a:srgbClr val="B7C6FE">
                    <a:lumMod val="50000"/>
                  </a:srgbClr>
                </a:solidFill>
                <a:latin typeface="Helvetica"/>
              </a:rPr>
              <a:t>Uold</a:t>
            </a:r>
            <a:r>
              <a:rPr lang="en-US" sz="2000" b="1" dirty="0">
                <a:solidFill>
                  <a:srgbClr val="B7C6FE">
                    <a:lumMod val="50000"/>
                  </a:srgbClr>
                </a:solidFill>
                <a:latin typeface="Helvetica"/>
              </a:rPr>
              <a:t>/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4618460" y="2597983"/>
            <a:ext cx="2434611" cy="653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616994" y="1413877"/>
            <a:ext cx="2436077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8768890" y="1551804"/>
            <a:ext cx="1773779" cy="23492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8759756" y="2803463"/>
            <a:ext cx="1842847" cy="16723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65319" y="2877203"/>
            <a:ext cx="176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</a:rPr>
              <a:t>Halo receives 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1897" y="1955918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/>
              </a:rPr>
              <a:t>MPI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059203" y="2392505"/>
            <a:ext cx="1666751" cy="914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New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8195" y="2689671"/>
            <a:ext cx="15594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PUT  </a:t>
            </a:r>
            <a:r>
              <a:rPr lang="en-US" sz="2000" b="1" dirty="0" err="1">
                <a:solidFill>
                  <a:srgbClr val="FFFF00"/>
                </a:solidFill>
                <a:latin typeface="Helvetica"/>
              </a:rPr>
              <a:t>Unew</a:t>
            </a:r>
            <a:endParaRPr lang="en-US" sz="2000" b="1" dirty="0">
              <a:solidFill>
                <a:srgbClr val="FFFF00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4007" y="1104276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/>
              </a:rPr>
              <a:t>Halo sends</a:t>
            </a:r>
          </a:p>
        </p:txBody>
      </p:sp>
      <p:sp>
        <p:nvSpPr>
          <p:cNvPr id="30" name="Cube 29"/>
          <p:cNvSpPr/>
          <p:nvPr/>
        </p:nvSpPr>
        <p:spPr>
          <a:xfrm>
            <a:off x="8864800" y="1699153"/>
            <a:ext cx="901359" cy="905367"/>
          </a:xfrm>
          <a:prstGeom prst="cube">
            <a:avLst>
              <a:gd name="adj" fmla="val 921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2885" y="1183044"/>
            <a:ext cx="31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Example </a:t>
            </a:r>
            <a:r>
              <a:rPr lang="en-US" sz="2400" b="1">
                <a:latin typeface="Calibri" panose="020F0502020204030204" pitchFamily="34" charset="0"/>
              </a:rPr>
              <a:t>Stencil Task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67EA306-7703-4546-B5B9-D31C772A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58" y="3175377"/>
            <a:ext cx="2778792" cy="2830852"/>
          </a:xfrm>
          <a:prstGeom prst="rect">
            <a:avLst/>
          </a:prstGeom>
        </p:spPr>
      </p:pic>
      <p:sp>
        <p:nvSpPr>
          <p:cNvPr id="54" name="Down Arrow 7">
            <a:extLst>
              <a:ext uri="{FF2B5EF4-FFF2-40B4-BE49-F238E27FC236}">
                <a16:creationId xmlns:a16="http://schemas.microsoft.com/office/drawing/2014/main" id="{569A3A77-9274-4CB7-B42F-DFBC798C02E8}"/>
              </a:ext>
            </a:extLst>
          </p:cNvPr>
          <p:cNvSpPr/>
          <p:nvPr/>
        </p:nvSpPr>
        <p:spPr>
          <a:xfrm>
            <a:off x="2646026" y="2573498"/>
            <a:ext cx="182560" cy="5896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srgbClr val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3CE7A4-42F7-4387-9309-44C7A0B9E55B}"/>
              </a:ext>
            </a:extLst>
          </p:cNvPr>
          <p:cNvSpPr/>
          <p:nvPr/>
        </p:nvSpPr>
        <p:spPr>
          <a:xfrm>
            <a:off x="5862972" y="3746565"/>
            <a:ext cx="3424767" cy="699057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 dirty="0" err="1">
                <a:solidFill>
                  <a:srgbClr val="000000"/>
                </a:solidFill>
              </a:rPr>
              <a:t>Kokkos</a:t>
            </a:r>
            <a:r>
              <a:rPr lang="en-US" sz="1800" kern="1200" dirty="0">
                <a:solidFill>
                  <a:srgbClr val="000000"/>
                </a:solidFill>
              </a:rPr>
              <a:t> Views Memory Structure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8828CB-0327-45C9-BA46-2988BDB93603}"/>
              </a:ext>
            </a:extLst>
          </p:cNvPr>
          <p:cNvSpPr/>
          <p:nvPr/>
        </p:nvSpPr>
        <p:spPr>
          <a:xfrm>
            <a:off x="5862972" y="4843016"/>
            <a:ext cx="3424767" cy="92333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00093"/>
              </a:buClr>
              <a:buSzPct val="100000"/>
            </a:pPr>
            <a: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  <a:t>Use</a:t>
            </a:r>
            <a:r>
              <a:rPr lang="en-US" sz="1800" b="1" dirty="0"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800" b="1" dirty="0" err="1">
                <a:latin typeface="Calibri Light" panose="020F0302020204030204" pitchFamily="34" charset="0"/>
                <a:ea typeface="+mn-ea"/>
                <a:cs typeface="+mn-cs"/>
              </a:rPr>
              <a:t>Kokkos</a:t>
            </a:r>
            <a:r>
              <a:rPr lang="en-US" sz="1800" b="1" dirty="0"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  <a:t>abstraction layer: </a:t>
            </a:r>
            <a:b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1800" dirty="0">
                <a:latin typeface="Calibri Light" panose="020F0302020204030204" pitchFamily="34" charset="0"/>
                <a:ea typeface="+mn-ea"/>
                <a:cs typeface="+mn-cs"/>
              </a:rPr>
              <a:t>Maps loops </a:t>
            </a:r>
            <a:r>
              <a:rPr lang="en-US" dirty="0">
                <a:latin typeface="Calibri Light" panose="020F0302020204030204" pitchFamily="34" charset="0"/>
              </a:rPr>
              <a:t>for architecture-aware memory access patterns</a:t>
            </a:r>
            <a:endParaRPr lang="en-US" sz="1800" dirty="0"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62" name="Down Arrow 31">
            <a:extLst>
              <a:ext uri="{FF2B5EF4-FFF2-40B4-BE49-F238E27FC236}">
                <a16:creationId xmlns:a16="http://schemas.microsoft.com/office/drawing/2014/main" id="{712268A4-7503-4995-8ED3-DEE60A235875}"/>
              </a:ext>
            </a:extLst>
          </p:cNvPr>
          <p:cNvSpPr/>
          <p:nvPr/>
        </p:nvSpPr>
        <p:spPr>
          <a:xfrm rot="16200000">
            <a:off x="4594650" y="4174113"/>
            <a:ext cx="203828" cy="233281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kern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45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455"/>
            <a:ext cx="10515600" cy="718607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for GPUs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D1CA1B-E217-474B-A901-C7E263D23C53}"/>
              </a:ext>
            </a:extLst>
          </p:cNvPr>
          <p:cNvSpPr txBox="1">
            <a:spLocks/>
          </p:cNvSpPr>
          <p:nvPr/>
        </p:nvSpPr>
        <p:spPr>
          <a:xfrm>
            <a:off x="448346" y="1026774"/>
            <a:ext cx="11295306" cy="462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Avenir Book"/>
              </a:rPr>
              <a:t>Problem:</a:t>
            </a:r>
            <a:r>
              <a:rPr lang="en-US" sz="2400" b="1" dirty="0">
                <a:latin typeface="Avenir Book"/>
              </a:rPr>
              <a:t> </a:t>
            </a:r>
            <a:r>
              <a:rPr lang="en-US" sz="2400" b="1" dirty="0" err="1">
                <a:latin typeface="Avenir Book"/>
              </a:rPr>
              <a:t>Kokkos</a:t>
            </a:r>
            <a:r>
              <a:rPr lang="en-US" sz="2400" b="1" dirty="0">
                <a:latin typeface="Avenir Book"/>
              </a:rPr>
              <a:t> is bulk synchronous on the GPU!  All copies and kernels synchronize.  </a:t>
            </a:r>
            <a:endParaRPr lang="en-US" b="1" dirty="0">
              <a:latin typeface="Avenir Book"/>
            </a:endParaRP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02722CF-C51C-44C9-80FE-62C073CE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92" y="1905269"/>
            <a:ext cx="8312813" cy="24242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C6C384-32E8-4F93-BFBF-22B5B8695C11}"/>
              </a:ext>
            </a:extLst>
          </p:cNvPr>
          <p:cNvSpPr/>
          <p:nvPr/>
        </p:nvSpPr>
        <p:spPr>
          <a:xfrm>
            <a:off x="1939592" y="4925801"/>
            <a:ext cx="8625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Book"/>
              </a:rPr>
              <a:t>No way to request or supply streams or invoke asynchronous actions. </a:t>
            </a:r>
          </a:p>
        </p:txBody>
      </p:sp>
    </p:spTree>
    <p:extLst>
      <p:ext uri="{BB962C8B-B14F-4D97-AF65-F5344CB8AC3E}">
        <p14:creationId xmlns:p14="http://schemas.microsoft.com/office/powerpoint/2010/main" val="371546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030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and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309511"/>
            <a:ext cx="5300906" cy="4867452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For GPUs, if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is large,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places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is placed into GPU Constant Cache Memory.</a:t>
            </a:r>
          </a:p>
          <a:p>
            <a:pPr lvl="1"/>
            <a:r>
              <a:rPr lang="en-US" dirty="0">
                <a:latin typeface="Avenir Book"/>
              </a:rPr>
              <a:t>GPU Constant Cache Memory acts as read-only registers.</a:t>
            </a:r>
          </a:p>
          <a:p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executes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inside a kernel.</a:t>
            </a: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4C7CC-F0A7-4B0E-B937-CBB8BB12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70" y="1487488"/>
            <a:ext cx="7565537" cy="41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38-0E26-4D0C-934D-C7871F3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100361"/>
            <a:ext cx="11684000" cy="613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Modifying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for Multiple Asynchronous </a:t>
            </a:r>
            <a:r>
              <a:rPr lang="en-US" dirty="0" err="1">
                <a:latin typeface="Avenir Book"/>
              </a:rPr>
              <a:t>Functors</a:t>
            </a:r>
            <a:endParaRPr lang="en-US" dirty="0">
              <a:latin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68D-BDF1-4283-AC11-14C3A055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5463285"/>
          </a:xfrm>
        </p:spPr>
        <p:txBody>
          <a:bodyPr/>
          <a:lstStyle/>
          <a:p>
            <a:r>
              <a:rPr lang="en-US" dirty="0">
                <a:latin typeface="Avenir Book"/>
              </a:rPr>
              <a:t>I implemented a lock free allocation bitmap for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dirty="0">
                <a:latin typeface="Avenir Book"/>
              </a:rPr>
              <a:t>If the bitmap is full of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,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checks all CUDA events to see if a prior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completed, then can free that constant cache 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1C3D-AE21-49D5-AA40-F8880C79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8" y="2191657"/>
            <a:ext cx="6117435" cy="36378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991B95-16CD-4B02-97CD-DC0E06EE0BF0}"/>
              </a:ext>
            </a:extLst>
          </p:cNvPr>
          <p:cNvSpPr txBox="1">
            <a:spLocks/>
          </p:cNvSpPr>
          <p:nvPr/>
        </p:nvSpPr>
        <p:spPr>
          <a:xfrm>
            <a:off x="6599904" y="4756272"/>
            <a:ext cx="4676006" cy="1073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  <a:latin typeface="Avenir Book"/>
              </a:rPr>
              <a:t>Results of </a:t>
            </a:r>
            <a:r>
              <a:rPr lang="en-US" sz="2400" b="1" dirty="0" err="1">
                <a:solidFill>
                  <a:srgbClr val="0070C0"/>
                </a:solidFill>
                <a:latin typeface="Avenir Book"/>
              </a:rPr>
              <a:t>Kokkos</a:t>
            </a:r>
            <a:r>
              <a:rPr lang="en-US" sz="2400" b="1" dirty="0">
                <a:solidFill>
                  <a:srgbClr val="0070C0"/>
                </a:solidFill>
                <a:latin typeface="Avenir Book"/>
              </a:rPr>
              <a:t> modifications:</a:t>
            </a:r>
            <a:br>
              <a:rPr lang="en-US" sz="2400" b="1" dirty="0">
                <a:solidFill>
                  <a:srgbClr val="0070C0"/>
                </a:solidFill>
                <a:latin typeface="Avenir Book"/>
              </a:rPr>
            </a:br>
            <a:r>
              <a:rPr lang="en-US" sz="2400" b="1" dirty="0">
                <a:solidFill>
                  <a:srgbClr val="0070C0"/>
                </a:solidFill>
                <a:latin typeface="Avenir Book"/>
              </a:rPr>
              <a:t>Blue is </a:t>
            </a:r>
            <a:r>
              <a:rPr lang="en-US" sz="2400" b="1" dirty="0" err="1">
                <a:solidFill>
                  <a:srgbClr val="0070C0"/>
                </a:solidFill>
                <a:latin typeface="Avenir Book"/>
              </a:rPr>
              <a:t>Kokkos</a:t>
            </a:r>
            <a:r>
              <a:rPr lang="en-US" sz="2400" b="1" dirty="0">
                <a:solidFill>
                  <a:srgbClr val="0070C0"/>
                </a:solidFill>
                <a:latin typeface="Avenir Book"/>
              </a:rPr>
              <a:t>::</a:t>
            </a:r>
            <a:r>
              <a:rPr lang="en-US" sz="2400" b="1" dirty="0" err="1">
                <a:solidFill>
                  <a:srgbClr val="0070C0"/>
                </a:solidFill>
                <a:latin typeface="Avenir Book"/>
              </a:rPr>
              <a:t>parallel_for</a:t>
            </a:r>
            <a:r>
              <a:rPr lang="en-US" sz="2400" b="1" dirty="0">
                <a:solidFill>
                  <a:srgbClr val="0070C0"/>
                </a:solidFill>
                <a:latin typeface="Avenir Book"/>
              </a:rPr>
              <a:t> </a:t>
            </a:r>
            <a:br>
              <a:rPr lang="en-US" sz="2400" b="1" dirty="0">
                <a:solidFill>
                  <a:srgbClr val="0070C0"/>
                </a:solidFill>
                <a:latin typeface="Avenir Book"/>
              </a:rPr>
            </a:br>
            <a:r>
              <a:rPr lang="en-US" sz="2400" b="1" dirty="0">
                <a:solidFill>
                  <a:srgbClr val="0070C0"/>
                </a:solidFill>
                <a:latin typeface="Avenir Book"/>
              </a:rPr>
              <a:t>Purple is equivalent CUDA code</a:t>
            </a:r>
            <a:endParaRPr lang="en-US" b="1" dirty="0">
              <a:solidFill>
                <a:srgbClr val="0070C0"/>
              </a:solidFill>
              <a:latin typeface="Avenir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D8109-519D-455E-90F0-141598946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9" y="2239911"/>
            <a:ext cx="5125297" cy="23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Current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70200"/>
            <a:ext cx="11148969" cy="6187800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Using constant cache memory for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is ideal for overlapping kernels</a:t>
            </a:r>
          </a:p>
          <a:p>
            <a:r>
              <a:rPr lang="en-US" dirty="0">
                <a:latin typeface="Avenir Book"/>
              </a:rPr>
              <a:t>To the best of my knowledge, nobody has observed this before.</a:t>
            </a: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B6F6E27-21FB-48AF-9799-FA56BB37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2" y="2784856"/>
            <a:ext cx="5591087" cy="1540401"/>
          </a:xfrm>
          <a:prstGeom prst="rect">
            <a:avLst/>
          </a:prstGeom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3FA73ED-A9F1-4634-B1B0-3492105B8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06" y="2781354"/>
            <a:ext cx="5591087" cy="15439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14E9AD-74EF-4B8A-A733-4B2DC5993016}"/>
              </a:ext>
            </a:extLst>
          </p:cNvPr>
          <p:cNvSpPr txBox="1">
            <a:spLocks/>
          </p:cNvSpPr>
          <p:nvPr/>
        </p:nvSpPr>
        <p:spPr>
          <a:xfrm>
            <a:off x="855644" y="4553922"/>
            <a:ext cx="4802581" cy="88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Using GPU </a:t>
            </a:r>
            <a:r>
              <a:rPr lang="en-US" sz="2000" b="1" u="sng" dirty="0">
                <a:latin typeface="Avenir Book"/>
              </a:rPr>
              <a:t>local</a:t>
            </a:r>
            <a:r>
              <a:rPr lang="en-US" sz="2000" dirty="0">
                <a:latin typeface="Avenir Book"/>
              </a:rPr>
              <a:t> memory only for </a:t>
            </a:r>
            <a:r>
              <a:rPr lang="en-US" sz="2000" dirty="0" err="1">
                <a:latin typeface="Avenir Book"/>
              </a:rPr>
              <a:t>functors</a:t>
            </a:r>
            <a:r>
              <a:rPr lang="en-US" sz="2000" dirty="0">
                <a:latin typeface="Avenir Book"/>
              </a:rPr>
              <a:t>.  Occasional synchronization occurs.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D7EB29-47F8-41BA-BCE2-859AC50CAD74}"/>
              </a:ext>
            </a:extLst>
          </p:cNvPr>
          <p:cNvSpPr txBox="1">
            <a:spLocks/>
          </p:cNvSpPr>
          <p:nvPr/>
        </p:nvSpPr>
        <p:spPr>
          <a:xfrm>
            <a:off x="6762958" y="4553922"/>
            <a:ext cx="4802581" cy="88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Using GPU </a:t>
            </a:r>
            <a:r>
              <a:rPr lang="en-US" sz="2000" b="1" u="sng" dirty="0">
                <a:latin typeface="Avenir Book"/>
              </a:rPr>
              <a:t>constant</a:t>
            </a:r>
            <a:r>
              <a:rPr lang="en-US" sz="2000" dirty="0">
                <a:latin typeface="Avenir Book"/>
              </a:rPr>
              <a:t> memory only for </a:t>
            </a:r>
            <a:r>
              <a:rPr lang="en-US" sz="2000" dirty="0" err="1">
                <a:latin typeface="Avenir Book"/>
              </a:rPr>
              <a:t>functors</a:t>
            </a:r>
            <a:r>
              <a:rPr lang="en-US" sz="2000" dirty="0">
                <a:latin typeface="Avenir Book"/>
              </a:rPr>
              <a:t>.  No synchronization!</a:t>
            </a:r>
          </a:p>
        </p:txBody>
      </p:sp>
    </p:spTree>
    <p:extLst>
      <p:ext uri="{BB962C8B-B14F-4D97-AF65-F5344CB8AC3E}">
        <p14:creationId xmlns:p14="http://schemas.microsoft.com/office/powerpoint/2010/main" val="35118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9792-8A59-4CE8-AC56-0A22724D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23"/>
            <a:ext cx="10515600" cy="867866"/>
          </a:xfrm>
        </p:spPr>
        <p:txBody>
          <a:bodyPr/>
          <a:lstStyle/>
          <a:p>
            <a:pPr algn="ctr"/>
            <a:r>
              <a:rPr lang="en-US" b="1" dirty="0">
                <a:latin typeface="Avenir Book"/>
              </a:rPr>
              <a:t>Research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031CA-DCDF-46A6-94F5-E40924088236}"/>
              </a:ext>
            </a:extLst>
          </p:cNvPr>
          <p:cNvSpPr/>
          <p:nvPr/>
        </p:nvSpPr>
        <p:spPr>
          <a:xfrm>
            <a:off x="308517" y="743220"/>
            <a:ext cx="1157496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For scheduling and execution of code, use an asynchronous many task runtime.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AMTs automatically schedules and execute tasks.  Supports large scale parallelism.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This research uses </a:t>
            </a:r>
            <a:r>
              <a:rPr lang="en-US" sz="2400" b="1" dirty="0">
                <a:latin typeface="Avenir Book"/>
              </a:rPr>
              <a:t>Uintah</a:t>
            </a:r>
            <a:r>
              <a:rPr lang="en-US" sz="2400" dirty="0">
                <a:latin typeface="Avenir Book"/>
              </a:rPr>
              <a:t>.  </a:t>
            </a:r>
            <a:endParaRPr lang="en-US" sz="2400" b="1" dirty="0">
              <a:latin typeface="Avenir Boo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For writing code loops, use a portability tool: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Task loops written once and later executed on CPUs, GPUs, Xeon Phis, and/or other architectures.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May also provide architecture-aware data structures, looping strategies, and portable software libraries.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This research uses </a:t>
            </a:r>
            <a:r>
              <a:rPr lang="en-US" sz="2400" b="1" dirty="0" err="1">
                <a:latin typeface="Avenir Book"/>
              </a:rPr>
              <a:t>Kokkos</a:t>
            </a:r>
            <a:r>
              <a:rPr lang="en-US" sz="2400" b="1" dirty="0">
                <a:latin typeface="Avenir Book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Avenir Book"/>
              </a:rPr>
              <a:t>Challenges addressed here: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Avenir Book"/>
              </a:rPr>
              <a:t>Uintah’s prior GPU model lacked task asynchrony, data store variable concurrency, efficient data movement among memory spaces, and efficient task execution.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00000"/>
                </a:solidFill>
                <a:latin typeface="Avenir Book"/>
              </a:rPr>
              <a:t>Kokkos</a:t>
            </a:r>
            <a:r>
              <a:rPr lang="en-US" sz="2800" dirty="0">
                <a:solidFill>
                  <a:srgbClr val="C00000"/>
                </a:solidFill>
                <a:latin typeface="Avenir Book"/>
              </a:rPr>
              <a:t> lacked GPU asynchrony.</a:t>
            </a:r>
            <a:r>
              <a:rPr lang="en-US" sz="2800" dirty="0">
                <a:solidFill>
                  <a:srgbClr val="00B050"/>
                </a:solidFill>
                <a:latin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7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5A0C-102C-4602-BDCE-E508C8C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07" y="130795"/>
            <a:ext cx="10515600" cy="696031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- GPU Parallel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D7A-BD79-46B7-9592-FDA221C5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5" y="814417"/>
            <a:ext cx="11345333" cy="5115807"/>
          </a:xfrm>
        </p:spPr>
        <p:txBody>
          <a:bodyPr/>
          <a:lstStyle/>
          <a:p>
            <a:r>
              <a:rPr lang="en-US" dirty="0">
                <a:latin typeface="Avenir Book"/>
              </a:rPr>
              <a:t>Much more going on under-the-hood compared to a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parallel_for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b="1" dirty="0">
                <a:latin typeface="Avenir Book"/>
              </a:rPr>
              <a:t>Biggest asynchrony issue:  The reduction value</a:t>
            </a:r>
            <a:endParaRPr lang="en-US" dirty="0">
              <a:latin typeface="Avenir Book"/>
            </a:endParaRPr>
          </a:p>
          <a:p>
            <a:pPr lvl="1"/>
            <a:r>
              <a:rPr lang="en-US" dirty="0">
                <a:latin typeface="Avenir Book"/>
              </a:rPr>
              <a:t>Pinned memory for GPU-to-host copy is crucial (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can be modified to automatically manage this.)</a:t>
            </a:r>
          </a:p>
          <a:p>
            <a:pPr lvl="1"/>
            <a:r>
              <a:rPr lang="en-US" dirty="0">
                <a:latin typeface="Avenir Book"/>
              </a:rPr>
              <a:t>RAJA and </a:t>
            </a:r>
            <a:r>
              <a:rPr lang="en-US" dirty="0" err="1">
                <a:latin typeface="Avenir Book"/>
              </a:rPr>
              <a:t>OpenACC</a:t>
            </a:r>
            <a:r>
              <a:rPr lang="en-US" dirty="0">
                <a:latin typeface="Avenir Book"/>
              </a:rPr>
              <a:t> synchronize when copying the reduction result into host memory.</a:t>
            </a:r>
          </a:p>
          <a:p>
            <a:r>
              <a:rPr lang="en-US" dirty="0">
                <a:latin typeface="Avenir Book"/>
              </a:rPr>
              <a:t>Work is 60-75% complete.</a:t>
            </a:r>
          </a:p>
          <a:p>
            <a:pPr marL="0" indent="0">
              <a:buNone/>
            </a:pPr>
            <a:endParaRPr lang="en-US" b="1" dirty="0">
              <a:latin typeface="Avenir Book"/>
            </a:endParaRPr>
          </a:p>
        </p:txBody>
      </p:sp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B01286A-2EF0-46BA-856B-A0556A03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4" y="3989066"/>
            <a:ext cx="5851166" cy="1139672"/>
          </a:xfrm>
          <a:prstGeom prst="rect">
            <a:avLst/>
          </a:prstGeom>
        </p:spPr>
      </p:pic>
      <p:pic>
        <p:nvPicPr>
          <p:cNvPr id="8" name="Picture 7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14B8B90-27AE-4E8A-B4C4-41ADFD2D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2" y="3691296"/>
            <a:ext cx="5846629" cy="173521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3D3405-AAE3-4BD1-9C66-7C18C93603E3}"/>
              </a:ext>
            </a:extLst>
          </p:cNvPr>
          <p:cNvSpPr txBox="1">
            <a:spLocks/>
          </p:cNvSpPr>
          <p:nvPr/>
        </p:nvSpPr>
        <p:spPr>
          <a:xfrm>
            <a:off x="816807" y="5363068"/>
            <a:ext cx="4364793" cy="88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Before:  Before </a:t>
            </a:r>
            <a:r>
              <a:rPr lang="en-US" sz="2000" dirty="0" err="1">
                <a:latin typeface="Avenir Book"/>
              </a:rPr>
              <a:t>Kokkos</a:t>
            </a:r>
            <a:r>
              <a:rPr lang="en-US" sz="2000" dirty="0">
                <a:latin typeface="Avenir Book"/>
              </a:rPr>
              <a:t> modifications.  Production and portable code.  Letting the GPU partition 1 large patch.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A1138B-E03F-427F-B9F9-04850944BF3B}"/>
              </a:ext>
            </a:extLst>
          </p:cNvPr>
          <p:cNvSpPr txBox="1">
            <a:spLocks/>
          </p:cNvSpPr>
          <p:nvPr/>
        </p:nvSpPr>
        <p:spPr>
          <a:xfrm>
            <a:off x="6894286" y="5488690"/>
            <a:ext cx="4480907" cy="88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After: After </a:t>
            </a:r>
            <a:r>
              <a:rPr lang="en-US" sz="2000" dirty="0" err="1">
                <a:latin typeface="Avenir Book"/>
              </a:rPr>
              <a:t>Kokkos</a:t>
            </a:r>
            <a:r>
              <a:rPr lang="en-US" sz="2000" dirty="0">
                <a:latin typeface="Avenir Book"/>
              </a:rPr>
              <a:t> + Uintah modifications</a:t>
            </a:r>
            <a:br>
              <a:rPr lang="en-US" sz="2000" dirty="0">
                <a:latin typeface="Avenir Book"/>
              </a:rPr>
            </a:br>
            <a:r>
              <a:rPr lang="en-US" sz="2000" dirty="0">
                <a:latin typeface="Avenir Book"/>
              </a:rPr>
              <a:t>Production problem!  It’s portable code!  </a:t>
            </a:r>
            <a:br>
              <a:rPr lang="en-US" sz="2000" dirty="0">
                <a:latin typeface="Avenir Book"/>
              </a:rPr>
            </a:br>
            <a:r>
              <a:rPr lang="en-US" sz="2000" dirty="0">
                <a:latin typeface="Avenir Book"/>
              </a:rPr>
              <a:t>It’s faster than bulk synchronous!</a:t>
            </a:r>
          </a:p>
        </p:txBody>
      </p:sp>
    </p:spTree>
    <p:extLst>
      <p:ext uri="{BB962C8B-B14F-4D97-AF65-F5344CB8AC3E}">
        <p14:creationId xmlns:p14="http://schemas.microsoft.com/office/powerpoint/2010/main" val="423877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6 – Remaining Work</a:t>
            </a:r>
          </a:p>
        </p:txBody>
      </p:sp>
    </p:spTree>
    <p:extLst>
      <p:ext uri="{BB962C8B-B14F-4D97-AF65-F5344CB8AC3E}">
        <p14:creationId xmlns:p14="http://schemas.microsoft.com/office/powerpoint/2010/main" val="1575548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7CE2-B009-4433-A43F-A924851B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Future Work – Data Management </a:t>
            </a:r>
            <a:r>
              <a:rPr lang="en-US" b="1" u="sng" dirty="0">
                <a:latin typeface="Avenir Book"/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E0CE-E79F-453E-B442-BAF967E8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79" y="1411111"/>
            <a:ext cx="11446932" cy="378177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OnDemand Data Warehouse’s halo gathering makes duplicates of variables. </a:t>
            </a:r>
          </a:p>
          <a:p>
            <a:pPr lvl="1"/>
            <a:r>
              <a:rPr lang="en-US" dirty="0">
                <a:latin typeface="Avenir Book"/>
              </a:rPr>
              <a:t>Derek Harris is currently having big problems with this.</a:t>
            </a:r>
          </a:p>
          <a:p>
            <a:pPr lvl="1"/>
            <a:r>
              <a:rPr lang="en-US" dirty="0">
                <a:latin typeface="Avenir Book"/>
              </a:rPr>
              <a:t>Should use GPU Data Warehouse model for simulation variable:</a:t>
            </a:r>
          </a:p>
          <a:p>
            <a:pPr lvl="2"/>
            <a:r>
              <a:rPr lang="en-US" dirty="0">
                <a:latin typeface="Avenir Book"/>
              </a:rPr>
              <a:t>Sharing </a:t>
            </a:r>
            <a:r>
              <a:rPr lang="en-US">
                <a:latin typeface="Avenir Book"/>
              </a:rPr>
              <a:t>among tasks</a:t>
            </a:r>
            <a:endParaRPr lang="en-US" dirty="0">
              <a:latin typeface="Avenir Book"/>
            </a:endParaRPr>
          </a:p>
          <a:p>
            <a:pPr lvl="2"/>
            <a:r>
              <a:rPr lang="en-US" dirty="0">
                <a:latin typeface="Avenir Book"/>
              </a:rPr>
              <a:t>Pre-sizing</a:t>
            </a:r>
          </a:p>
          <a:p>
            <a:pPr lvl="2"/>
            <a:r>
              <a:rPr lang="en-US" dirty="0">
                <a:latin typeface="Avenir Book"/>
              </a:rPr>
              <a:t>Pre-allocating</a:t>
            </a:r>
          </a:p>
          <a:p>
            <a:r>
              <a:rPr lang="en-US" dirty="0">
                <a:latin typeface="Avenir Book"/>
              </a:rPr>
              <a:t>GPU Data Warehouse gathers in halo cells through GPU kernels. </a:t>
            </a:r>
          </a:p>
          <a:p>
            <a:pPr lvl="1"/>
            <a:r>
              <a:rPr lang="en-US" dirty="0">
                <a:latin typeface="Avenir Book"/>
              </a:rPr>
              <a:t>Both James Sutherland and I have noticed this is not as fast as we want.</a:t>
            </a:r>
          </a:p>
          <a:p>
            <a:pPr lvl="1"/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366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67CF5B-9563-4449-B52C-550B6983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2018263"/>
            <a:ext cx="9728661" cy="3943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6CEDE-45CD-4EB4-A798-12E4C49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29880"/>
            <a:ext cx="11400638" cy="820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venir Book"/>
              </a:rPr>
              <a:t>Future Work – Data Management </a:t>
            </a:r>
            <a:r>
              <a:rPr lang="en-US" b="1" u="sng" dirty="0">
                <a:latin typeface="Avenir Book"/>
              </a:rPr>
              <a:t>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E9A1-E548-4B9B-BBCB-7D1176B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29" y="1157918"/>
            <a:ext cx="11660282" cy="722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venir Book"/>
              </a:rPr>
              <a:t>Currently, ugly and non-portable preprocessor directives needed to retrieve simulation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581D-2BC5-4A5D-AF02-1F8226AF11D8}"/>
              </a:ext>
            </a:extLst>
          </p:cNvPr>
          <p:cNvSpPr txBox="1">
            <a:spLocks/>
          </p:cNvSpPr>
          <p:nvPr/>
        </p:nvSpPr>
        <p:spPr>
          <a:xfrm>
            <a:off x="547510" y="3885947"/>
            <a:ext cx="11255023" cy="23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79301D-C32D-41A1-B2D0-B725380D2F38}"/>
              </a:ext>
            </a:extLst>
          </p:cNvPr>
          <p:cNvSpPr txBox="1">
            <a:spLocks/>
          </p:cNvSpPr>
          <p:nvPr/>
        </p:nvSpPr>
        <p:spPr>
          <a:xfrm>
            <a:off x="8693746" y="2833237"/>
            <a:ext cx="3372027" cy="112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venir Book"/>
              </a:rPr>
              <a:t>Goal: </a:t>
            </a:r>
            <a:r>
              <a:rPr lang="en-US" dirty="0">
                <a:solidFill>
                  <a:srgbClr val="0070C0"/>
                </a:solidFill>
                <a:latin typeface="Avenir Book"/>
              </a:rPr>
              <a:t>Application developers shouldn’t have to do this!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42550A9-D643-4658-850F-60755C80CFA8}"/>
              </a:ext>
            </a:extLst>
          </p:cNvPr>
          <p:cNvSpPr/>
          <p:nvPr/>
        </p:nvSpPr>
        <p:spPr>
          <a:xfrm>
            <a:off x="8161866" y="2477155"/>
            <a:ext cx="293511" cy="2005191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EAA-DD11-4DCC-B1D8-D3E497D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Constraints of Future Work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834F-8AC3-49C8-B531-9EF28551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038504"/>
            <a:ext cx="11467016" cy="455788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Focus on tasks already written with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code.  </a:t>
            </a:r>
          </a:p>
          <a:p>
            <a:pPr lvl="1"/>
            <a:r>
              <a:rPr lang="en-US" dirty="0">
                <a:latin typeface="Avenir Book"/>
              </a:rPr>
              <a:t>RMCRT and Arches tasks are the current target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problems.  </a:t>
            </a:r>
          </a:p>
          <a:p>
            <a:pPr lvl="1"/>
            <a:r>
              <a:rPr lang="en-US" dirty="0">
                <a:latin typeface="Avenir Book"/>
              </a:rPr>
              <a:t>Will not rewrite existing CPU tasks into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, with the exception of RMCRT.</a:t>
            </a:r>
          </a:p>
          <a:p>
            <a:pPr lvl="1"/>
            <a:r>
              <a:rPr lang="en-US" dirty="0">
                <a:latin typeface="Avenir Book"/>
              </a:rPr>
              <a:t>Some tasks can’t port if they depart from Uintah conventions or use non-portable code (e.g. STL containers, system calls, etc.)</a:t>
            </a:r>
          </a:p>
          <a:p>
            <a:r>
              <a:rPr lang="en-US" dirty="0">
                <a:latin typeface="Avenir Book"/>
              </a:rPr>
              <a:t>Require minimal architecture specific #ifdef stubs for application developers.</a:t>
            </a:r>
          </a:p>
          <a:p>
            <a:pPr lvl="1"/>
            <a:r>
              <a:rPr lang="en-US" dirty="0">
                <a:latin typeface="Avenir Book"/>
              </a:rPr>
              <a:t>Exception: Looping ranges require architecture specific fine tuning.</a:t>
            </a:r>
          </a:p>
          <a:p>
            <a:pPr lvl="1"/>
            <a:r>
              <a:rPr lang="en-US" dirty="0">
                <a:latin typeface="Avenir Book"/>
              </a:rPr>
              <a:t>It’s possible some data warehouse usage will be non-portable (e.g. Todd Harman likes the </a:t>
            </a:r>
            <a:r>
              <a:rPr lang="en-US" dirty="0" err="1">
                <a:latin typeface="Avenir Book"/>
              </a:rPr>
              <a:t>getRegion</a:t>
            </a:r>
            <a:r>
              <a:rPr lang="en-US" dirty="0">
                <a:latin typeface="Avenir Book"/>
              </a:rPr>
              <a:t>() API which can’t be GPU portable).</a:t>
            </a:r>
          </a:p>
          <a:p>
            <a:pPr marL="0" indent="0">
              <a:buNone/>
            </a:pPr>
            <a:endParaRPr lang="en-US" sz="15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2454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F48-99F6-4689-B1A2-C24763EF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Thesis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9CE1-E94F-4E30-BCC6-DBD86ECB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21405"/>
            <a:ext cx="11684000" cy="52004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/>
              </a:rPr>
              <a:t>Abstract</a:t>
            </a:r>
          </a:p>
          <a:p>
            <a:r>
              <a:rPr lang="en-US" b="1" dirty="0">
                <a:latin typeface="Avenir Book"/>
              </a:rPr>
              <a:t>Chapter 1 Introduction</a:t>
            </a:r>
          </a:p>
          <a:p>
            <a:r>
              <a:rPr lang="en-US" b="1" dirty="0">
                <a:latin typeface="Avenir Book"/>
              </a:rPr>
              <a:t>Chapter 2 Related Runtimes and Tools</a:t>
            </a:r>
          </a:p>
          <a:p>
            <a:r>
              <a:rPr lang="en-US" b="1" dirty="0">
                <a:latin typeface="Avenir Book"/>
              </a:rPr>
              <a:t>Chapter 3 Uintah Overview and Application Developer API</a:t>
            </a:r>
          </a:p>
          <a:p>
            <a:r>
              <a:rPr lang="en-US" b="1" dirty="0">
                <a:latin typeface="Avenir Book"/>
              </a:rPr>
              <a:t>Chapter 4 A Host and GPU Data Store Enabling Concurrency, Asynchrony, and Data Sharing</a:t>
            </a:r>
          </a:p>
          <a:p>
            <a:r>
              <a:rPr lang="en-US" b="1" dirty="0">
                <a:latin typeface="Avenir Book"/>
              </a:rPr>
              <a:t>Chapter 5 Uintah Heterogeneous/GPU Task Scheduling and Execution</a:t>
            </a:r>
          </a:p>
          <a:p>
            <a:r>
              <a:rPr lang="en-US" b="1" dirty="0">
                <a:latin typeface="Avenir Book"/>
              </a:rPr>
              <a:t>Chapter 6 </a:t>
            </a:r>
            <a:r>
              <a:rPr lang="en-US" b="1" dirty="0" err="1">
                <a:latin typeface="Avenir Book"/>
              </a:rPr>
              <a:t>Kokkos</a:t>
            </a:r>
            <a:r>
              <a:rPr lang="en-US" b="1" dirty="0">
                <a:latin typeface="Avenir Book"/>
              </a:rPr>
              <a:t> Code Modifications for Asynchrony of Data Movement and Execution</a:t>
            </a:r>
          </a:p>
          <a:p>
            <a:r>
              <a:rPr lang="en-US" b="1" dirty="0">
                <a:latin typeface="Avenir Book"/>
              </a:rPr>
              <a:t>Chapter 7 </a:t>
            </a:r>
            <a:r>
              <a:rPr lang="en-US" b="1" dirty="0" err="1">
                <a:latin typeface="Avenir Book"/>
              </a:rPr>
              <a:t>Kokkos</a:t>
            </a:r>
            <a:r>
              <a:rPr lang="en-US" b="1" dirty="0">
                <a:latin typeface="Avenir Book"/>
              </a:rPr>
              <a:t> and GPU Integration Into Uintah  </a:t>
            </a:r>
          </a:p>
          <a:p>
            <a:r>
              <a:rPr lang="en-US" b="1" dirty="0">
                <a:latin typeface="Avenir Book"/>
              </a:rPr>
              <a:t>Chapter 8 Conclusions and Future Work  </a:t>
            </a:r>
          </a:p>
          <a:p>
            <a:r>
              <a:rPr lang="en-US" b="1" dirty="0">
                <a:latin typeface="Avenir Book"/>
              </a:rPr>
              <a:t>Appendix</a:t>
            </a:r>
          </a:p>
          <a:p>
            <a:r>
              <a:rPr lang="en-US" b="1" dirty="0">
                <a:latin typeface="Avenir Book"/>
              </a:rPr>
              <a:t>References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9679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F48-99F6-4689-B1A2-C24763EF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9CE1-E94F-4E30-BCC6-DBD86ECB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21405"/>
            <a:ext cx="11684000" cy="52004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/>
              </a:rPr>
              <a:t>November-December 2017</a:t>
            </a:r>
            <a:r>
              <a:rPr lang="en-US" dirty="0">
                <a:latin typeface="Avenir Book"/>
              </a:rPr>
              <a:t>: Finish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work on </a:t>
            </a:r>
            <a:r>
              <a:rPr lang="en-US" dirty="0" err="1">
                <a:latin typeface="Consolas" panose="020B0609020204030204" pitchFamily="49" charset="0"/>
              </a:rPr>
              <a:t>parallel_for</a:t>
            </a:r>
            <a:r>
              <a:rPr lang="en-US" dirty="0">
                <a:latin typeface="Avenir Book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parallel_reduce</a:t>
            </a:r>
            <a:r>
              <a:rPr lang="en-US" dirty="0">
                <a:latin typeface="Avenir Book"/>
              </a:rPr>
              <a:t>, and supporting tools.  Demonstrate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with RMCRT in Uintah with various codebases.  Write Abstract and Chapters 6 and 7 of the dissertation.</a:t>
            </a:r>
          </a:p>
          <a:p>
            <a:r>
              <a:rPr lang="en-US" b="1" dirty="0">
                <a:latin typeface="Avenir Book"/>
              </a:rPr>
              <a:t>January 2018</a:t>
            </a:r>
            <a:r>
              <a:rPr lang="en-US" dirty="0">
                <a:latin typeface="Avenir Book"/>
              </a:rPr>
              <a:t>: Begin transitioning to a unified data warehouse model.  Finish Abstract, Chapter 1 Introduction, Chapter 2 Related Frameworks and Tools, and begin Chapter 3 Uintah Overview and Application Developer API.</a:t>
            </a:r>
          </a:p>
          <a:p>
            <a:r>
              <a:rPr lang="en-US" b="1" dirty="0">
                <a:latin typeface="Avenir Book"/>
              </a:rPr>
              <a:t>February 2018</a:t>
            </a:r>
            <a:r>
              <a:rPr lang="en-US" dirty="0">
                <a:latin typeface="Avenir Book"/>
              </a:rPr>
              <a:t>: Continue implementing a unified data warehouse model </a:t>
            </a:r>
            <a:r>
              <a:rPr lang="en-US" dirty="0" err="1">
                <a:latin typeface="Avenir Book"/>
              </a:rPr>
              <a:t>model</a:t>
            </a:r>
            <a:r>
              <a:rPr lang="en-US" dirty="0">
                <a:latin typeface="Avenir Book"/>
              </a:rPr>
              <a:t>.  Finish Chapter 3 and gather data necessary to write Chapter 4 A Host and GPU Data Store Enabling Concurrency, Asynchrony, and Data Sharing. </a:t>
            </a:r>
          </a:p>
          <a:p>
            <a:r>
              <a:rPr lang="en-US" b="1" dirty="0">
                <a:latin typeface="Avenir Book"/>
              </a:rPr>
              <a:t>March 2018</a:t>
            </a:r>
            <a:r>
              <a:rPr lang="en-US" dirty="0">
                <a:latin typeface="Avenir Book"/>
              </a:rPr>
              <a:t>: Continue implementing changes for a unified Data Warehouse model.  Finish Chapter 4 and write Chapter 5.  </a:t>
            </a:r>
          </a:p>
          <a:p>
            <a:r>
              <a:rPr lang="en-US" b="1" dirty="0">
                <a:latin typeface="Avenir Book"/>
              </a:rPr>
              <a:t>April 2018</a:t>
            </a:r>
            <a:r>
              <a:rPr lang="en-US" dirty="0">
                <a:latin typeface="Avenir Book"/>
              </a:rPr>
              <a:t>: Finish all remaining chapter work.   Defend. </a:t>
            </a:r>
          </a:p>
          <a:p>
            <a:r>
              <a:rPr lang="en-US" b="1" dirty="0">
                <a:latin typeface="Avenir Book"/>
              </a:rPr>
              <a:t>May-June 2018</a:t>
            </a:r>
            <a:r>
              <a:rPr lang="en-US" dirty="0">
                <a:latin typeface="Avenir Book"/>
              </a:rPr>
              <a:t>:  Work with Thesis Office to complete dissertation.  Print and bind dissertation. </a:t>
            </a:r>
          </a:p>
        </p:txBody>
      </p:sp>
    </p:spTree>
    <p:extLst>
      <p:ext uri="{BB962C8B-B14F-4D97-AF65-F5344CB8AC3E}">
        <p14:creationId xmlns:p14="http://schemas.microsoft.com/office/powerpoint/2010/main" val="882030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116959"/>
            <a:ext cx="11151781" cy="701748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Publications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23365-96F5-4D94-9A61-4BA00893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9" y="749872"/>
            <a:ext cx="11787961" cy="5358256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J. Schmidt,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“Addressing Global Data Dependencies in Heterogenous Asynchronous Runtime Systems on GPUs”, In </a:t>
            </a:r>
            <a:r>
              <a:rPr lang="en-US" sz="1600" i="1" dirty="0">
                <a:latin typeface="Avenir Book"/>
              </a:rPr>
              <a:t>Proceedings of the Third International Workshop on Extreme Scale Programming Models and Middleware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ESPM2’17</a:t>
            </a:r>
            <a:r>
              <a:rPr lang="en-US" sz="1600" dirty="0">
                <a:latin typeface="Avenir Book"/>
              </a:rPr>
              <a:t>), 2017. </a:t>
            </a:r>
            <a:r>
              <a:rPr lang="en-US" sz="1600" b="1" i="1" u="sng" dirty="0">
                <a:latin typeface="Avenir Book"/>
              </a:rPr>
              <a:t>Received Best Paper Award</a:t>
            </a:r>
          </a:p>
          <a:p>
            <a:r>
              <a:rPr lang="en-US" sz="1600" dirty="0">
                <a:latin typeface="Avenir Book"/>
              </a:rPr>
              <a:t>D. Sunderland, </a:t>
            </a:r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J. Schmidt, A. Humphrey, J. </a:t>
            </a:r>
            <a:r>
              <a:rPr lang="en-US" sz="1600" dirty="0" err="1">
                <a:latin typeface="Avenir Book"/>
              </a:rPr>
              <a:t>Thornock</a:t>
            </a:r>
            <a:r>
              <a:rPr lang="en-US" sz="1600" dirty="0">
                <a:latin typeface="Avenir Book"/>
              </a:rPr>
              <a:t>, and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“An Overview of Performance Portability in the Uintah Runtime System Through the Use of </a:t>
            </a:r>
            <a:r>
              <a:rPr lang="en-US" sz="1600" dirty="0" err="1">
                <a:latin typeface="Avenir Book"/>
              </a:rPr>
              <a:t>Kokkos</a:t>
            </a:r>
            <a:r>
              <a:rPr lang="en-US" sz="1600" dirty="0">
                <a:latin typeface="Avenir Book"/>
              </a:rPr>
              <a:t>.” In </a:t>
            </a:r>
            <a:r>
              <a:rPr lang="en-US" sz="1600" i="1" dirty="0">
                <a:latin typeface="Avenir Book"/>
              </a:rPr>
              <a:t>Proceedings of the Second International Workshop on Extreme Scale Programming Models and Middleware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ESPM2’16</a:t>
            </a:r>
            <a:r>
              <a:rPr lang="en-US" sz="1600" dirty="0">
                <a:latin typeface="Avenir Book"/>
              </a:rPr>
              <a:t>). IEEE Press, Piscataway, NJ, USA, 44-47. 2016.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N. Xiao, J. Holmen, S. </a:t>
            </a:r>
            <a:r>
              <a:rPr lang="en-US" sz="1600" dirty="0" err="1">
                <a:latin typeface="Avenir Book"/>
              </a:rPr>
              <a:t>Chaganti</a:t>
            </a:r>
            <a:r>
              <a:rPr lang="en-US" sz="1600" dirty="0">
                <a:latin typeface="Avenir Book"/>
              </a:rPr>
              <a:t>, A. </a:t>
            </a:r>
            <a:r>
              <a:rPr lang="en-US" sz="1600" dirty="0" err="1">
                <a:latin typeface="Avenir Book"/>
              </a:rPr>
              <a:t>Pakki</a:t>
            </a:r>
            <a:r>
              <a:rPr lang="en-US" sz="1600" dirty="0">
                <a:latin typeface="Avenir Book"/>
              </a:rPr>
              <a:t>, J. Schmidt, D. Sunderland, A. Humphrey,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“Developing Uintah’s Runtime System For Forthcoming Architectures,” Subtitled “Refereed paper presented at the RESPA 15 Workshop at Super Computing 2015 Austin Texas,” </a:t>
            </a:r>
            <a:r>
              <a:rPr lang="en-US" sz="1600" i="1" dirty="0">
                <a:latin typeface="Avenir Book"/>
              </a:rPr>
              <a:t>SCI Institute</a:t>
            </a:r>
            <a:r>
              <a:rPr lang="en-US" sz="1600" dirty="0">
                <a:latin typeface="Avenir Book"/>
              </a:rPr>
              <a:t>, 2015.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H. K. </a:t>
            </a:r>
            <a:r>
              <a:rPr lang="en-US" sz="1600" dirty="0" err="1">
                <a:latin typeface="Avenir Book"/>
              </a:rPr>
              <a:t>Dasari</a:t>
            </a:r>
            <a:r>
              <a:rPr lang="en-US" sz="1600" dirty="0">
                <a:latin typeface="Avenir Book"/>
              </a:rPr>
              <a:t>, J.C. Sutherland, T. Saad,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, “Reducing Overhead in the Uintah Framework to Support </a:t>
            </a:r>
            <a:r>
              <a:rPr lang="en-US" sz="1600">
                <a:latin typeface="Avenir Book"/>
              </a:rPr>
              <a:t>Short-Lived Tasks </a:t>
            </a:r>
            <a:r>
              <a:rPr lang="en-US" sz="1600" dirty="0">
                <a:latin typeface="Avenir Book"/>
              </a:rPr>
              <a:t>on GPU-Heterogeneous Architectures,” In </a:t>
            </a:r>
            <a:r>
              <a:rPr lang="en-US" sz="1600" i="1" dirty="0">
                <a:latin typeface="Avenir Book"/>
              </a:rPr>
              <a:t>Proceedings of the 5</a:t>
            </a:r>
            <a:r>
              <a:rPr lang="en-US" sz="1600" i="1" baseline="30000" dirty="0">
                <a:latin typeface="Avenir Book"/>
              </a:rPr>
              <a:t>th</a:t>
            </a:r>
            <a:r>
              <a:rPr lang="en-US" sz="1600" i="1" dirty="0">
                <a:latin typeface="Avenir Book"/>
              </a:rPr>
              <a:t> International Workshop on Domain-Speciﬁc Languages and High-Level Frameworks for High Performance Computing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WOLFHPC’15</a:t>
            </a:r>
            <a:r>
              <a:rPr lang="en-US" sz="1600" dirty="0">
                <a:latin typeface="Avenir Book"/>
              </a:rPr>
              <a:t>), ACM, pp. 4:1-4:8. 2015.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M. </a:t>
            </a:r>
            <a:r>
              <a:rPr lang="en-US" sz="1600" dirty="0" err="1">
                <a:latin typeface="Avenir Book"/>
              </a:rPr>
              <a:t>Datar</a:t>
            </a:r>
            <a:r>
              <a:rPr lang="en-US" sz="1600" dirty="0">
                <a:latin typeface="Avenir Book"/>
              </a:rPr>
              <a:t>, M. Hall, R. Whitaker. “GPU Accelerated Particle System for Triangulated Surface Meshes,” In </a:t>
            </a:r>
            <a:r>
              <a:rPr lang="en-US" sz="1600" i="1" dirty="0">
                <a:latin typeface="Avenir Book"/>
              </a:rPr>
              <a:t>Proceedings of the Symposium on Application Accelerators in High Performance Computing</a:t>
            </a:r>
            <a:r>
              <a:rPr lang="en-US" sz="1600" dirty="0">
                <a:latin typeface="Avenir Book"/>
              </a:rPr>
              <a:t> (</a:t>
            </a:r>
            <a:r>
              <a:rPr lang="en-US" sz="1600" i="1" dirty="0">
                <a:latin typeface="Avenir Book"/>
              </a:rPr>
              <a:t>SAAHPC</a:t>
            </a:r>
            <a:r>
              <a:rPr lang="en-US" sz="1600" dirty="0">
                <a:latin typeface="Avenir Book"/>
              </a:rPr>
              <a:t>), 2010.</a:t>
            </a:r>
          </a:p>
          <a:p>
            <a:pPr marL="0" indent="0">
              <a:buNone/>
            </a:pPr>
            <a:r>
              <a:rPr lang="en-US" sz="1600" b="1" i="1" dirty="0">
                <a:latin typeface="Avenir Book"/>
              </a:rPr>
              <a:t>Publications in Progress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J.C. Sutherland, T. Saad,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, H. K. </a:t>
            </a:r>
            <a:r>
              <a:rPr lang="en-US" sz="1600" dirty="0" err="1">
                <a:latin typeface="Avenir Book"/>
              </a:rPr>
              <a:t>Dasari</a:t>
            </a:r>
            <a:r>
              <a:rPr lang="en-US" sz="1600" dirty="0">
                <a:latin typeface="Avenir Book"/>
              </a:rPr>
              <a:t>. “Automatic Halo Management for the Uintah GPU-Heterogeneous </a:t>
            </a:r>
            <a:r>
              <a:rPr lang="en-US" sz="1600">
                <a:latin typeface="Avenir Book"/>
              </a:rPr>
              <a:t>Asynchronous Many-Task </a:t>
            </a:r>
            <a:r>
              <a:rPr lang="en-US" sz="1600" dirty="0">
                <a:latin typeface="Avenir Book"/>
              </a:rPr>
              <a:t>Runtime,” Submitted International Journal of Parallel Programming, 2016.</a:t>
            </a:r>
          </a:p>
          <a:p>
            <a:r>
              <a:rPr lang="en-US" sz="1600" b="1" dirty="0">
                <a:latin typeface="Avenir Book"/>
              </a:rPr>
              <a:t>B. Peterson</a:t>
            </a:r>
            <a:r>
              <a:rPr lang="en-US" sz="1600" dirty="0">
                <a:latin typeface="Avenir Book"/>
              </a:rPr>
              <a:t>, A. Humphrey, D. Sunderland, T. Harman, H. C. Edwards, M. </a:t>
            </a:r>
            <a:r>
              <a:rPr lang="en-US" sz="1600" dirty="0" err="1">
                <a:latin typeface="Avenir Book"/>
              </a:rPr>
              <a:t>Berzins</a:t>
            </a:r>
            <a:r>
              <a:rPr lang="en-US" sz="1600" dirty="0">
                <a:latin typeface="Avenir Book"/>
              </a:rPr>
              <a:t>. “Demonstrating GPU Code Portability and Scalability for Radiative Heat Transfer Computations”, Work in progress for Journal of Computational Science and Engineering, 2018.</a:t>
            </a:r>
          </a:p>
          <a:p>
            <a:r>
              <a:rPr lang="en-US" sz="1600" dirty="0">
                <a:latin typeface="Avenir Book"/>
              </a:rPr>
              <a:t>An additional publication is possible with the planned data warehouse work as it contains some novel predictive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2832520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6C7-F7EA-4F82-A7BF-2C9EDB4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7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4139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CBF-0D07-4637-8E1E-96C4F2A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pPr algn="ctr"/>
            <a:r>
              <a:rPr lang="en-US" dirty="0"/>
              <a:t>Halo Gathers in GPU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A357-9EB3-4830-81E7-B32867C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58" y="1511929"/>
            <a:ext cx="5332492" cy="4665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Before, all halo gathers happened in host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Copying changed so halos can copy within the same memory region</a:t>
            </a:r>
          </a:p>
          <a:p>
            <a:endParaRPr lang="en-US" dirty="0"/>
          </a:p>
          <a:p>
            <a:r>
              <a:rPr lang="en-US" dirty="0"/>
              <a:t>Halo buffers also sent into GPU memory if simulation variable resides there.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033856-1649-47E4-BCCA-3A60327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1511929"/>
            <a:ext cx="3144018" cy="1162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D90CE-329D-4918-B960-982EC7B1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2598"/>
            <a:ext cx="3096012" cy="1123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0E40-8448-4146-9F3A-32DA8EDEE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3259190"/>
            <a:ext cx="258166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8364-70DA-481A-A039-4A3966A3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586"/>
            <a:ext cx="10515600" cy="872660"/>
          </a:xfrm>
        </p:spPr>
        <p:txBody>
          <a:bodyPr/>
          <a:lstStyle/>
          <a:p>
            <a:pPr algn="ctr"/>
            <a:r>
              <a:rPr lang="en-US" b="1" dirty="0">
                <a:latin typeface="Avenir Book"/>
              </a:rPr>
              <a:t>Novel Aspects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593D-B90C-4CFA-AAC9-BE37D0BB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23" y="959411"/>
            <a:ext cx="11898351" cy="4939177"/>
          </a:xfrm>
        </p:spPr>
        <p:txBody>
          <a:bodyPr/>
          <a:lstStyle/>
          <a:p>
            <a:r>
              <a:rPr lang="en-US" dirty="0">
                <a:latin typeface="Avenir Book"/>
              </a:rPr>
              <a:t>Uintah is the </a:t>
            </a:r>
            <a:r>
              <a:rPr lang="en-US" b="1" u="sng" dirty="0">
                <a:latin typeface="Avenir Book"/>
              </a:rPr>
              <a:t>first</a:t>
            </a:r>
            <a:r>
              <a:rPr lang="en-US" dirty="0">
                <a:latin typeface="Avenir Book"/>
              </a:rPr>
              <a:t> AMT embracing automated asynchronous halo gathering API on the GPU.  </a:t>
            </a:r>
          </a:p>
          <a:p>
            <a:pPr lvl="1"/>
            <a:r>
              <a:rPr lang="en-US" sz="2200" dirty="0">
                <a:latin typeface="+mj-lt"/>
              </a:rPr>
              <a:t>(WolfHPC’15 paper, ESPM2’17 paper, IJPP’16 journal in progress.)</a:t>
            </a:r>
          </a:p>
          <a:p>
            <a:r>
              <a:rPr lang="en-US" dirty="0">
                <a:latin typeface="Avenir Book"/>
              </a:rPr>
              <a:t>Make Uintah the </a:t>
            </a:r>
            <a:r>
              <a:rPr lang="en-US" b="1" dirty="0">
                <a:latin typeface="Avenir Book"/>
              </a:rPr>
              <a:t>first</a:t>
            </a:r>
            <a:r>
              <a:rPr lang="en-US" dirty="0">
                <a:latin typeface="Avenir Book"/>
              </a:rPr>
              <a:t> AMT embracing GPU code portability in its API.</a:t>
            </a:r>
          </a:p>
          <a:p>
            <a:pPr lvl="1"/>
            <a:r>
              <a:rPr lang="en-US" sz="2200" dirty="0">
                <a:latin typeface="+mj-lt"/>
              </a:rPr>
              <a:t>(ESPM2’16 paper, RESPA’15 paper,  JoCS’18 journal in progress.) </a:t>
            </a:r>
          </a:p>
          <a:p>
            <a:r>
              <a:rPr lang="en-US" dirty="0">
                <a:latin typeface="Avenir Book"/>
              </a:rPr>
              <a:t>Make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the </a:t>
            </a:r>
            <a:r>
              <a:rPr lang="en-US" b="1" dirty="0">
                <a:latin typeface="Avenir Book"/>
              </a:rPr>
              <a:t>most efficient</a:t>
            </a:r>
            <a:r>
              <a:rPr lang="en-US" dirty="0">
                <a:latin typeface="Avenir Book"/>
              </a:rPr>
              <a:t> tool utilizing </a:t>
            </a:r>
            <a:r>
              <a:rPr lang="en-US" i="1" dirty="0" err="1">
                <a:latin typeface="Avenir Book"/>
              </a:rPr>
              <a:t>functors</a:t>
            </a:r>
            <a:r>
              <a:rPr lang="en-US" i="1" dirty="0">
                <a:latin typeface="Avenir Book"/>
              </a:rPr>
              <a:t> for GPU asynchronous portability.  </a:t>
            </a:r>
          </a:p>
          <a:p>
            <a:pPr lvl="1"/>
            <a:r>
              <a:rPr lang="en-US" sz="2200" dirty="0">
                <a:latin typeface="+mj-lt"/>
              </a:rPr>
              <a:t>Early results indicate this is possible.  </a:t>
            </a:r>
          </a:p>
          <a:p>
            <a:r>
              <a:rPr lang="en-US" dirty="0">
                <a:latin typeface="Avenir Book"/>
              </a:rPr>
              <a:t>Make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the </a:t>
            </a:r>
            <a:r>
              <a:rPr lang="en-US" b="1" dirty="0">
                <a:latin typeface="Avenir Book"/>
              </a:rPr>
              <a:t>first</a:t>
            </a:r>
            <a:r>
              <a:rPr lang="en-US" dirty="0">
                <a:latin typeface="Avenir Book"/>
              </a:rPr>
              <a:t> portability tool targeting CPUs , GPUs, and Xeon Phis providing </a:t>
            </a:r>
            <a:r>
              <a:rPr lang="en-US" dirty="0" err="1">
                <a:latin typeface="Avenir Book"/>
              </a:rPr>
              <a:t>parallel_for</a:t>
            </a:r>
            <a:r>
              <a:rPr lang="en-US" dirty="0">
                <a:latin typeface="Avenir Book"/>
              </a:rPr>
              <a:t> and parallel </a:t>
            </a:r>
            <a:r>
              <a:rPr lang="en-US" dirty="0" err="1">
                <a:latin typeface="Avenir Book"/>
              </a:rPr>
              <a:t>reduce_loops</a:t>
            </a:r>
            <a:r>
              <a:rPr lang="en-US" dirty="0">
                <a:latin typeface="Avenir Book"/>
              </a:rPr>
              <a:t> fully avoiding synchronization. </a:t>
            </a:r>
          </a:p>
          <a:p>
            <a:pPr lvl="1"/>
            <a:r>
              <a:rPr lang="en-US" sz="2200" dirty="0">
                <a:latin typeface="+mj-lt"/>
              </a:rPr>
              <a:t>Early results indicate this is 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5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B627-6B10-44F8-B239-B036A17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Portable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8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EA2-5C1D-4F8D-901E-D427D928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0"/>
            <a:ext cx="10515600" cy="898634"/>
          </a:xfrm>
        </p:spPr>
        <p:txBody>
          <a:bodyPr/>
          <a:lstStyle/>
          <a:p>
            <a:pPr algn="ctr"/>
            <a:r>
              <a:rPr lang="en-US" dirty="0"/>
              <a:t>Defining Performant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CDCD-A022-4DA5-8E7E-6A66E64A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182414"/>
            <a:ext cx="11193517" cy="4994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 wall time overhead (in milliseconds) </a:t>
            </a:r>
            <a:r>
              <a:rPr lang="en-US"/>
              <a:t>for task </a:t>
            </a:r>
            <a:r>
              <a:rPr lang="en-US" dirty="0"/>
              <a:t>preparation.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memory usage due to data sharing.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</a:t>
            </a:r>
            <a:r>
              <a:rPr lang="en-US" dirty="0" err="1"/>
              <a:t>Kokkos</a:t>
            </a:r>
            <a:r>
              <a:rPr lang="en-US" dirty="0"/>
              <a:t> and </a:t>
            </a:r>
            <a:r>
              <a:rPr lang="en-US"/>
              <a:t>non-</a:t>
            </a:r>
            <a:r>
              <a:rPr lang="en-US" err="1"/>
              <a:t>Kokkos</a:t>
            </a:r>
            <a:r>
              <a:rPr lang="en-US"/>
              <a:t> tasks </a:t>
            </a:r>
            <a:r>
              <a:rPr lang="en-US" dirty="0"/>
              <a:t>execution wall times should be comparable.  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Kokkos</a:t>
            </a:r>
            <a:r>
              <a:rPr lang="en-US" dirty="0"/>
              <a:t> can’t force performant code, and users can still write slow code!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AA9B0-F6E0-420F-8CD1-21B214ED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5" y="1616103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8B630A-0D4F-4F7F-B2A4-E6997016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1616103"/>
            <a:ext cx="4023732" cy="141024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02281-AC6A-4DCC-BABF-851147FB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3732047"/>
            <a:ext cx="4023732" cy="116657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BF469-73AC-44D9-AE97-27C74F6BD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20" y="3732047"/>
            <a:ext cx="3977512" cy="1166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D5506-FD6C-47CC-B33F-E446E0C5D683}"/>
              </a:ext>
            </a:extLst>
          </p:cNvPr>
          <p:cNvSpPr txBox="1"/>
          <p:nvPr/>
        </p:nvSpPr>
        <p:spPr>
          <a:xfrm>
            <a:off x="817261" y="208009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A448-6B6C-4CED-9168-2558D6BAA7D6}"/>
              </a:ext>
            </a:extLst>
          </p:cNvPr>
          <p:cNvSpPr txBox="1"/>
          <p:nvPr/>
        </p:nvSpPr>
        <p:spPr>
          <a:xfrm>
            <a:off x="817261" y="413066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9B00-4201-46A2-A174-DAE1597E5660}"/>
              </a:ext>
            </a:extLst>
          </p:cNvPr>
          <p:cNvSpPr txBox="1"/>
          <p:nvPr/>
        </p:nvSpPr>
        <p:spPr>
          <a:xfrm>
            <a:off x="6472839" y="2136560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7DD5-A286-4CCB-ACD4-DD0DC0DA2B8A}"/>
              </a:ext>
            </a:extLst>
          </p:cNvPr>
          <p:cNvSpPr txBox="1"/>
          <p:nvPr/>
        </p:nvSpPr>
        <p:spPr>
          <a:xfrm>
            <a:off x="6472839" y="4156761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88074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DC63-7287-4E66-8254-5BA245E9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365125"/>
            <a:ext cx="11858920" cy="1325563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Future Work - Complete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DFA9-0D88-4842-9737-56449A40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</a:rPr>
              <a:t>Complete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parallel_reduce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Avenir Book"/>
              </a:rPr>
              <a:t>modifications for asynchrony.  </a:t>
            </a:r>
          </a:p>
          <a:p>
            <a:pPr lvl="1"/>
            <a:r>
              <a:rPr lang="en-US" dirty="0">
                <a:latin typeface="Avenir Book"/>
              </a:rPr>
              <a:t>Mostly polishing and minor features.</a:t>
            </a:r>
          </a:p>
          <a:p>
            <a:r>
              <a:rPr lang="en-US" dirty="0">
                <a:latin typeface="Avenir Book"/>
              </a:rPr>
              <a:t>Investigate register usage restriction.  </a:t>
            </a:r>
          </a:p>
          <a:p>
            <a:pPr lvl="1"/>
            <a:r>
              <a:rPr lang="en-US" dirty="0">
                <a:latin typeface="Avenir Book"/>
              </a:rPr>
              <a:t>CUDA has had it for years.</a:t>
            </a:r>
          </a:p>
          <a:p>
            <a:pPr lvl="1"/>
            <a:r>
              <a:rPr lang="en-US" dirty="0">
                <a:latin typeface="Avenir Book"/>
              </a:rPr>
              <a:t>We used it for big performance gains on last year’s Titan runs.</a:t>
            </a:r>
          </a:p>
          <a:p>
            <a:pPr lvl="1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just introduced a feature to support this.  </a:t>
            </a:r>
          </a:p>
        </p:txBody>
      </p:sp>
    </p:spTree>
    <p:extLst>
      <p:ext uri="{BB962C8B-B14F-4D97-AF65-F5344CB8AC3E}">
        <p14:creationId xmlns:p14="http://schemas.microsoft.com/office/powerpoint/2010/main" val="1440849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4A24464-1F6D-4B9B-AC15-B40DEED6DDAF}"/>
              </a:ext>
            </a:extLst>
          </p:cNvPr>
          <p:cNvSpPr txBox="1">
            <a:spLocks/>
          </p:cNvSpPr>
          <p:nvPr/>
        </p:nvSpPr>
        <p:spPr>
          <a:xfrm>
            <a:off x="838200" y="250770"/>
            <a:ext cx="10515600" cy="745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venir Book"/>
              </a:rPr>
              <a:t>Uintah Overview - Continued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7C897-E5B6-45C5-9716-1D079B86085D}"/>
              </a:ext>
            </a:extLst>
          </p:cNvPr>
          <p:cNvSpPr txBox="1"/>
          <p:nvPr/>
        </p:nvSpPr>
        <p:spPr>
          <a:xfrm>
            <a:off x="112152" y="1599471"/>
            <a:ext cx="6137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Structured mesh grid partitioned into uniform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Patch contains many cells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venir Book"/>
              </a:rPr>
              <a:t>Tasks</a:t>
            </a:r>
            <a:r>
              <a:rPr lang="en-US" sz="2400" dirty="0">
                <a:solidFill>
                  <a:prstClr val="black"/>
                </a:solidFill>
                <a:latin typeface="Avenir Book"/>
              </a:rPr>
              <a:t>/variables assigned to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One node is assigned many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One MPI rank per node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Halo exchange with MPI rank neighbor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All CPU threads involved in scheduling and execution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2C0894-E523-4585-B28A-99CDCE1B5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07" y="1361060"/>
            <a:ext cx="4051474" cy="41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F581-C69F-458A-83B3-53D8388E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"/>
            <a:ext cx="10515600" cy="783451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F048-42CE-460B-8DE6-7772EE56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66" y="785398"/>
            <a:ext cx="11063868" cy="50283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Uintah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Comparison with other AMT runtimes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Portability tools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Prior Uintah GPU work, its issues, my solutions, and results</a:t>
            </a:r>
          </a:p>
          <a:p>
            <a:pPr lvl="1"/>
            <a:r>
              <a:rPr lang="en-US" dirty="0">
                <a:latin typeface="Avenir Book"/>
              </a:rPr>
              <a:t>Smaller, asynchronous, concurrent GPU data store [WolfHPC’15]</a:t>
            </a:r>
          </a:p>
          <a:p>
            <a:pPr lvl="1"/>
            <a:r>
              <a:rPr lang="en-US" dirty="0">
                <a:latin typeface="Avenir Book"/>
              </a:rPr>
              <a:t>Automatic halo gathering in GPU memory [WolfHPC’15, ESPM2’17, IJPP’16]</a:t>
            </a:r>
          </a:p>
          <a:p>
            <a:pPr lvl="1"/>
            <a:r>
              <a:rPr lang="en-US" dirty="0">
                <a:latin typeface="Avenir Book"/>
              </a:rPr>
              <a:t>Sharing simulation variables </a:t>
            </a:r>
            <a:r>
              <a:rPr lang="en-US">
                <a:latin typeface="Avenir Book"/>
              </a:rPr>
              <a:t>among tasks </a:t>
            </a:r>
            <a:r>
              <a:rPr lang="en-US" dirty="0">
                <a:latin typeface="Avenir Book"/>
              </a:rPr>
              <a:t>[WolfHPC’15, IJPP’16]</a:t>
            </a:r>
          </a:p>
          <a:p>
            <a:pPr lvl="1"/>
            <a:r>
              <a:rPr lang="en-US" dirty="0">
                <a:latin typeface="Avenir Book"/>
              </a:rPr>
              <a:t>Sharing large halo dependencies [ESPM2’17]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overview and its GPU bulk synchronous issues.  </a:t>
            </a:r>
          </a:p>
          <a:p>
            <a:pPr lvl="1"/>
            <a:r>
              <a:rPr lang="en-US" dirty="0">
                <a:latin typeface="Avenir Book"/>
              </a:rPr>
              <a:t>Asynchronous execution of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for </a:t>
            </a:r>
            <a:r>
              <a:rPr lang="en-US" dirty="0" err="1">
                <a:latin typeface="Avenir Book"/>
              </a:rPr>
              <a:t>parallel_for</a:t>
            </a:r>
            <a:r>
              <a:rPr lang="en-US" dirty="0">
                <a:latin typeface="Avenir Book"/>
              </a:rPr>
              <a:t> and </a:t>
            </a:r>
            <a:r>
              <a:rPr lang="en-US" dirty="0" err="1">
                <a:latin typeface="Avenir Book"/>
              </a:rPr>
              <a:t>parallel_reduce</a:t>
            </a:r>
            <a:r>
              <a:rPr lang="en-US" dirty="0">
                <a:latin typeface="Avenir Book"/>
              </a:rPr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Book"/>
              </a:rPr>
              <a:t>All remaining work required to address the research question.</a:t>
            </a:r>
          </a:p>
          <a:p>
            <a:pPr lvl="1"/>
            <a:endParaRPr lang="en-US" dirty="0">
              <a:latin typeface="Avenir Book"/>
            </a:endParaRPr>
          </a:p>
          <a:p>
            <a:pPr lvl="1"/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830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00A-BACD-474A-A6CA-2A493CB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1 – Uintah Overview</a:t>
            </a:r>
          </a:p>
        </p:txBody>
      </p:sp>
    </p:spTree>
    <p:extLst>
      <p:ext uri="{BB962C8B-B14F-4D97-AF65-F5344CB8AC3E}">
        <p14:creationId xmlns:p14="http://schemas.microsoft.com/office/powerpoint/2010/main" val="22042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9E9-160B-4BE0-AE0B-3DDF5104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34"/>
            <a:ext cx="10515600" cy="959556"/>
          </a:xfrm>
        </p:spPr>
        <p:txBody>
          <a:bodyPr/>
          <a:lstStyle/>
          <a:p>
            <a:pPr algn="ctr"/>
            <a:r>
              <a:rPr lang="en-US" b="1" dirty="0">
                <a:latin typeface="Avenir Book"/>
              </a:rPr>
              <a:t>Uintah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6A59-245D-4F07-A06C-3255A8CB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1354668"/>
            <a:ext cx="6163734" cy="4822295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Shared memory model on-node</a:t>
            </a:r>
          </a:p>
          <a:p>
            <a:pPr marL="571413" lvl="1" indent="-171450">
              <a:spcBef>
                <a:spcPts val="11"/>
              </a:spcBef>
            </a:pPr>
            <a:r>
              <a:rPr lang="en-US" sz="1800" dirty="0">
                <a:latin typeface="Avenir Book"/>
                <a:cs typeface="Calibri" panose="020F0502020204030204" pitchFamily="34" charset="0"/>
              </a:rPr>
              <a:t>1 MPI rank per node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MPI + </a:t>
            </a:r>
            <a:r>
              <a:rPr lang="en-US" dirty="0" err="1">
                <a:latin typeface="Avenir Book"/>
                <a:cs typeface="Calibri" panose="020F0502020204030204" pitchFamily="34" charset="0"/>
              </a:rPr>
              <a:t>Pthreads</a:t>
            </a:r>
            <a:r>
              <a:rPr lang="en-US" dirty="0">
                <a:latin typeface="Avenir Book"/>
                <a:cs typeface="Calibri" panose="020F0502020204030204" pitchFamily="34" charset="0"/>
              </a:rPr>
              <a:t> + CUDA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Better load-balancing (node-level)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Decentralized: All threads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access CPU/</a:t>
            </a:r>
            <a:r>
              <a:rPr lang="en-US" sz="2000" i="1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GPU task </a:t>
            </a:r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queues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implicit work stealing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process their own MPI</a:t>
            </a:r>
          </a:p>
          <a:p>
            <a:pPr marL="571413" lvl="1" indent="-171450"/>
            <a:r>
              <a:rPr lang="en-US" sz="2000" i="1" dirty="0">
                <a:solidFill>
                  <a:srgbClr val="435FAA"/>
                </a:solidFill>
                <a:latin typeface="Avenir Book"/>
                <a:cs typeface="Calibri" panose="020F0502020204030204" pitchFamily="34" charset="0"/>
              </a:rPr>
              <a:t>interface with GPUs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 dirty="0">
                <a:latin typeface="Avenir Book"/>
                <a:cs typeface="Calibri" panose="020F0502020204030204" pitchFamily="34" charset="0"/>
              </a:rPr>
              <a:t>Scalable, lock-free data structures</a:t>
            </a:r>
          </a:p>
          <a:p>
            <a:pPr marL="171450" indent="-171450">
              <a:buNone/>
            </a:pPr>
            <a:endParaRPr lang="en-US" sz="1000" dirty="0">
              <a:latin typeface="Avenir Book"/>
              <a:cs typeface="Calibri" panose="020F0502020204030204" pitchFamily="34" charset="0"/>
            </a:endParaRPr>
          </a:p>
          <a:p>
            <a:pPr marL="171450" indent="-171450">
              <a:spcBef>
                <a:spcPts val="11"/>
              </a:spcBef>
            </a:pPr>
            <a:r>
              <a:rPr lang="en-US">
                <a:latin typeface="Avenir Book"/>
                <a:cs typeface="Calibri" panose="020F0502020204030204" pitchFamily="34" charset="0"/>
              </a:rPr>
              <a:t>Task </a:t>
            </a:r>
            <a:r>
              <a:rPr lang="en-US" dirty="0">
                <a:latin typeface="Avenir Book"/>
                <a:cs typeface="Calibri" panose="020F0502020204030204" pitchFamily="34" charset="0"/>
              </a:rPr>
              <a:t>code must be thread-safe</a:t>
            </a:r>
            <a:endParaRPr lang="en-US" sz="1800" dirty="0">
              <a:latin typeface="Avenir Book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BA021-6EBF-477F-A13F-2BA381EC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28890"/>
            <a:ext cx="5718475" cy="48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4D6971-7077-4136-9D8D-29E10A70826F}"/>
              </a:ext>
            </a:extLst>
          </p:cNvPr>
          <p:cNvSpPr>
            <a:spLocks noGrp="1"/>
          </p:cNvSpPr>
          <p:nvPr/>
        </p:nvSpPr>
        <p:spPr bwMode="auto">
          <a:xfrm>
            <a:off x="2576014" y="65314"/>
            <a:ext cx="7295837" cy="7662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0623" tIns="59254" rIns="120623" bIns="59254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5pPr>
            <a:lvl6pPr marL="457101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6pPr>
            <a:lvl7pPr marL="914202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7pPr>
            <a:lvl8pPr marL="1371303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8pPr>
            <a:lvl9pPr marL="1828404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00093"/>
                </a:solidFill>
                <a:latin typeface="Helvetica" pitchFamily="8" charset="0"/>
              </a:defRPr>
            </a:lvl9pPr>
          </a:lstStyle>
          <a:p>
            <a:pPr algn="ctr"/>
            <a:r>
              <a:rPr lang="en-US" sz="4400" b="0" dirty="0">
                <a:latin typeface="Avenir Book"/>
                <a:cs typeface="Calibri Light" panose="020F0302020204030204" pitchFamily="34" charset="0"/>
              </a:rPr>
              <a:t>What is a Patch?</a:t>
            </a:r>
          </a:p>
        </p:txBody>
      </p:sp>
      <p:pic>
        <p:nvPicPr>
          <p:cNvPr id="5" name="Picture 4" descr="patch">
            <a:extLst>
              <a:ext uri="{FF2B5EF4-FFF2-40B4-BE49-F238E27FC236}">
                <a16:creationId xmlns:a16="http://schemas.microsoft.com/office/drawing/2014/main" id="{F7A2EA28-D52E-4709-B510-96D634D4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8" y="796489"/>
            <a:ext cx="6091975" cy="244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AAA76190-B718-4DC2-8485-B99DCDD3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32" y="2237684"/>
            <a:ext cx="4769855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 defTabSz="914202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6ECFF">
                  <a:lumMod val="25000"/>
                </a:srgbClr>
              </a:buClr>
              <a:buSzPct val="100000"/>
              <a:buFont typeface="Arial" pitchFamily="34" charset="0"/>
              <a:buChar char="•"/>
            </a:pPr>
            <a:r>
              <a:rPr lang="en-US" sz="1800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Structured </a:t>
            </a:r>
            <a:r>
              <a:rPr lang="en-US" sz="1800" b="1" kern="1200" dirty="0" err="1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GridVariable</a:t>
            </a:r>
            <a:r>
              <a:rPr lang="en-US" sz="1800" b="1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800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(for Flows) are Cell, Face, Node Centered</a:t>
            </a:r>
          </a:p>
          <a:p>
            <a:pPr marL="257175" indent="-257175" defTabSz="914202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6ECFF">
                  <a:lumMod val="25000"/>
                </a:srgbClr>
              </a:buClr>
              <a:buSzPct val="100000"/>
              <a:buFont typeface="Arial" pitchFamily="34" charset="0"/>
              <a:buChar char="•"/>
            </a:pPr>
            <a:r>
              <a:rPr lang="en-US" sz="1800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Unstructured Points (for Solids) are Particles or </a:t>
            </a:r>
            <a:r>
              <a:rPr lang="en-US" sz="1800" b="1" kern="1200" dirty="0" err="1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ParticleVariables</a:t>
            </a:r>
            <a:endParaRPr lang="en-US" sz="1800" b="1" kern="1200" dirty="0">
              <a:solidFill>
                <a:srgbClr val="D6ECFF">
                  <a:lumMod val="2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57175" indent="-257175" defTabSz="914202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6ECFF">
                  <a:lumMod val="25000"/>
                </a:srgbClr>
              </a:buClr>
              <a:buSzPct val="100000"/>
              <a:buFont typeface="Arial" pitchFamily="34" charset="0"/>
              <a:buChar char="•"/>
            </a:pPr>
            <a:r>
              <a:rPr lang="en-US" sz="1800" b="1" i="1" kern="1200" dirty="0">
                <a:solidFill>
                  <a:srgbClr val="D6ECFF">
                    <a:lumMod val="2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Variables live on patches (cells)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D44B8E-BC7F-405D-AA3E-6CECF9C9ACEB}"/>
              </a:ext>
            </a:extLst>
          </p:cNvPr>
          <p:cNvSpPr txBox="1">
            <a:spLocks/>
          </p:cNvSpPr>
          <p:nvPr/>
        </p:nvSpPr>
        <p:spPr bwMode="auto">
          <a:xfrm>
            <a:off x="480150" y="4073564"/>
            <a:ext cx="2171700" cy="5965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67" tIns="44441" rIns="90467" bIns="44441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ln>
                  <a:solidFill>
                    <a:prstClr val="black"/>
                  </a:solidFill>
                </a:ln>
                <a:solidFill>
                  <a:srgbClr val="D6ECFF">
                    <a:lumMod val="25000"/>
                  </a:srgbClr>
                </a:solidFill>
                <a:latin typeface="Avenir Book"/>
                <a:cs typeface="Calibri Light" panose="020F0302020204030204" pitchFamily="34" charset="0"/>
              </a:rPr>
              <a:t>A Task?</a:t>
            </a:r>
            <a:endParaRPr lang="en-US" sz="4400" dirty="0">
              <a:ln>
                <a:solidFill>
                  <a:prstClr val="black"/>
                </a:solidFill>
              </a:ln>
              <a:solidFill>
                <a:srgbClr val="D6ECFF">
                  <a:lumMod val="25000"/>
                </a:srgbClr>
              </a:solidFill>
              <a:latin typeface="Avenir Book"/>
              <a:cs typeface="Calibri Light" panose="020F0302020204030204" pitchFamily="34" charset="0"/>
            </a:endParaRPr>
          </a:p>
        </p:txBody>
      </p:sp>
      <p:pic>
        <p:nvPicPr>
          <p:cNvPr id="8" name="Picture 7" descr="C:\Program Files (x86)\Microsoft Office\MEDIA\OFFICE12\Lines\BD14845_.gif">
            <a:extLst>
              <a:ext uri="{FF2B5EF4-FFF2-40B4-BE49-F238E27FC236}">
                <a16:creationId xmlns:a16="http://schemas.microsoft.com/office/drawing/2014/main" id="{A4725989-8A10-4EB9-9664-F2CB2500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20" y="3768328"/>
            <a:ext cx="8629650" cy="71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2FB5062-0EB5-4440-8AA1-0F7E32536EC0}"/>
              </a:ext>
            </a:extLst>
          </p:cNvPr>
          <p:cNvSpPr txBox="1"/>
          <p:nvPr/>
        </p:nvSpPr>
        <p:spPr>
          <a:xfrm>
            <a:off x="6465199" y="984508"/>
            <a:ext cx="4778189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Structured grid decomposed into patches</a:t>
            </a:r>
          </a:p>
          <a:p>
            <a:pPr marL="257175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Unit work space </a:t>
            </a:r>
            <a:r>
              <a:rPr lang="en-US" sz="1800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– block structured collection of cells with I,J,K indexing</a:t>
            </a:r>
          </a:p>
          <a:p>
            <a:pPr marL="257175" indent="-257175" defTabSz="914202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venir Book"/>
                <a:ea typeface="+mn-ea"/>
                <a:cs typeface="Calibri" panose="020F0502020204030204" pitchFamily="34" charset="0"/>
              </a:rPr>
              <a:t>Patches uniquely assigned to cores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83D4A20-A8D0-4848-BBB9-2492DCDF5C3A}"/>
              </a:ext>
            </a:extLst>
          </p:cNvPr>
          <p:cNvSpPr txBox="1"/>
          <p:nvPr/>
        </p:nvSpPr>
        <p:spPr>
          <a:xfrm>
            <a:off x="3360975" y="4094136"/>
            <a:ext cx="8031394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Basic unit of work within Uintah – granularity user determined</a:t>
            </a:r>
          </a:p>
          <a:p>
            <a:pPr marL="714276" lvl="1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C++ method with computation (user written callback)</a:t>
            </a:r>
          </a:p>
          <a:p>
            <a:pPr marL="714276" lvl="1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specification of inputs/outputs with halo requirements</a:t>
            </a:r>
          </a:p>
          <a:p>
            <a:pPr marL="257175" indent="-257175" defTabSz="914202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Interacts with local data repository – DataWarehouse</a:t>
            </a:r>
          </a:p>
          <a:p>
            <a:pPr marL="714276" lvl="1" indent="-257175" defTabSz="914202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DataWarehouse provides a simple get(), put() interface</a:t>
            </a:r>
          </a:p>
          <a:p>
            <a:pPr marL="257175" indent="-257175" defTabSz="914202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Scheduled and executed </a:t>
            </a:r>
            <a:r>
              <a:rPr lang="en-US" sz="2000" b="1" kern="120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via Task-Scheduler</a:t>
            </a:r>
            <a:endParaRPr lang="en-US" sz="2000" b="1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0095923" y="4873523"/>
            <a:ext cx="1277719" cy="1222395"/>
            <a:chOff x="457200" y="1828800"/>
            <a:chExt cx="3352800" cy="2971800"/>
          </a:xfrm>
        </p:grpSpPr>
        <p:sp>
          <p:nvSpPr>
            <p:cNvPr id="47" name="Cube 46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Cube 47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37894" y="4910657"/>
            <a:ext cx="1277719" cy="1222395"/>
            <a:chOff x="457200" y="1828800"/>
            <a:chExt cx="3352800" cy="2971800"/>
          </a:xfrm>
        </p:grpSpPr>
        <p:sp>
          <p:nvSpPr>
            <p:cNvPr id="40" name="Cube 39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36" y="143466"/>
            <a:ext cx="12015851" cy="685801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Avenir Book"/>
              </a:rPr>
              <a:t>Example: Uintah Model for Stencil Timestep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55939" y="1238724"/>
            <a:ext cx="3858746" cy="17074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FFFF00"/>
                </a:solidFill>
              </a:rPr>
              <a:t>Unew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en-US" sz="2400" b="1" dirty="0" err="1">
                <a:solidFill>
                  <a:srgbClr val="00206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  +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sz="2400" b="1" dirty="0" err="1">
                <a:solidFill>
                  <a:srgbClr val="000000"/>
                </a:solidFill>
              </a:rPr>
              <a:t>dt</a:t>
            </a:r>
            <a:r>
              <a:rPr lang="en-US" sz="2400" b="1" dirty="0">
                <a:solidFill>
                  <a:srgbClr val="000000"/>
                </a:solidFill>
              </a:rPr>
              <a:t> *F(</a:t>
            </a:r>
            <a:r>
              <a:rPr lang="en-US" sz="2400" b="1" dirty="0" err="1">
                <a:solidFill>
                  <a:srgbClr val="000000"/>
                </a:solidFill>
              </a:rPr>
              <a:t>Uold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9D00"/>
                </a:solidFill>
              </a:rPr>
              <a:t>Uhalo</a:t>
            </a:r>
            <a:r>
              <a:rPr lang="en-US" sz="2400" b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0" name="Oval 59"/>
          <p:cNvSpPr/>
          <p:nvPr/>
        </p:nvSpPr>
        <p:spPr>
          <a:xfrm>
            <a:off x="10462904" y="912772"/>
            <a:ext cx="533400" cy="23320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958318" y="1267228"/>
            <a:ext cx="1666751" cy="968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Old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9732" y="1399429"/>
            <a:ext cx="229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GET </a:t>
            </a:r>
            <a:r>
              <a:rPr lang="en-US" sz="2000" b="1" dirty="0" err="1">
                <a:solidFill>
                  <a:srgbClr val="B7C6FE">
                    <a:lumMod val="50000"/>
                  </a:srgbClr>
                </a:solidFill>
                <a:latin typeface="Helvetica"/>
              </a:rPr>
              <a:t>Uold</a:t>
            </a:r>
            <a:r>
              <a:rPr lang="en-US" sz="2000" b="1" dirty="0">
                <a:solidFill>
                  <a:srgbClr val="B7C6FE">
                    <a:lumMod val="50000"/>
                  </a:srgbClr>
                </a:solidFill>
                <a:latin typeface="Helvetica"/>
              </a:rPr>
              <a:t>/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4521921" y="2597478"/>
            <a:ext cx="2436397" cy="653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514685" y="1423170"/>
            <a:ext cx="2443633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8674137" y="1551299"/>
            <a:ext cx="1773779" cy="23492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8665003" y="2802958"/>
            <a:ext cx="1842847" cy="16723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870566" y="2876698"/>
            <a:ext cx="176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</a:rPr>
              <a:t>Halo receives </a:t>
            </a:r>
            <a:r>
              <a:rPr lang="en-US" sz="2000" b="1" dirty="0" err="1">
                <a:solidFill>
                  <a:srgbClr val="009D00">
                    <a:lumMod val="75000"/>
                  </a:srgbClr>
                </a:solidFill>
                <a:latin typeface="Helvetica"/>
              </a:rPr>
              <a:t>Uhalo</a:t>
            </a:r>
            <a:endParaRPr lang="en-US" sz="2000" b="1" dirty="0">
              <a:solidFill>
                <a:srgbClr val="009D00">
                  <a:lumMod val="75000"/>
                </a:srgbClr>
              </a:solidFill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37144" y="1955413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/>
              </a:rPr>
              <a:t>MPI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64450" y="2392000"/>
            <a:ext cx="1666751" cy="914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New Data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1656" y="2689166"/>
            <a:ext cx="15594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/>
              </a:rPr>
              <a:t>PUT  </a:t>
            </a:r>
            <a:r>
              <a:rPr lang="en-US" sz="2000" b="1" dirty="0" err="1">
                <a:solidFill>
                  <a:srgbClr val="FFFF00"/>
                </a:solidFill>
                <a:latin typeface="Helvetica"/>
              </a:rPr>
              <a:t>Unew</a:t>
            </a:r>
            <a:endParaRPr lang="en-US" sz="2000" b="1" dirty="0">
              <a:solidFill>
                <a:srgbClr val="FFFF00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49254" y="1103771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/>
              </a:rPr>
              <a:t>Halo sends</a:t>
            </a:r>
          </a:p>
        </p:txBody>
      </p:sp>
      <p:sp>
        <p:nvSpPr>
          <p:cNvPr id="30" name="Cube 29"/>
          <p:cNvSpPr/>
          <p:nvPr/>
        </p:nvSpPr>
        <p:spPr>
          <a:xfrm>
            <a:off x="8770047" y="1698648"/>
            <a:ext cx="901359" cy="905367"/>
          </a:xfrm>
          <a:prstGeom prst="cube">
            <a:avLst>
              <a:gd name="adj" fmla="val 921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346" y="1182539"/>
            <a:ext cx="31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Example </a:t>
            </a:r>
            <a:r>
              <a:rPr lang="en-US" sz="2400" b="1">
                <a:latin typeface="Calibri" panose="020F0502020204030204" pitchFamily="34" charset="0"/>
              </a:rPr>
              <a:t>Stencil Task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202" y="4306854"/>
            <a:ext cx="3224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/>
              </a:rPr>
              <a:t>User specifies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18FFD">
                    <a:lumMod val="75000"/>
                  </a:srgbClr>
                </a:solidFill>
                <a:latin typeface="Helvetica"/>
              </a:rPr>
              <a:t>patch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9D00"/>
                </a:solidFill>
                <a:latin typeface="Helvetica"/>
              </a:rPr>
              <a:t>halo levels</a:t>
            </a:r>
            <a:r>
              <a:rPr lang="en-US" sz="2400" b="1" dirty="0">
                <a:latin typeface="Helvetic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/>
              </a:rPr>
              <a:t>and connections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137634" y="3885903"/>
            <a:ext cx="1277719" cy="1222395"/>
            <a:chOff x="457200" y="1828800"/>
            <a:chExt cx="3352800" cy="2971800"/>
          </a:xfrm>
        </p:grpSpPr>
        <p:sp>
          <p:nvSpPr>
            <p:cNvPr id="32" name="Cube 31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71746" y="3802791"/>
            <a:ext cx="1277719" cy="1222395"/>
            <a:chOff x="457200" y="1828800"/>
            <a:chExt cx="3352800" cy="2971800"/>
          </a:xfrm>
        </p:grpSpPr>
        <p:sp>
          <p:nvSpPr>
            <p:cNvPr id="24" name="Cube 23"/>
            <p:cNvSpPr/>
            <p:nvPr/>
          </p:nvSpPr>
          <p:spPr>
            <a:xfrm>
              <a:off x="1219200" y="4114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1219200" y="2438400"/>
              <a:ext cx="1828800" cy="1828800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3124200" y="23622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457200" y="2514600"/>
              <a:ext cx="685800" cy="1828800"/>
            </a:xfrm>
            <a:prstGeom prst="cube">
              <a:avLst>
                <a:gd name="adj" fmla="val 66228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1295400" y="1828800"/>
              <a:ext cx="1828800" cy="685800"/>
            </a:xfrm>
            <a:prstGeom prst="cube">
              <a:avLst>
                <a:gd name="adj" fmla="val 66925"/>
              </a:avLst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914400" y="3124200"/>
              <a:ext cx="1371600" cy="1524000"/>
            </a:xfrm>
            <a:prstGeom prst="cube">
              <a:avLst>
                <a:gd name="adj" fmla="val 9211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3284</Words>
  <Application>Microsoft Office PowerPoint</Application>
  <PresentationFormat>Widescreen</PresentationFormat>
  <Paragraphs>445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Avenir Book</vt:lpstr>
      <vt:lpstr>Calibri</vt:lpstr>
      <vt:lpstr>Calibri Light</vt:lpstr>
      <vt:lpstr>Consolas</vt:lpstr>
      <vt:lpstr>Helvetica</vt:lpstr>
      <vt:lpstr>Lucida Console</vt:lpstr>
      <vt:lpstr>Office Theme</vt:lpstr>
      <vt:lpstr>Portable and Performant GPU/Heterogeneous Asynchronous Many-Task Runtime System</vt:lpstr>
      <vt:lpstr>Research Question</vt:lpstr>
      <vt:lpstr>Research Approach</vt:lpstr>
      <vt:lpstr>Novel Aspects of Research</vt:lpstr>
      <vt:lpstr>Outline</vt:lpstr>
      <vt:lpstr>Section 1 – Uintah Overview</vt:lpstr>
      <vt:lpstr>Uintah Overview</vt:lpstr>
      <vt:lpstr>PowerPoint Presentation</vt:lpstr>
      <vt:lpstr>Example: Uintah Model for Stencil Timestep</vt:lpstr>
      <vt:lpstr>Section 2 – Comparison with Other AMT Runtimes</vt:lpstr>
      <vt:lpstr>Comparison With Other Runtimes</vt:lpstr>
      <vt:lpstr>Section 3 – Portability Tools Overview</vt:lpstr>
      <vt:lpstr>Comparison of Portability Tools</vt:lpstr>
      <vt:lpstr>Section 4 – Prior and Current Uintah Work</vt:lpstr>
      <vt:lpstr>Before My Research: Prior Uintah GPU runtime </vt:lpstr>
      <vt:lpstr>Task GPU Data Warehouse</vt:lpstr>
      <vt:lpstr>Tasks Dictate Data Persistence</vt:lpstr>
      <vt:lpstr>Data Sharing Among Tasks</vt:lpstr>
      <vt:lpstr>Data Sharing Among Data Dependencies</vt:lpstr>
      <vt:lpstr>Data Sharing Among Data Dependencies</vt:lpstr>
      <vt:lpstr>Uintah Improvements</vt:lpstr>
      <vt:lpstr>Splitting Tasks into Multiple Streams and Kernels</vt:lpstr>
      <vt:lpstr>Section 5 – Kokkos Work</vt:lpstr>
      <vt:lpstr>Kokkos</vt:lpstr>
      <vt:lpstr>Example: Uintah Model for Stencil Timestep</vt:lpstr>
      <vt:lpstr>Kokkos for GPUs</vt:lpstr>
      <vt:lpstr>Kokkos Functors and GPUs</vt:lpstr>
      <vt:lpstr>Modifying Kokkos for Multiple Asynchronous Functors</vt:lpstr>
      <vt:lpstr>Current Kokkos Results</vt:lpstr>
      <vt:lpstr>Kokkos - GPU Parallel Reduce</vt:lpstr>
      <vt:lpstr>Section 6 – Remaining Work</vt:lpstr>
      <vt:lpstr>Future Work – Data Management Performance</vt:lpstr>
      <vt:lpstr>Future Work – Data Management Portability</vt:lpstr>
      <vt:lpstr>Constraints of Future Work  </vt:lpstr>
      <vt:lpstr>Thesis Outline</vt:lpstr>
      <vt:lpstr>Thesis Plan</vt:lpstr>
      <vt:lpstr>Publications</vt:lpstr>
      <vt:lpstr>Questions?</vt:lpstr>
      <vt:lpstr>Halo Gathers in GPU memory</vt:lpstr>
      <vt:lpstr>Defining Portable</vt:lpstr>
      <vt:lpstr>Defining Performant</vt:lpstr>
      <vt:lpstr>Future Work - Complete Kokkos Modifications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and Performant GPU/Heterogeneous Asynchronous Many-Task Runtime System</dc:title>
  <dc:creator>Brad Peterson</dc:creator>
  <cp:lastModifiedBy>Brad Peterson</cp:lastModifiedBy>
  <cp:revision>164</cp:revision>
  <cp:lastPrinted>2017-12-01T08:59:21Z</cp:lastPrinted>
  <dcterms:created xsi:type="dcterms:W3CDTF">2017-08-05T01:42:49Z</dcterms:created>
  <dcterms:modified xsi:type="dcterms:W3CDTF">2017-12-01T09:59:56Z</dcterms:modified>
</cp:coreProperties>
</file>