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96" r:id="rId4"/>
    <p:sldId id="295" r:id="rId5"/>
    <p:sldId id="297" r:id="rId6"/>
    <p:sldId id="298" r:id="rId7"/>
    <p:sldId id="280" r:id="rId8"/>
    <p:sldId id="291" r:id="rId9"/>
    <p:sldId id="293" r:id="rId10"/>
    <p:sldId id="301" r:id="rId11"/>
    <p:sldId id="266" r:id="rId12"/>
    <p:sldId id="302" r:id="rId13"/>
    <p:sldId id="288" r:id="rId14"/>
    <p:sldId id="303" r:id="rId15"/>
    <p:sldId id="261" r:id="rId16"/>
    <p:sldId id="263" r:id="rId17"/>
    <p:sldId id="264" r:id="rId18"/>
    <p:sldId id="265" r:id="rId19"/>
    <p:sldId id="267" r:id="rId20"/>
    <p:sldId id="284" r:id="rId21"/>
    <p:sldId id="269" r:id="rId22"/>
    <p:sldId id="268" r:id="rId23"/>
    <p:sldId id="304" r:id="rId24"/>
    <p:sldId id="299" r:id="rId25"/>
    <p:sldId id="294" r:id="rId26"/>
    <p:sldId id="287" r:id="rId27"/>
    <p:sldId id="281" r:id="rId28"/>
    <p:sldId id="271" r:id="rId29"/>
    <p:sldId id="272" r:id="rId30"/>
    <p:sldId id="289" r:id="rId31"/>
    <p:sldId id="305" r:id="rId32"/>
    <p:sldId id="274" r:id="rId33"/>
    <p:sldId id="277" r:id="rId34"/>
    <p:sldId id="276" r:id="rId35"/>
    <p:sldId id="306" r:id="rId36"/>
    <p:sldId id="300" r:id="rId37"/>
    <p:sldId id="290" r:id="rId38"/>
    <p:sldId id="279" r:id="rId39"/>
    <p:sldId id="262" r:id="rId40"/>
    <p:sldId id="282" r:id="rId41"/>
    <p:sldId id="283" r:id="rId42"/>
    <p:sldId id="275" r:id="rId43"/>
    <p:sldId id="29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34" autoAdjust="0"/>
    <p:restoredTop sz="96370" autoAdjust="0"/>
  </p:normalViewPr>
  <p:slideViewPr>
    <p:cSldViewPr snapToGrid="0">
      <p:cViewPr>
        <p:scale>
          <a:sx n="66" d="100"/>
          <a:sy n="66" d="100"/>
        </p:scale>
        <p:origin x="792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1F7452-510D-49F1-AE52-D072AB35B269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22DF6A71-DF5A-4CEF-B3D7-02C397F17B40}">
      <dgm:prSet/>
      <dgm:spPr/>
      <dgm:t>
        <a:bodyPr/>
        <a:lstStyle/>
        <a:p>
          <a:r>
            <a:rPr lang="en-US" dirty="0" err="1"/>
            <a:t>Kokkos</a:t>
          </a:r>
          <a:endParaRPr lang="en-US" dirty="0"/>
        </a:p>
      </dgm:t>
    </dgm:pt>
    <dgm:pt modelId="{00B532DC-5BBC-4327-ADC6-5CB9015EFB3E}" type="parTrans" cxnId="{6734E732-2CD7-445C-8E5D-9201706F02DA}">
      <dgm:prSet/>
      <dgm:spPr/>
      <dgm:t>
        <a:bodyPr/>
        <a:lstStyle/>
        <a:p>
          <a:endParaRPr lang="en-US"/>
        </a:p>
      </dgm:t>
    </dgm:pt>
    <dgm:pt modelId="{28F91B91-AFA8-4672-8324-9CE6E38A39D1}" type="sibTrans" cxnId="{6734E732-2CD7-445C-8E5D-9201706F02DA}">
      <dgm:prSet/>
      <dgm:spPr/>
      <dgm:t>
        <a:bodyPr/>
        <a:lstStyle/>
        <a:p>
          <a:endParaRPr lang="en-US"/>
        </a:p>
      </dgm:t>
    </dgm:pt>
    <dgm:pt modelId="{36E0319C-70B5-4723-8C37-FE882E315C99}">
      <dgm:prSet/>
      <dgm:spPr/>
      <dgm:t>
        <a:bodyPr/>
        <a:lstStyle/>
        <a:p>
          <a:r>
            <a:rPr lang="en-US" dirty="0"/>
            <a:t>Run </a:t>
          </a:r>
          <a:r>
            <a:rPr lang="en-US" dirty="0" err="1"/>
            <a:t>Kokkos</a:t>
          </a:r>
          <a:r>
            <a:rPr lang="en-US" dirty="0"/>
            <a:t> </a:t>
          </a:r>
          <a:r>
            <a:rPr lang="en-US"/>
            <a:t>enabled tasks </a:t>
          </a:r>
          <a:r>
            <a:rPr lang="en-US" dirty="0"/>
            <a:t>on GPUs, CPUs, and Xeon Phis with minimal architecture specific requirements </a:t>
          </a:r>
          <a:r>
            <a:rPr lang="en-US"/>
            <a:t>in task </a:t>
          </a:r>
          <a:r>
            <a:rPr lang="en-US" dirty="0"/>
            <a:t>code.</a:t>
          </a:r>
        </a:p>
      </dgm:t>
    </dgm:pt>
    <dgm:pt modelId="{FF3F0AFB-F296-42D4-81DF-07A3702F1988}" type="parTrans" cxnId="{DE864B7C-F6C1-4697-BBD7-12DB15BB6FEC}">
      <dgm:prSet/>
      <dgm:spPr/>
      <dgm:t>
        <a:bodyPr/>
        <a:lstStyle/>
        <a:p>
          <a:endParaRPr lang="en-US"/>
        </a:p>
      </dgm:t>
    </dgm:pt>
    <dgm:pt modelId="{0940946E-C3AD-4F42-B827-74850E48EC07}" type="sibTrans" cxnId="{DE864B7C-F6C1-4697-BBD7-12DB15BB6FEC}">
      <dgm:prSet/>
      <dgm:spPr/>
      <dgm:t>
        <a:bodyPr/>
        <a:lstStyle/>
        <a:p>
          <a:endParaRPr lang="en-US"/>
        </a:p>
      </dgm:t>
    </dgm:pt>
    <dgm:pt modelId="{ED3731D0-5EB6-41D5-8960-60F47114F894}">
      <dgm:prSet/>
      <dgm:spPr/>
      <dgm:t>
        <a:bodyPr/>
        <a:lstStyle/>
        <a:p>
          <a:r>
            <a:rPr lang="en-US"/>
            <a:t>Task </a:t>
          </a:r>
          <a:r>
            <a:rPr lang="en-US" dirty="0"/>
            <a:t>API</a:t>
          </a:r>
        </a:p>
      </dgm:t>
    </dgm:pt>
    <dgm:pt modelId="{C15593B1-8E63-4585-A473-CFFD0E1698C8}" type="parTrans" cxnId="{235F1AD5-2FF4-4ACC-8BEB-37F0EA53E902}">
      <dgm:prSet/>
      <dgm:spPr/>
      <dgm:t>
        <a:bodyPr/>
        <a:lstStyle/>
        <a:p>
          <a:endParaRPr lang="en-US"/>
        </a:p>
      </dgm:t>
    </dgm:pt>
    <dgm:pt modelId="{A015C9FF-F157-41CF-A174-44732C03B6DE}" type="sibTrans" cxnId="{235F1AD5-2FF4-4ACC-8BEB-37F0EA53E902}">
      <dgm:prSet/>
      <dgm:spPr/>
      <dgm:t>
        <a:bodyPr/>
        <a:lstStyle/>
        <a:p>
          <a:endParaRPr lang="en-US"/>
        </a:p>
      </dgm:t>
    </dgm:pt>
    <dgm:pt modelId="{09CC1AB4-7766-45E3-8631-E236C876DEA3}">
      <dgm:prSet/>
      <dgm:spPr/>
      <dgm:t>
        <a:bodyPr/>
        <a:lstStyle/>
        <a:p>
          <a:r>
            <a:rPr lang="en-US" dirty="0"/>
            <a:t>Preserve application layer API with minimal GPU runtime interaction.</a:t>
          </a:r>
        </a:p>
      </dgm:t>
    </dgm:pt>
    <dgm:pt modelId="{113C5EB5-5BE4-47DE-9FEA-4AFE106D588B}" type="parTrans" cxnId="{C2A3E49D-B534-41E2-A2EA-C998FDD01325}">
      <dgm:prSet/>
      <dgm:spPr/>
      <dgm:t>
        <a:bodyPr/>
        <a:lstStyle/>
        <a:p>
          <a:endParaRPr lang="en-US"/>
        </a:p>
      </dgm:t>
    </dgm:pt>
    <dgm:pt modelId="{26D7719D-FB01-46AA-871A-09657D10FFBF}" type="sibTrans" cxnId="{C2A3E49D-B534-41E2-A2EA-C998FDD01325}">
      <dgm:prSet/>
      <dgm:spPr/>
      <dgm:t>
        <a:bodyPr/>
        <a:lstStyle/>
        <a:p>
          <a:endParaRPr lang="en-US"/>
        </a:p>
      </dgm:t>
    </dgm:pt>
    <dgm:pt modelId="{F62BACE5-768D-4453-AB88-D7D3C799C64B}">
      <dgm:prSet/>
      <dgm:spPr/>
      <dgm:t>
        <a:bodyPr/>
        <a:lstStyle/>
        <a:p>
          <a:r>
            <a:rPr lang="en-US" dirty="0"/>
            <a:t>Data Warehouse API</a:t>
          </a:r>
        </a:p>
      </dgm:t>
    </dgm:pt>
    <dgm:pt modelId="{1503F223-8785-48CA-AA32-88A392B46051}" type="parTrans" cxnId="{4B4E2358-E886-4731-BD8B-19734D87CA82}">
      <dgm:prSet/>
      <dgm:spPr/>
      <dgm:t>
        <a:bodyPr/>
        <a:lstStyle/>
        <a:p>
          <a:endParaRPr lang="en-US"/>
        </a:p>
      </dgm:t>
    </dgm:pt>
    <dgm:pt modelId="{980441BC-E1E1-4B0F-9CC9-9D3A7C8F707A}" type="sibTrans" cxnId="{4B4E2358-E886-4731-BD8B-19734D87CA82}">
      <dgm:prSet/>
      <dgm:spPr/>
      <dgm:t>
        <a:bodyPr/>
        <a:lstStyle/>
        <a:p>
          <a:endParaRPr lang="en-US"/>
        </a:p>
      </dgm:t>
    </dgm:pt>
    <dgm:pt modelId="{FBAFD6FB-8635-4ACC-8719-9247A7447CD6}">
      <dgm:prSet/>
      <dgm:spPr/>
      <dgm:t>
        <a:bodyPr/>
        <a:lstStyle/>
        <a:p>
          <a:r>
            <a:rPr lang="en-US" dirty="0"/>
            <a:t>Keep data warehouse logic uniform for host and GPU memory.</a:t>
          </a:r>
        </a:p>
      </dgm:t>
    </dgm:pt>
    <dgm:pt modelId="{342C680F-2048-4556-A3F0-A59149FA3951}" type="parTrans" cxnId="{201159D4-D34F-4E52-9C58-A34786329077}">
      <dgm:prSet/>
      <dgm:spPr/>
      <dgm:t>
        <a:bodyPr/>
        <a:lstStyle/>
        <a:p>
          <a:endParaRPr lang="en-US"/>
        </a:p>
      </dgm:t>
    </dgm:pt>
    <dgm:pt modelId="{298E4699-2E35-4AF8-B9D5-AD76674E2B9F}" type="sibTrans" cxnId="{201159D4-D34F-4E52-9C58-A34786329077}">
      <dgm:prSet/>
      <dgm:spPr/>
      <dgm:t>
        <a:bodyPr/>
        <a:lstStyle/>
        <a:p>
          <a:endParaRPr lang="en-US"/>
        </a:p>
      </dgm:t>
    </dgm:pt>
    <dgm:pt modelId="{DCECE5E7-D31F-4FAA-A713-1999168D30BB}" type="pres">
      <dgm:prSet presAssocID="{4C1F7452-510D-49F1-AE52-D072AB35B269}" presName="Name0" presStyleCnt="0">
        <dgm:presLayoutVars>
          <dgm:dir/>
          <dgm:animLvl val="lvl"/>
          <dgm:resizeHandles val="exact"/>
        </dgm:presLayoutVars>
      </dgm:prSet>
      <dgm:spPr/>
    </dgm:pt>
    <dgm:pt modelId="{0DE4CD56-C47A-462C-AA74-AC8772166923}" type="pres">
      <dgm:prSet presAssocID="{22DF6A71-DF5A-4CEF-B3D7-02C397F17B40}" presName="linNode" presStyleCnt="0"/>
      <dgm:spPr/>
    </dgm:pt>
    <dgm:pt modelId="{DD3508EB-B033-4A8A-9A3D-F21554A3B8AA}" type="pres">
      <dgm:prSet presAssocID="{22DF6A71-DF5A-4CEF-B3D7-02C397F17B40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C26E853D-7C07-4E6D-BA14-73DD7619F29D}" type="pres">
      <dgm:prSet presAssocID="{22DF6A71-DF5A-4CEF-B3D7-02C397F17B40}" presName="descendantText" presStyleLbl="alignAccFollowNode1" presStyleIdx="0" presStyleCnt="3">
        <dgm:presLayoutVars>
          <dgm:bulletEnabled/>
        </dgm:presLayoutVars>
      </dgm:prSet>
      <dgm:spPr/>
    </dgm:pt>
    <dgm:pt modelId="{072D3A2B-DF8C-4118-A80D-F4908F1FFD6A}" type="pres">
      <dgm:prSet presAssocID="{28F91B91-AFA8-4672-8324-9CE6E38A39D1}" presName="sp" presStyleCnt="0"/>
      <dgm:spPr/>
    </dgm:pt>
    <dgm:pt modelId="{54CAFD5B-612F-4264-9B04-AE2794D8F849}" type="pres">
      <dgm:prSet presAssocID="{ED3731D0-5EB6-41D5-8960-60F47114F894}" presName="linNode" presStyleCnt="0"/>
      <dgm:spPr/>
    </dgm:pt>
    <dgm:pt modelId="{F391B462-E1B4-4217-9479-5AC135D01F96}" type="pres">
      <dgm:prSet presAssocID="{ED3731D0-5EB6-41D5-8960-60F47114F894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687CEE8A-B9BA-4FEC-9FAE-DD3EAA36436C}" type="pres">
      <dgm:prSet presAssocID="{ED3731D0-5EB6-41D5-8960-60F47114F894}" presName="descendantText" presStyleLbl="alignAccFollowNode1" presStyleIdx="1" presStyleCnt="3">
        <dgm:presLayoutVars>
          <dgm:bulletEnabled/>
        </dgm:presLayoutVars>
      </dgm:prSet>
      <dgm:spPr/>
    </dgm:pt>
    <dgm:pt modelId="{B2B28ECE-8240-4EAE-BE06-0163C8CF05FF}" type="pres">
      <dgm:prSet presAssocID="{A015C9FF-F157-41CF-A174-44732C03B6DE}" presName="sp" presStyleCnt="0"/>
      <dgm:spPr/>
    </dgm:pt>
    <dgm:pt modelId="{1359A42A-EBE3-418E-9C8D-0CF02ED13523}" type="pres">
      <dgm:prSet presAssocID="{F62BACE5-768D-4453-AB88-D7D3C799C64B}" presName="linNode" presStyleCnt="0"/>
      <dgm:spPr/>
    </dgm:pt>
    <dgm:pt modelId="{51708D1A-C576-46EB-B459-5A9E75526D5B}" type="pres">
      <dgm:prSet presAssocID="{F62BACE5-768D-4453-AB88-D7D3C799C64B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BE912B25-D9A0-479A-80A7-1C1FFD18B708}" type="pres">
      <dgm:prSet presAssocID="{F62BACE5-768D-4453-AB88-D7D3C799C64B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6734E732-2CD7-445C-8E5D-9201706F02DA}" srcId="{4C1F7452-510D-49F1-AE52-D072AB35B269}" destId="{22DF6A71-DF5A-4CEF-B3D7-02C397F17B40}" srcOrd="0" destOrd="0" parTransId="{00B532DC-5BBC-4327-ADC6-5CB9015EFB3E}" sibTransId="{28F91B91-AFA8-4672-8324-9CE6E38A39D1}"/>
    <dgm:cxn modelId="{8F1A7555-41F5-43E3-AB21-456074A12B5C}" type="presOf" srcId="{4C1F7452-510D-49F1-AE52-D072AB35B269}" destId="{DCECE5E7-D31F-4FAA-A713-1999168D30BB}" srcOrd="0" destOrd="0" presId="urn:microsoft.com/office/officeart/2016/7/layout/VerticalSolidActionList"/>
    <dgm:cxn modelId="{49DB2A76-8275-45DD-A895-AEC3144596B2}" type="presOf" srcId="{FBAFD6FB-8635-4ACC-8719-9247A7447CD6}" destId="{BE912B25-D9A0-479A-80A7-1C1FFD18B708}" srcOrd="0" destOrd="0" presId="urn:microsoft.com/office/officeart/2016/7/layout/VerticalSolidActionList"/>
    <dgm:cxn modelId="{4B4E2358-E886-4731-BD8B-19734D87CA82}" srcId="{4C1F7452-510D-49F1-AE52-D072AB35B269}" destId="{F62BACE5-768D-4453-AB88-D7D3C799C64B}" srcOrd="2" destOrd="0" parTransId="{1503F223-8785-48CA-AA32-88A392B46051}" sibTransId="{980441BC-E1E1-4B0F-9CC9-9D3A7C8F707A}"/>
    <dgm:cxn modelId="{DE864B7C-F6C1-4697-BBD7-12DB15BB6FEC}" srcId="{22DF6A71-DF5A-4CEF-B3D7-02C397F17B40}" destId="{36E0319C-70B5-4723-8C37-FE882E315C99}" srcOrd="0" destOrd="0" parTransId="{FF3F0AFB-F296-42D4-81DF-07A3702F1988}" sibTransId="{0940946E-C3AD-4F42-B827-74850E48EC07}"/>
    <dgm:cxn modelId="{EADA867C-B1D2-46F7-A7AC-FEB91C1C8C56}" type="presOf" srcId="{ED3731D0-5EB6-41D5-8960-60F47114F894}" destId="{F391B462-E1B4-4217-9479-5AC135D01F96}" srcOrd="0" destOrd="0" presId="urn:microsoft.com/office/officeart/2016/7/layout/VerticalSolidActionList"/>
    <dgm:cxn modelId="{0A20AC7C-31BD-4354-97B6-0150B95C330D}" type="presOf" srcId="{36E0319C-70B5-4723-8C37-FE882E315C99}" destId="{C26E853D-7C07-4E6D-BA14-73DD7619F29D}" srcOrd="0" destOrd="0" presId="urn:microsoft.com/office/officeart/2016/7/layout/VerticalSolidActionList"/>
    <dgm:cxn modelId="{5FB77799-2324-4C87-B8CF-71576154ADBB}" type="presOf" srcId="{09CC1AB4-7766-45E3-8631-E236C876DEA3}" destId="{687CEE8A-B9BA-4FEC-9FAE-DD3EAA36436C}" srcOrd="0" destOrd="0" presId="urn:microsoft.com/office/officeart/2016/7/layout/VerticalSolidActionList"/>
    <dgm:cxn modelId="{C2A3E49D-B534-41E2-A2EA-C998FDD01325}" srcId="{ED3731D0-5EB6-41D5-8960-60F47114F894}" destId="{09CC1AB4-7766-45E3-8631-E236C876DEA3}" srcOrd="0" destOrd="0" parTransId="{113C5EB5-5BE4-47DE-9FEA-4AFE106D588B}" sibTransId="{26D7719D-FB01-46AA-871A-09657D10FFBF}"/>
    <dgm:cxn modelId="{DB8510D0-49EF-4180-8510-77B44689E90B}" type="presOf" srcId="{22DF6A71-DF5A-4CEF-B3D7-02C397F17B40}" destId="{DD3508EB-B033-4A8A-9A3D-F21554A3B8AA}" srcOrd="0" destOrd="0" presId="urn:microsoft.com/office/officeart/2016/7/layout/VerticalSolidActionList"/>
    <dgm:cxn modelId="{201159D4-D34F-4E52-9C58-A34786329077}" srcId="{F62BACE5-768D-4453-AB88-D7D3C799C64B}" destId="{FBAFD6FB-8635-4ACC-8719-9247A7447CD6}" srcOrd="0" destOrd="0" parTransId="{342C680F-2048-4556-A3F0-A59149FA3951}" sibTransId="{298E4699-2E35-4AF8-B9D5-AD76674E2B9F}"/>
    <dgm:cxn modelId="{235F1AD5-2FF4-4ACC-8BEB-37F0EA53E902}" srcId="{4C1F7452-510D-49F1-AE52-D072AB35B269}" destId="{ED3731D0-5EB6-41D5-8960-60F47114F894}" srcOrd="1" destOrd="0" parTransId="{C15593B1-8E63-4585-A473-CFFD0E1698C8}" sibTransId="{A015C9FF-F157-41CF-A174-44732C03B6DE}"/>
    <dgm:cxn modelId="{CB8F0EEB-3A10-4677-A09A-28AFCE6041FF}" type="presOf" srcId="{F62BACE5-768D-4453-AB88-D7D3C799C64B}" destId="{51708D1A-C576-46EB-B459-5A9E75526D5B}" srcOrd="0" destOrd="0" presId="urn:microsoft.com/office/officeart/2016/7/layout/VerticalSolidActionList"/>
    <dgm:cxn modelId="{F4B979B5-4DE0-4963-91A1-64652CBA5E9D}" type="presParOf" srcId="{DCECE5E7-D31F-4FAA-A713-1999168D30BB}" destId="{0DE4CD56-C47A-462C-AA74-AC8772166923}" srcOrd="0" destOrd="0" presId="urn:microsoft.com/office/officeart/2016/7/layout/VerticalSolidActionList"/>
    <dgm:cxn modelId="{759121F3-3AC9-49BB-B3BC-94AC2D920112}" type="presParOf" srcId="{0DE4CD56-C47A-462C-AA74-AC8772166923}" destId="{DD3508EB-B033-4A8A-9A3D-F21554A3B8AA}" srcOrd="0" destOrd="0" presId="urn:microsoft.com/office/officeart/2016/7/layout/VerticalSolidActionList"/>
    <dgm:cxn modelId="{82B819B0-3E40-4092-9BCF-FE9A82645329}" type="presParOf" srcId="{0DE4CD56-C47A-462C-AA74-AC8772166923}" destId="{C26E853D-7C07-4E6D-BA14-73DD7619F29D}" srcOrd="1" destOrd="0" presId="urn:microsoft.com/office/officeart/2016/7/layout/VerticalSolidActionList"/>
    <dgm:cxn modelId="{80584E81-48E9-4D95-AF5C-36BE6E1F4674}" type="presParOf" srcId="{DCECE5E7-D31F-4FAA-A713-1999168D30BB}" destId="{072D3A2B-DF8C-4118-A80D-F4908F1FFD6A}" srcOrd="1" destOrd="0" presId="urn:microsoft.com/office/officeart/2016/7/layout/VerticalSolidActionList"/>
    <dgm:cxn modelId="{C88052BC-97C2-4D96-81AA-1A38DEF979EF}" type="presParOf" srcId="{DCECE5E7-D31F-4FAA-A713-1999168D30BB}" destId="{54CAFD5B-612F-4264-9B04-AE2794D8F849}" srcOrd="2" destOrd="0" presId="urn:microsoft.com/office/officeart/2016/7/layout/VerticalSolidActionList"/>
    <dgm:cxn modelId="{17AD14CA-1F38-4EEB-B367-96F33C3F5CA9}" type="presParOf" srcId="{54CAFD5B-612F-4264-9B04-AE2794D8F849}" destId="{F391B462-E1B4-4217-9479-5AC135D01F96}" srcOrd="0" destOrd="0" presId="urn:microsoft.com/office/officeart/2016/7/layout/VerticalSolidActionList"/>
    <dgm:cxn modelId="{38ED0F4E-485D-4AC8-958D-BD2590AB678C}" type="presParOf" srcId="{54CAFD5B-612F-4264-9B04-AE2794D8F849}" destId="{687CEE8A-B9BA-4FEC-9FAE-DD3EAA36436C}" srcOrd="1" destOrd="0" presId="urn:microsoft.com/office/officeart/2016/7/layout/VerticalSolidActionList"/>
    <dgm:cxn modelId="{A1000E47-0E9A-4798-9155-F87A16C485D3}" type="presParOf" srcId="{DCECE5E7-D31F-4FAA-A713-1999168D30BB}" destId="{B2B28ECE-8240-4EAE-BE06-0163C8CF05FF}" srcOrd="3" destOrd="0" presId="urn:microsoft.com/office/officeart/2016/7/layout/VerticalSolidActionList"/>
    <dgm:cxn modelId="{66ABF613-9914-457F-9DD5-8F29E01CF36F}" type="presParOf" srcId="{DCECE5E7-D31F-4FAA-A713-1999168D30BB}" destId="{1359A42A-EBE3-418E-9C8D-0CF02ED13523}" srcOrd="4" destOrd="0" presId="urn:microsoft.com/office/officeart/2016/7/layout/VerticalSolidActionList"/>
    <dgm:cxn modelId="{4F1FF363-7E17-4430-922C-C33A09A890B2}" type="presParOf" srcId="{1359A42A-EBE3-418E-9C8D-0CF02ED13523}" destId="{51708D1A-C576-46EB-B459-5A9E75526D5B}" srcOrd="0" destOrd="0" presId="urn:microsoft.com/office/officeart/2016/7/layout/VerticalSolidActionList"/>
    <dgm:cxn modelId="{D65EFB69-B25C-48C6-A8FB-A5F696ECAE3C}" type="presParOf" srcId="{1359A42A-EBE3-418E-9C8D-0CF02ED13523}" destId="{BE912B25-D9A0-479A-80A7-1C1FFD18B708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E853D-7C07-4E6D-BA14-73DD7619F29D}">
      <dsp:nvSpPr>
        <dsp:cNvPr id="0" name=""/>
        <dsp:cNvSpPr/>
      </dsp:nvSpPr>
      <dsp:spPr>
        <a:xfrm>
          <a:off x="2103120" y="1359"/>
          <a:ext cx="8412480" cy="13937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54022" rIns="163225" bIns="3540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Run </a:t>
          </a:r>
          <a:r>
            <a:rPr lang="en-US" sz="2200" kern="1200" dirty="0" err="1"/>
            <a:t>Kokkos</a:t>
          </a:r>
          <a:r>
            <a:rPr lang="en-US" sz="2200" kern="1200" dirty="0"/>
            <a:t> </a:t>
          </a:r>
          <a:r>
            <a:rPr lang="en-US" sz="2200" kern="1200"/>
            <a:t>enabled tasks </a:t>
          </a:r>
          <a:r>
            <a:rPr lang="en-US" sz="2200" kern="1200" dirty="0"/>
            <a:t>on GPUs, CPUs, and Xeon Phis with minimal architecture specific requirements </a:t>
          </a:r>
          <a:r>
            <a:rPr lang="en-US" sz="2200" kern="1200"/>
            <a:t>in task </a:t>
          </a:r>
          <a:r>
            <a:rPr lang="en-US" sz="2200" kern="1200" dirty="0"/>
            <a:t>code.</a:t>
          </a:r>
        </a:p>
      </dsp:txBody>
      <dsp:txXfrm>
        <a:off x="2103120" y="1359"/>
        <a:ext cx="8412480" cy="1393787"/>
      </dsp:txXfrm>
    </dsp:sp>
    <dsp:sp modelId="{DD3508EB-B033-4A8A-9A3D-F21554A3B8AA}">
      <dsp:nvSpPr>
        <dsp:cNvPr id="0" name=""/>
        <dsp:cNvSpPr/>
      </dsp:nvSpPr>
      <dsp:spPr>
        <a:xfrm>
          <a:off x="0" y="1359"/>
          <a:ext cx="2103120" cy="1393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37675" rIns="111290" bIns="137675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Kokkos</a:t>
          </a:r>
          <a:endParaRPr lang="en-US" sz="2600" kern="1200" dirty="0"/>
        </a:p>
      </dsp:txBody>
      <dsp:txXfrm>
        <a:off x="0" y="1359"/>
        <a:ext cx="2103120" cy="1393787"/>
      </dsp:txXfrm>
    </dsp:sp>
    <dsp:sp modelId="{687CEE8A-B9BA-4FEC-9FAE-DD3EAA36436C}">
      <dsp:nvSpPr>
        <dsp:cNvPr id="0" name=""/>
        <dsp:cNvSpPr/>
      </dsp:nvSpPr>
      <dsp:spPr>
        <a:xfrm>
          <a:off x="2103120" y="1478775"/>
          <a:ext cx="8412480" cy="13937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54022" rIns="163225" bIns="3540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Preserve application layer API with minimal GPU runtime interaction.</a:t>
          </a:r>
        </a:p>
      </dsp:txBody>
      <dsp:txXfrm>
        <a:off x="2103120" y="1478775"/>
        <a:ext cx="8412480" cy="1393787"/>
      </dsp:txXfrm>
    </dsp:sp>
    <dsp:sp modelId="{F391B462-E1B4-4217-9479-5AC135D01F96}">
      <dsp:nvSpPr>
        <dsp:cNvPr id="0" name=""/>
        <dsp:cNvSpPr/>
      </dsp:nvSpPr>
      <dsp:spPr>
        <a:xfrm>
          <a:off x="0" y="1478775"/>
          <a:ext cx="2103120" cy="1393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37675" rIns="111290" bIns="137675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Task </a:t>
          </a:r>
          <a:r>
            <a:rPr lang="en-US" sz="2600" kern="1200" dirty="0"/>
            <a:t>API</a:t>
          </a:r>
        </a:p>
      </dsp:txBody>
      <dsp:txXfrm>
        <a:off x="0" y="1478775"/>
        <a:ext cx="2103120" cy="1393787"/>
      </dsp:txXfrm>
    </dsp:sp>
    <dsp:sp modelId="{BE912B25-D9A0-479A-80A7-1C1FFD18B708}">
      <dsp:nvSpPr>
        <dsp:cNvPr id="0" name=""/>
        <dsp:cNvSpPr/>
      </dsp:nvSpPr>
      <dsp:spPr>
        <a:xfrm>
          <a:off x="2103120" y="2956190"/>
          <a:ext cx="8412480" cy="13937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54022" rIns="163225" bIns="3540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Keep data warehouse logic uniform for host and GPU memory.</a:t>
          </a:r>
        </a:p>
      </dsp:txBody>
      <dsp:txXfrm>
        <a:off x="2103120" y="2956190"/>
        <a:ext cx="8412480" cy="1393787"/>
      </dsp:txXfrm>
    </dsp:sp>
    <dsp:sp modelId="{51708D1A-C576-46EB-B459-5A9E75526D5B}">
      <dsp:nvSpPr>
        <dsp:cNvPr id="0" name=""/>
        <dsp:cNvSpPr/>
      </dsp:nvSpPr>
      <dsp:spPr>
        <a:xfrm>
          <a:off x="0" y="2956190"/>
          <a:ext cx="2103120" cy="1393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37675" rIns="111290" bIns="137675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Warehouse API</a:t>
          </a:r>
        </a:p>
      </dsp:txBody>
      <dsp:txXfrm>
        <a:off x="0" y="2956190"/>
        <a:ext cx="2103120" cy="1393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E8EEE-2D10-4FCD-95BD-C9DA73C04C5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96E53-FBAD-4692-8247-231B377A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8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/>
          <a:lstStyle/>
          <a:p>
            <a:fld id="{CEB594C3-7E31-4EB6-BC35-D7B77BE4C282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8008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Dynamic task </a:t>
            </a:r>
            <a:r>
              <a:rPr lang="en-US" dirty="0"/>
              <a:t>graph ready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96E53-FBAD-4692-8247-231B377A08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21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schedulers use something similar to a cache coherency protocol.  That requires a “snooping” approach.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96E53-FBAD-4692-8247-231B377A08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59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Avenir Book"/>
              </a:rPr>
              <a:t>Functors</a:t>
            </a:r>
            <a:r>
              <a:rPr lang="en-US" dirty="0">
                <a:latin typeface="Avenir Book"/>
              </a:rPr>
              <a:t> are the heart of </a:t>
            </a:r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 code portability.  </a:t>
            </a:r>
          </a:p>
          <a:p>
            <a:pPr lvl="1"/>
            <a:r>
              <a:rPr lang="en-US" dirty="0">
                <a:latin typeface="Avenir Book"/>
              </a:rPr>
              <a:t>RAJA, Nvidia Thrust, Hemi-2 use </a:t>
            </a:r>
            <a:r>
              <a:rPr lang="en-US" dirty="0" err="1">
                <a:latin typeface="Avenir Book"/>
              </a:rPr>
              <a:t>functors</a:t>
            </a:r>
            <a:r>
              <a:rPr lang="en-US" dirty="0">
                <a:latin typeface="Avenir Book"/>
              </a:rPr>
              <a:t> as well for GPUs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96E53-FBAD-4692-8247-231B377A082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7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/>
          <a:lstStyle/>
          <a:p>
            <a:fld id="{CEB594C3-7E31-4EB6-BC35-D7B77BE4C282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0042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functor</a:t>
            </a:r>
            <a:r>
              <a:rPr lang="en-US" dirty="0"/>
              <a:t> is the heart of </a:t>
            </a:r>
            <a:r>
              <a:rPr lang="en-US" dirty="0" err="1"/>
              <a:t>Kokkos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96E53-FBAD-4692-8247-231B377A082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41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CUDA streams not shown yet…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96E53-FBAD-4692-8247-231B377A082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80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850680" y="4695120"/>
            <a:ext cx="6807240" cy="44481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600">
                <a:latin typeface="Arial"/>
              </a:rPr>
              <a:t>Above image shows 27 patches in a node.</a:t>
            </a:r>
            <a:endParaRPr/>
          </a:p>
          <a:p>
            <a:endParaRPr/>
          </a:p>
          <a:p>
            <a:r>
              <a:rPr lang="en-US" sz="1600">
                <a:latin typeface="Arial"/>
              </a:rPr>
              <a:t>Within a patch could be individual cells.  Common sizes of an individual patch are 16x16x16 or 32x32x32.  </a:t>
            </a:r>
            <a:endParaRPr/>
          </a:p>
          <a:p>
            <a:endParaRPr/>
          </a:p>
          <a:p>
            <a:r>
              <a:rPr lang="en-US" sz="1600">
                <a:latin typeface="Arial"/>
              </a:rPr>
              <a:t>Give an example.  Suppose we had 12,000 nodes, and 16 logical GPU cores on each node.  At one patch per core, that allows for 192,000 patches.  At 32^3 per patch, 6291456000 cells, that's roughly 1800x1800x1800 simulation.  </a:t>
            </a:r>
            <a:endParaRPr/>
          </a:p>
          <a:p>
            <a:endParaRPr/>
          </a:p>
          <a:p>
            <a:r>
              <a:rPr lang="en-US" sz="1600">
                <a:latin typeface="Arial"/>
              </a:rPr>
              <a:t>Uintah operates on fixed timesteps. At the beginning of a time step, Uintah's runtime engine sends out all ghost cells to neighbor MPI ranks.   It is then constantly processing any incoming ghost cells.</a:t>
            </a:r>
            <a:endParaRPr/>
          </a:p>
          <a:p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7046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E0B4-4D98-44B3-ACFD-1884CDA89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B3913-8C02-4072-9836-81759EC0D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F3FBB-A1E8-4C41-9936-A84FDE4C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2E8E2-F662-48B1-A2C0-346676CD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F11AC-F76C-4D4D-93F8-2F103031B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DE9E-2D03-4B5B-A75F-3AC278EF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33312-97E4-4454-85E6-E8456DD0A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33AD7-2225-44E2-B35E-DDFBC85D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66BBC-1901-4477-B385-EDF492FF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A0ECF-4D4E-4F52-8FFD-3B447CA7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33320-0408-415C-BD42-B24DCCCC4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22978-E547-4406-8C04-496E0D992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59095-6F2C-41CE-B598-0CB0DA69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BA4D7-A998-4C27-BBCC-F21E22C60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BA91D-8E8B-48FC-A01C-F7E36BA3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1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9D16-714F-48DD-B46A-DA6CAD8AC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E8DFF-D824-4174-8FCD-30E8C5D59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A3A84-4517-47CA-8775-FF25DFB43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771C7-FB96-4647-AC73-445A5ED6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DFF37-DE1F-4EA9-92E5-E83478FE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3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E785-DF80-4E42-96F6-CFE7629B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4FCE0-33C1-4160-A2E6-5DE8C03D7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FED8F-E2AA-4512-9DA7-CBFC1B95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1B6DB-09B9-401C-938A-DFB562A4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CD33B-48A6-41C7-8752-E5BF1948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5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64F91-CDDA-4E19-980D-2C0E072F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9EFD8-F3E7-4955-87DA-001308BE0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1D41D-7563-4CAB-A62C-AA216CF95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72895-FC73-4347-9EB8-630C3E69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91C1B-3E15-45E7-9D5F-91CC6C448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A5F38-9725-4B19-9F41-C0E67414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7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EA3B-E17D-42DB-A223-4AD47F83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832E8-4349-405E-A1EF-AE6E515A3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F2116-BF16-4181-A928-581AF6FAD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FA392E-F77B-4C18-A218-0CE6D3E2C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89C357-7055-4B25-93C7-447AAA588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45D2E-30FB-4FB9-9657-0D077AC9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222930-FA1F-48B5-B64E-FA5DD3963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086D2-158E-4A65-A8E9-60658500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8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C2CE9-5A2E-47DF-8322-0F5134BF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D00CF9-E438-4138-8620-EFD37159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01B62-1500-45F5-99D8-FE70BE2C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1FA52-E7CD-4393-A686-B00AF8AC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2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E69EC5-9C9C-4B63-8C5B-05EED7D0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9E560-47DF-465C-A865-5A695175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1DD89-588A-4862-A495-C70B1BC9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6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6970C-70F2-4B11-ABBE-5D6B8B84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3920C-AD00-4A3D-B398-C771E12CB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DCEAA-BD86-437B-8FED-ECF3F544D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CBEC3-878C-42EE-A0B4-322FB6E4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4772E-B0F9-4F22-B5C9-99BEF14C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FBE85-0D33-4E0C-A1F7-6A26EB324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8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124D-707B-44A6-B969-3480725A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614C8F-7A07-48E2-A048-62DCABF6F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385EE-42C3-4A6F-A079-058DAA23A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79134-89A7-4430-BE32-862D1790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2EF71-571A-4BE1-9F02-5F854CA9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2436A-9313-49B2-A6AA-630D4313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6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78E0A-A57A-458A-A2FE-D83D9CD25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E1716-2BFF-4988-B799-D6C43EF22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EE51C-6454-4B4C-94C8-ADB898198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0269A-CBD6-4369-9B54-8AA32D77B95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C2402-86EA-433C-9DB0-058B2BACB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BA26D-8833-4FF4-A3B9-9D239874A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2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3609-33B4-45E8-BC1B-4EFF1C222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887" y="1122363"/>
            <a:ext cx="11226297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Portable and Performant GPU/Heterogeneous </a:t>
            </a:r>
            <a:r>
              <a:rPr lang="en-US"/>
              <a:t>Asynchronous Many-Task </a:t>
            </a:r>
            <a:r>
              <a:rPr lang="en-US" dirty="0"/>
              <a:t>Runtime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EAA25-FDDE-4390-A40B-5078BBB3F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Ph.D. Research Proposal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Brad Peterson</a:t>
            </a:r>
          </a:p>
        </p:txBody>
      </p:sp>
    </p:spTree>
    <p:extLst>
      <p:ext uri="{BB962C8B-B14F-4D97-AF65-F5344CB8AC3E}">
        <p14:creationId xmlns:p14="http://schemas.microsoft.com/office/powerpoint/2010/main" val="2988465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500A-BACD-474A-A6CA-2A493CBE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Section 2 – Comparison with Other AMT Runtimes</a:t>
            </a:r>
          </a:p>
        </p:txBody>
      </p:sp>
    </p:spTree>
    <p:extLst>
      <p:ext uri="{BB962C8B-B14F-4D97-AF65-F5344CB8AC3E}">
        <p14:creationId xmlns:p14="http://schemas.microsoft.com/office/powerpoint/2010/main" val="3718607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D740-F584-492B-B08F-39457ACDA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441" y="78866"/>
            <a:ext cx="10515600" cy="73939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Comparison With Other Runtimes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4EE18D-5022-4F62-93FC-C3FC0327A9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183027"/>
              </p:ext>
            </p:extLst>
          </p:nvPr>
        </p:nvGraphicFramePr>
        <p:xfrm>
          <a:off x="306308" y="730107"/>
          <a:ext cx="11579384" cy="5397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828">
                  <a:extLst>
                    <a:ext uri="{9D8B030D-6E8A-4147-A177-3AD203B41FA5}">
                      <a16:colId xmlns:a16="http://schemas.microsoft.com/office/drawing/2014/main" val="2497387359"/>
                    </a:ext>
                  </a:extLst>
                </a:gridCol>
                <a:gridCol w="1388534">
                  <a:extLst>
                    <a:ext uri="{9D8B030D-6E8A-4147-A177-3AD203B41FA5}">
                      <a16:colId xmlns:a16="http://schemas.microsoft.com/office/drawing/2014/main" val="1809613344"/>
                    </a:ext>
                  </a:extLst>
                </a:gridCol>
                <a:gridCol w="1253066">
                  <a:extLst>
                    <a:ext uri="{9D8B030D-6E8A-4147-A177-3AD203B41FA5}">
                      <a16:colId xmlns:a16="http://schemas.microsoft.com/office/drawing/2014/main" val="2603529783"/>
                    </a:ext>
                  </a:extLst>
                </a:gridCol>
                <a:gridCol w="1490134">
                  <a:extLst>
                    <a:ext uri="{9D8B030D-6E8A-4147-A177-3AD203B41FA5}">
                      <a16:colId xmlns:a16="http://schemas.microsoft.com/office/drawing/2014/main" val="998560402"/>
                    </a:ext>
                  </a:extLst>
                </a:gridCol>
                <a:gridCol w="1264355">
                  <a:extLst>
                    <a:ext uri="{9D8B030D-6E8A-4147-A177-3AD203B41FA5}">
                      <a16:colId xmlns:a16="http://schemas.microsoft.com/office/drawing/2014/main" val="1093110213"/>
                    </a:ext>
                  </a:extLst>
                </a:gridCol>
                <a:gridCol w="1095023">
                  <a:extLst>
                    <a:ext uri="{9D8B030D-6E8A-4147-A177-3AD203B41FA5}">
                      <a16:colId xmlns:a16="http://schemas.microsoft.com/office/drawing/2014/main" val="3254872169"/>
                    </a:ext>
                  </a:extLst>
                </a:gridCol>
                <a:gridCol w="1298222">
                  <a:extLst>
                    <a:ext uri="{9D8B030D-6E8A-4147-A177-3AD203B41FA5}">
                      <a16:colId xmlns:a16="http://schemas.microsoft.com/office/drawing/2014/main" val="2538629167"/>
                    </a:ext>
                  </a:extLst>
                </a:gridCol>
                <a:gridCol w="1411111">
                  <a:extLst>
                    <a:ext uri="{9D8B030D-6E8A-4147-A177-3AD203B41FA5}">
                      <a16:colId xmlns:a16="http://schemas.microsoft.com/office/drawing/2014/main" val="2168578556"/>
                    </a:ext>
                  </a:extLst>
                </a:gridCol>
                <a:gridCol w="1411111">
                  <a:extLst>
                    <a:ext uri="{9D8B030D-6E8A-4147-A177-3AD203B41FA5}">
                      <a16:colId xmlns:a16="http://schemas.microsoft.com/office/drawing/2014/main" val="3948335377"/>
                    </a:ext>
                  </a:extLst>
                </a:gridCol>
              </a:tblGrid>
              <a:tr h="10984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Book"/>
                        </a:rPr>
                        <a:t>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Book"/>
                        </a:rPr>
                        <a:t>Common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Book"/>
                        </a:rPr>
                        <a:t>Developer involvement with 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Book"/>
                        </a:rPr>
                        <a:t>Automatic </a:t>
                      </a:r>
                      <a:r>
                        <a:rPr lang="en-US" sz="1600" dirty="0" err="1">
                          <a:latin typeface="Avenir Book"/>
                        </a:rPr>
                        <a:t>internodal</a:t>
                      </a:r>
                      <a:r>
                        <a:rPr lang="en-US" sz="1600" dirty="0">
                          <a:latin typeface="Avenir Book"/>
                        </a:rPr>
                        <a:t> data movement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Book"/>
                        </a:rPr>
                        <a:t>Automatic halo gathering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Book"/>
                        </a:rPr>
                        <a:t>Runtime data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Book"/>
                        </a:rPr>
                        <a:t>Automatic data sharing </a:t>
                      </a:r>
                      <a:r>
                        <a:rPr lang="en-US" sz="1600">
                          <a:latin typeface="Avenir Book"/>
                        </a:rPr>
                        <a:t>among tasks</a:t>
                      </a:r>
                      <a:endParaRPr lang="en-US" sz="1600" dirty="0">
                        <a:latin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Book"/>
                        </a:rPr>
                        <a:t>GPU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Book"/>
                        </a:rPr>
                        <a:t>Portable code for CPU and </a:t>
                      </a:r>
                      <a:r>
                        <a:rPr lang="en-US" sz="1600">
                          <a:latin typeface="Avenir Book"/>
                        </a:rPr>
                        <a:t>GPU tasks</a:t>
                      </a:r>
                      <a:endParaRPr lang="en-US" sz="1600" dirty="0">
                        <a:latin typeface="Avenir Book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87401"/>
                  </a:ext>
                </a:extLst>
              </a:tr>
              <a:tr h="809106">
                <a:tc>
                  <a:txBody>
                    <a:bodyPr/>
                    <a:lstStyle/>
                    <a:p>
                      <a:r>
                        <a:rPr lang="en-US" sz="1600" dirty="0"/>
                        <a:t>Uintah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Multiphysics - adaptive mesh grid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 – local memory/MPI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Host mem.  </a:t>
                      </a:r>
                      <a:r>
                        <a:rPr lang="en-US" sz="1600" b="1" dirty="0"/>
                        <a:t>(This work for GPU)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Host mem.  </a:t>
                      </a:r>
                      <a:r>
                        <a:rPr lang="en-US" sz="1600" b="1" dirty="0"/>
                        <a:t>(This work for GPU)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This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  <a:br>
                        <a:rPr lang="en-US" sz="1600" dirty="0"/>
                      </a:br>
                      <a:r>
                        <a:rPr lang="en-US" sz="1600" b="1" dirty="0"/>
                        <a:t>(This work for performance)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This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632597"/>
                  </a:ext>
                </a:extLst>
              </a:tr>
              <a:tr h="596292">
                <a:tc>
                  <a:txBody>
                    <a:bodyPr/>
                    <a:lstStyle/>
                    <a:p>
                      <a:r>
                        <a:rPr lang="en-US" sz="1600" dirty="0"/>
                        <a:t>Charm++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Generalized tool / Load balancing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Invoked by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With 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add-ons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Weak </a:t>
                      </a:r>
                    </a:p>
                    <a:p>
                      <a:r>
                        <a:rPr lang="en-US" sz="1600" dirty="0"/>
                        <a:t>(add-ons required)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40358"/>
                  </a:ext>
                </a:extLst>
              </a:tr>
              <a:tr h="596292">
                <a:tc>
                  <a:txBody>
                    <a:bodyPr/>
                    <a:lstStyle/>
                    <a:p>
                      <a:r>
                        <a:rPr lang="en-US" sz="1600" dirty="0"/>
                        <a:t>Legion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Generalized tool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 – global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 (requires extensive definitions)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517066"/>
                  </a:ext>
                </a:extLst>
              </a:tr>
              <a:tr h="596292">
                <a:tc>
                  <a:txBody>
                    <a:bodyPr/>
                    <a:lstStyle/>
                    <a:p>
                      <a:r>
                        <a:rPr lang="en-US" sz="1600" dirty="0"/>
                        <a:t>HPX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Generalized tool / Standards based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 – global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718185"/>
                  </a:ext>
                </a:extLst>
              </a:tr>
              <a:tr h="381836">
                <a:tc>
                  <a:txBody>
                    <a:bodyPr/>
                    <a:lstStyle/>
                    <a:p>
                      <a:r>
                        <a:rPr lang="en-US" sz="1600" dirty="0" err="1"/>
                        <a:t>PaRSEC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Linear Algebra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734304"/>
                  </a:ext>
                </a:extLst>
              </a:tr>
              <a:tr h="381836">
                <a:tc>
                  <a:txBody>
                    <a:bodyPr/>
                    <a:lstStyle/>
                    <a:p>
                      <a:r>
                        <a:rPr lang="en-US" sz="1600" dirty="0" err="1"/>
                        <a:t>StarPU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Linear Algebra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5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915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500A-BACD-474A-A6CA-2A493CBE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Section 3 – Portability Tools Overview</a:t>
            </a:r>
          </a:p>
        </p:txBody>
      </p:sp>
    </p:spTree>
    <p:extLst>
      <p:ext uri="{BB962C8B-B14F-4D97-AF65-F5344CB8AC3E}">
        <p14:creationId xmlns:p14="http://schemas.microsoft.com/office/powerpoint/2010/main" val="3621013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D740-F584-492B-B08F-39457ACDA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975" y="0"/>
            <a:ext cx="10515600" cy="62411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Comparison of Portability Tools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4EE18D-5022-4F62-93FC-C3FC0327A9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207851"/>
              </p:ext>
            </p:extLst>
          </p:nvPr>
        </p:nvGraphicFramePr>
        <p:xfrm>
          <a:off x="322331" y="557997"/>
          <a:ext cx="11443916" cy="5848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482">
                  <a:extLst>
                    <a:ext uri="{9D8B030D-6E8A-4147-A177-3AD203B41FA5}">
                      <a16:colId xmlns:a16="http://schemas.microsoft.com/office/drawing/2014/main" val="2497387359"/>
                    </a:ext>
                  </a:extLst>
                </a:gridCol>
                <a:gridCol w="1587568">
                  <a:extLst>
                    <a:ext uri="{9D8B030D-6E8A-4147-A177-3AD203B41FA5}">
                      <a16:colId xmlns:a16="http://schemas.microsoft.com/office/drawing/2014/main" val="1809613344"/>
                    </a:ext>
                  </a:extLst>
                </a:gridCol>
                <a:gridCol w="1783447">
                  <a:extLst>
                    <a:ext uri="{9D8B030D-6E8A-4147-A177-3AD203B41FA5}">
                      <a16:colId xmlns:a16="http://schemas.microsoft.com/office/drawing/2014/main" val="2603529783"/>
                    </a:ext>
                  </a:extLst>
                </a:gridCol>
                <a:gridCol w="2094453">
                  <a:extLst>
                    <a:ext uri="{9D8B030D-6E8A-4147-A177-3AD203B41FA5}">
                      <a16:colId xmlns:a16="http://schemas.microsoft.com/office/drawing/2014/main" val="998560402"/>
                    </a:ext>
                  </a:extLst>
                </a:gridCol>
                <a:gridCol w="2556766">
                  <a:extLst>
                    <a:ext uri="{9D8B030D-6E8A-4147-A177-3AD203B41FA5}">
                      <a16:colId xmlns:a16="http://schemas.microsoft.com/office/drawing/2014/main" val="1093110213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538629167"/>
                    </a:ext>
                  </a:extLst>
                </a:gridCol>
              </a:tblGrid>
              <a:tr h="688622">
                <a:tc>
                  <a:txBody>
                    <a:bodyPr/>
                    <a:lstStyle/>
                    <a:p>
                      <a:r>
                        <a:rPr lang="en-US" sz="1600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Portability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 Variable Portability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Weaknesses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Portability Tools For Application Developers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87401"/>
                  </a:ext>
                </a:extLst>
              </a:tr>
              <a:tr h="837130">
                <a:tc>
                  <a:txBody>
                    <a:bodyPr/>
                    <a:lstStyle/>
                    <a:p>
                      <a:r>
                        <a:rPr lang="en-US" sz="1600" dirty="0" err="1"/>
                        <a:t>Kokkos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Functors</a:t>
                      </a:r>
                      <a:r>
                        <a:rPr lang="en-US" sz="1600" dirty="0"/>
                        <a:t> and templates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Extensive! Layout, dimensioning, tiling, </a:t>
                      </a:r>
                      <a:r>
                        <a:rPr lang="en-US" sz="1600" dirty="0" err="1"/>
                        <a:t>subviews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Avoids indirection.  Loops and layout can match architecture.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GPU is bulk synchronous </a:t>
                      </a:r>
                    </a:p>
                    <a:p>
                      <a:r>
                        <a:rPr lang="en-US" sz="1600" b="1" dirty="0"/>
                        <a:t>(This work fixes that)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Random number generation, vectors, unordered maps,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632597"/>
                  </a:ext>
                </a:extLst>
              </a:tr>
              <a:tr h="1333207">
                <a:tc>
                  <a:txBody>
                    <a:bodyPr/>
                    <a:lstStyle/>
                    <a:p>
                      <a:r>
                        <a:rPr lang="en-US" sz="1600" dirty="0"/>
                        <a:t>RAJA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Functors</a:t>
                      </a:r>
                      <a:r>
                        <a:rPr lang="en-US" sz="1600" dirty="0"/>
                        <a:t> and templates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 development with CHAI, </a:t>
                      </a:r>
                      <a:r>
                        <a:rPr lang="en-US" sz="1600" dirty="0" err="1"/>
                        <a:t>Sidr</a:t>
                      </a:r>
                      <a:r>
                        <a:rPr lang="en-US" sz="1600" dirty="0"/>
                        <a:t>, and Umpire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Avoids indirection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Less mature than </a:t>
                      </a:r>
                      <a:r>
                        <a:rPr lang="en-US" sz="1600" dirty="0" err="1"/>
                        <a:t>Kokkos</a:t>
                      </a:r>
                      <a:r>
                        <a:rPr lang="en-US" sz="1600" dirty="0"/>
                        <a:t>, many more non-portable hacks.  Synchronization on GPU reductions.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40358"/>
                  </a:ext>
                </a:extLst>
              </a:tr>
              <a:tr h="1085169">
                <a:tc>
                  <a:txBody>
                    <a:bodyPr/>
                    <a:lstStyle/>
                    <a:p>
                      <a:r>
                        <a:rPr lang="en-US" sz="1600" dirty="0" err="1"/>
                        <a:t>OpenACC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Compiler and pragmas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Compiler directives.  Compiler optimization.  Forces simpler Fortran-like design.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 strong Xeon Phi KNL support. Synchronization on GPU reductions. Pragma bloat.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517066"/>
                  </a:ext>
                </a:extLst>
              </a:tr>
              <a:tr h="837130">
                <a:tc>
                  <a:txBody>
                    <a:bodyPr/>
                    <a:lstStyle/>
                    <a:p>
                      <a:r>
                        <a:rPr lang="en-US" sz="1600" dirty="0"/>
                        <a:t>OpenMP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Compiler and pragmas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Compiler directives.  Compiler optimization.  Forces simpler Fortran-like design.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GPU options and performance limited. Pragma bloat.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718185"/>
                  </a:ext>
                </a:extLst>
              </a:tr>
              <a:tr h="837130">
                <a:tc>
                  <a:txBody>
                    <a:bodyPr/>
                    <a:lstStyle/>
                    <a:p>
                      <a:r>
                        <a:rPr lang="en-US" sz="1600" dirty="0"/>
                        <a:t>OpenCL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CUDA-like syntax and compiler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Large performance penalty frequently observed.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Performance and uncertain future.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User libraries?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5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788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500A-BACD-474A-A6CA-2A493CBE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Section 4 – Prior and Current Uintah Work</a:t>
            </a:r>
          </a:p>
        </p:txBody>
      </p:sp>
    </p:spTree>
    <p:extLst>
      <p:ext uri="{BB962C8B-B14F-4D97-AF65-F5344CB8AC3E}">
        <p14:creationId xmlns:p14="http://schemas.microsoft.com/office/powerpoint/2010/main" val="2487387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C6CBD-731B-468F-8577-520B2DD6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609"/>
            <a:ext cx="10515600" cy="6700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venir Book"/>
              </a:rPr>
              <a:t>Before My Research: Prior Uintah GPU runtime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E6B46-FF35-431D-9FA3-0A9992C6F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838" y="1145224"/>
            <a:ext cx="5533039" cy="4655981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Avenir Book"/>
              </a:rPr>
              <a:t>Proof of concept</a:t>
            </a:r>
          </a:p>
          <a:p>
            <a:r>
              <a:rPr lang="en-US" sz="2400" dirty="0">
                <a:latin typeface="Avenir Book"/>
              </a:rPr>
              <a:t>Bulk synchronous</a:t>
            </a:r>
          </a:p>
          <a:p>
            <a:r>
              <a:rPr lang="en-US" sz="2400" dirty="0">
                <a:latin typeface="Avenir Book"/>
              </a:rPr>
              <a:t>Runtime simulation variable management:</a:t>
            </a:r>
          </a:p>
          <a:p>
            <a:pPr lvl="1"/>
            <a:r>
              <a:rPr lang="en-US" sz="2000" b="1" dirty="0">
                <a:latin typeface="Avenir Book"/>
              </a:rPr>
              <a:t>All </a:t>
            </a:r>
            <a:r>
              <a:rPr lang="en-US" sz="2000" dirty="0">
                <a:latin typeface="Avenir Book"/>
              </a:rPr>
              <a:t>halo gathers occur in host memory</a:t>
            </a:r>
          </a:p>
          <a:p>
            <a:pPr lvl="1"/>
            <a:r>
              <a:rPr lang="en-US" sz="2000" dirty="0">
                <a:latin typeface="Avenir Book"/>
              </a:rPr>
              <a:t>Allocate and copy </a:t>
            </a:r>
            <a:r>
              <a:rPr lang="en-US" sz="2000" b="1" dirty="0">
                <a:latin typeface="Avenir Book"/>
              </a:rPr>
              <a:t>all</a:t>
            </a:r>
            <a:r>
              <a:rPr lang="en-US" sz="2000" dirty="0">
                <a:latin typeface="Avenir Book"/>
              </a:rPr>
              <a:t> simulation variables into GPU memory</a:t>
            </a:r>
          </a:p>
          <a:p>
            <a:pPr lvl="1"/>
            <a:r>
              <a:rPr lang="en-US" sz="2000" dirty="0">
                <a:latin typeface="Avenir Book"/>
              </a:rPr>
              <a:t>Copy large, monolithic GPU Data Store host-to-device</a:t>
            </a:r>
          </a:p>
          <a:p>
            <a:pPr lvl="1"/>
            <a:r>
              <a:rPr lang="en-US" sz="2000" dirty="0">
                <a:latin typeface="Avenir Book"/>
              </a:rPr>
              <a:t>Copy </a:t>
            </a:r>
            <a:r>
              <a:rPr lang="en-US" sz="2000" b="1" dirty="0">
                <a:latin typeface="Avenir Book"/>
              </a:rPr>
              <a:t>all</a:t>
            </a:r>
            <a:r>
              <a:rPr lang="en-US" sz="2000" dirty="0">
                <a:latin typeface="Avenir Book"/>
              </a:rPr>
              <a:t> computed data from GPU into host memory</a:t>
            </a:r>
          </a:p>
          <a:p>
            <a:r>
              <a:rPr lang="en-US" sz="2400" dirty="0">
                <a:latin typeface="Avenir Book"/>
              </a:rPr>
              <a:t>Duplicated codebases (CPU and CUDA) common.  </a:t>
            </a:r>
          </a:p>
          <a:p>
            <a:pPr lvl="1"/>
            <a:r>
              <a:rPr lang="en-US" sz="2000">
                <a:latin typeface="Avenir Book"/>
              </a:rPr>
              <a:t>GPU tasks </a:t>
            </a:r>
            <a:r>
              <a:rPr lang="en-US" sz="2000" dirty="0">
                <a:latin typeface="Avenir Book"/>
              </a:rPr>
              <a:t>had to be manually configured and launched inside a </a:t>
            </a:r>
            <a:r>
              <a:rPr lang="en-US" sz="2000">
                <a:latin typeface="Avenir Book"/>
              </a:rPr>
              <a:t>CPU task</a:t>
            </a:r>
            <a:endParaRPr lang="en-US" sz="2000" dirty="0">
              <a:latin typeface="Avenir Book"/>
            </a:endParaRPr>
          </a:p>
        </p:txBody>
      </p:sp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70AC6EC-41BA-4FE5-B168-0684548CD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558" y="1919579"/>
            <a:ext cx="6071243" cy="85947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62D813-04C6-4CE2-B28D-3E2D9671492A}"/>
              </a:ext>
            </a:extLst>
          </p:cNvPr>
          <p:cNvSpPr txBox="1">
            <a:spLocks/>
          </p:cNvSpPr>
          <p:nvPr/>
        </p:nvSpPr>
        <p:spPr>
          <a:xfrm>
            <a:off x="6383843" y="3462048"/>
            <a:ext cx="5273029" cy="3447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Avenir Book"/>
              </a:rPr>
              <a:t>Serialized and synchronized execution of </a:t>
            </a:r>
            <a:r>
              <a:rPr lang="en-US" sz="2400">
                <a:latin typeface="Avenir Book"/>
              </a:rPr>
              <a:t>GPU tasks</a:t>
            </a:r>
            <a:endParaRPr lang="en-US" sz="2400" dirty="0">
              <a:latin typeface="Avenir Book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F221C8-FF18-4122-AA17-292423AFD4FB}"/>
              </a:ext>
            </a:extLst>
          </p:cNvPr>
          <p:cNvCxnSpPr>
            <a:cxnSpLocks/>
          </p:cNvCxnSpPr>
          <p:nvPr/>
        </p:nvCxnSpPr>
        <p:spPr>
          <a:xfrm flipV="1">
            <a:off x="9020358" y="2903476"/>
            <a:ext cx="339931" cy="459136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35165D-A189-4099-BEA2-EF25E3FF1F0D}"/>
              </a:ext>
            </a:extLst>
          </p:cNvPr>
          <p:cNvCxnSpPr>
            <a:cxnSpLocks/>
          </p:cNvCxnSpPr>
          <p:nvPr/>
        </p:nvCxnSpPr>
        <p:spPr>
          <a:xfrm flipH="1" flipV="1">
            <a:off x="8753685" y="2884524"/>
            <a:ext cx="29927" cy="478088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ECB9E6-BFB2-45AB-A7C1-7A5B17913197}"/>
              </a:ext>
            </a:extLst>
          </p:cNvPr>
          <p:cNvCxnSpPr>
            <a:cxnSpLocks/>
          </p:cNvCxnSpPr>
          <p:nvPr/>
        </p:nvCxnSpPr>
        <p:spPr>
          <a:xfrm flipH="1" flipV="1">
            <a:off x="8104573" y="2884523"/>
            <a:ext cx="428979" cy="478089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3F33A50-34F1-4389-B692-FD43C9B5CD97}"/>
              </a:ext>
            </a:extLst>
          </p:cNvPr>
          <p:cNvSpPr txBox="1">
            <a:spLocks/>
          </p:cNvSpPr>
          <p:nvPr/>
        </p:nvSpPr>
        <p:spPr>
          <a:xfrm>
            <a:off x="7405510" y="989608"/>
            <a:ext cx="3255995" cy="481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venir Book"/>
              </a:rPr>
              <a:t>Synchronized memory copies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0A7AF0-4790-40B0-A5B3-F57E19663856}"/>
              </a:ext>
            </a:extLst>
          </p:cNvPr>
          <p:cNvCxnSpPr>
            <a:cxnSpLocks/>
          </p:cNvCxnSpPr>
          <p:nvPr/>
        </p:nvCxnSpPr>
        <p:spPr>
          <a:xfrm>
            <a:off x="9058486" y="1366041"/>
            <a:ext cx="357306" cy="587363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6969FA-BC2A-487B-B055-943C8FA8A941}"/>
              </a:ext>
            </a:extLst>
          </p:cNvPr>
          <p:cNvCxnSpPr>
            <a:cxnSpLocks/>
          </p:cNvCxnSpPr>
          <p:nvPr/>
        </p:nvCxnSpPr>
        <p:spPr>
          <a:xfrm flipH="1">
            <a:off x="8454531" y="1366041"/>
            <a:ext cx="257936" cy="553538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1AAF18-0B92-4FEE-AA61-B8E724653ACE}"/>
              </a:ext>
            </a:extLst>
          </p:cNvPr>
          <p:cNvCxnSpPr>
            <a:cxnSpLocks/>
          </p:cNvCxnSpPr>
          <p:nvPr/>
        </p:nvCxnSpPr>
        <p:spPr>
          <a:xfrm flipH="1">
            <a:off x="7976456" y="1366041"/>
            <a:ext cx="557096" cy="553538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BBCF734-4434-4A82-BA74-32ECE0FD9B26}"/>
              </a:ext>
            </a:extLst>
          </p:cNvPr>
          <p:cNvCxnSpPr>
            <a:cxnSpLocks/>
          </p:cNvCxnSpPr>
          <p:nvPr/>
        </p:nvCxnSpPr>
        <p:spPr>
          <a:xfrm>
            <a:off x="9594707" y="1366041"/>
            <a:ext cx="1507065" cy="67001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Picture 3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C7AD821-4A4A-4D31-908A-062764FED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594" y="4263592"/>
            <a:ext cx="4023732" cy="1410247"/>
          </a:xfrm>
          <a:prstGeom prst="rect">
            <a:avLst/>
          </a:prstGeom>
        </p:spPr>
      </p:pic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88748028-F91E-44BF-947B-7096CBF418EB}"/>
              </a:ext>
            </a:extLst>
          </p:cNvPr>
          <p:cNvSpPr txBox="1">
            <a:spLocks/>
          </p:cNvSpPr>
          <p:nvPr/>
        </p:nvSpPr>
        <p:spPr>
          <a:xfrm>
            <a:off x="6953956" y="5673839"/>
            <a:ext cx="3916370" cy="673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venir Book"/>
              </a:rPr>
              <a:t>Data store copies added to large overhead for </a:t>
            </a:r>
            <a:r>
              <a:rPr lang="en-US" sz="2000">
                <a:latin typeface="Avenir Book"/>
              </a:rPr>
              <a:t>short-lived tasks</a:t>
            </a:r>
            <a:endParaRPr lang="en-US" sz="2000" dirty="0">
              <a:latin typeface="Avenir Book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70AB3A6-0CDD-424F-A37D-5D7C23F6F453}"/>
              </a:ext>
            </a:extLst>
          </p:cNvPr>
          <p:cNvCxnSpPr/>
          <p:nvPr/>
        </p:nvCxnSpPr>
        <p:spPr>
          <a:xfrm>
            <a:off x="6141155" y="3920473"/>
            <a:ext cx="55992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385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CDF1-80EA-4C5D-8BF2-F882BDFB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946"/>
            <a:ext cx="10515600" cy="814425"/>
          </a:xfrm>
        </p:spPr>
        <p:txBody>
          <a:bodyPr/>
          <a:lstStyle/>
          <a:p>
            <a:pPr algn="ctr"/>
            <a:r>
              <a:rPr lang="en-US">
                <a:latin typeface="Avenir Book"/>
              </a:rPr>
              <a:t>Task </a:t>
            </a:r>
            <a:r>
              <a:rPr lang="en-US" dirty="0">
                <a:latin typeface="Avenir Book"/>
              </a:rPr>
              <a:t>GPU 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4252-C748-4B01-A723-EE4E215D1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444" y="1317623"/>
            <a:ext cx="6450912" cy="43513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venir Book"/>
              </a:rPr>
              <a:t>Problem:</a:t>
            </a:r>
            <a:r>
              <a:rPr lang="en-US" dirty="0">
                <a:latin typeface="Avenir Book"/>
              </a:rPr>
              <a:t> Monolithic and shared GPU Data Store bad for asynchrony, concurrency, and copy overhead.</a:t>
            </a:r>
          </a:p>
          <a:p>
            <a:r>
              <a:rPr lang="en-US" dirty="0">
                <a:latin typeface="Avenir Book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Avenir Book"/>
              </a:rPr>
              <a:t>Solution: </a:t>
            </a:r>
            <a:r>
              <a:rPr lang="en-US" dirty="0">
                <a:latin typeface="Avenir Book"/>
              </a:rPr>
              <a:t>Now each </a:t>
            </a:r>
            <a:r>
              <a:rPr lang="en-US">
                <a:latin typeface="Avenir Book"/>
              </a:rPr>
              <a:t>GPU task </a:t>
            </a:r>
            <a:r>
              <a:rPr lang="en-US" dirty="0">
                <a:latin typeface="Avenir Book"/>
              </a:rPr>
              <a:t>receives its own data warehouse.</a:t>
            </a:r>
          </a:p>
          <a:p>
            <a:pPr lvl="1"/>
            <a:r>
              <a:rPr lang="en-US" dirty="0">
                <a:latin typeface="Avenir Book"/>
              </a:rPr>
              <a:t>Much smaller (see figure on right)</a:t>
            </a:r>
          </a:p>
          <a:p>
            <a:pPr lvl="1"/>
            <a:r>
              <a:rPr lang="en-US" dirty="0">
                <a:latin typeface="Avenir Book"/>
              </a:rPr>
              <a:t>Avoids concurrency entirely and great for asynchrony.</a:t>
            </a:r>
          </a:p>
          <a:p>
            <a:pPr lvl="1"/>
            <a:r>
              <a:rPr lang="en-US" dirty="0">
                <a:latin typeface="Avenir Book"/>
              </a:rPr>
              <a:t>Programmability benefit: application developers can </a:t>
            </a:r>
            <a:r>
              <a:rPr lang="en-US" i="1" dirty="0">
                <a:latin typeface="Avenir Book"/>
              </a:rPr>
              <a:t>only</a:t>
            </a:r>
            <a:r>
              <a:rPr lang="en-US" dirty="0">
                <a:latin typeface="Avenir Book"/>
              </a:rPr>
              <a:t> access simulation variables they indicated they would.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D855DB-0859-4EEB-AA99-3249B14E0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681" y="1021614"/>
            <a:ext cx="4610109" cy="2436881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0B91D61-2312-4DA8-85C5-FD99FEA14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681" y="3808561"/>
            <a:ext cx="4849635" cy="228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21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558F-F7B2-4F83-8083-D1AAF6F32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997"/>
            <a:ext cx="10515600" cy="718736"/>
          </a:xfrm>
        </p:spPr>
        <p:txBody>
          <a:bodyPr/>
          <a:lstStyle/>
          <a:p>
            <a:pPr algn="ctr"/>
            <a:r>
              <a:rPr lang="en-US">
                <a:latin typeface="Avenir Book"/>
              </a:rPr>
              <a:t>Tasks </a:t>
            </a:r>
            <a:r>
              <a:rPr lang="en-US" dirty="0">
                <a:latin typeface="Avenir Book"/>
              </a:rPr>
              <a:t>Dictate Data Persistence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D83C7-FED9-46C1-AB86-39D4480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89" y="898024"/>
            <a:ext cx="10834511" cy="1811437"/>
          </a:xfrm>
        </p:spPr>
        <p:txBody>
          <a:bodyPr>
            <a:normAutofit/>
          </a:bodyPr>
          <a:lstStyle/>
          <a:p>
            <a:r>
              <a:rPr lang="en-US">
                <a:latin typeface="Avenir Book"/>
              </a:rPr>
              <a:t>Task </a:t>
            </a:r>
            <a:r>
              <a:rPr lang="en-US" dirty="0">
                <a:latin typeface="Avenir Book"/>
              </a:rPr>
              <a:t>scheduler keeps simulation variables in GPU memory as long as possible (avoids frequent host-to-GPU and GPU-to-host transfers)</a:t>
            </a:r>
          </a:p>
          <a:p>
            <a:r>
              <a:rPr lang="en-US" dirty="0">
                <a:latin typeface="Avenir Book"/>
              </a:rPr>
              <a:t>Halo gathers occur within GPU memory if possible.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456233-0877-4F55-900F-B4863684DED0}"/>
              </a:ext>
            </a:extLst>
          </p:cNvPr>
          <p:cNvSpPr/>
          <p:nvPr/>
        </p:nvSpPr>
        <p:spPr>
          <a:xfrm>
            <a:off x="396931" y="5810555"/>
            <a:ext cx="61460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Avenir Book"/>
              </a:rPr>
              <a:t>Wasatch tasks </a:t>
            </a:r>
            <a:r>
              <a:rPr lang="en-US" sz="1400" dirty="0">
                <a:latin typeface="Avenir Book"/>
              </a:rPr>
              <a:t>solving 10 and 30 transport PDEs respectively.  Computations performed on a Nvidia GTX 680 GPU and an Intel Xeon E5-2620.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3C6306-964D-42FA-A3BB-16CC6350DFC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931" y="2894707"/>
            <a:ext cx="6435696" cy="2791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6ED1A51-6693-4928-999E-C829FDBC5E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082" y="4582541"/>
            <a:ext cx="4095008" cy="1492286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9550CFC-34B5-4BBF-AD7F-7899CCCCF9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720" y="2865797"/>
            <a:ext cx="4023732" cy="14102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0CD0BC-E4B2-4EE5-9AC8-35A159641518}"/>
              </a:ext>
            </a:extLst>
          </p:cNvPr>
          <p:cNvSpPr txBox="1"/>
          <p:nvPr/>
        </p:nvSpPr>
        <p:spPr>
          <a:xfrm>
            <a:off x="6886222" y="3116682"/>
            <a:ext cx="93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/>
              </a:rPr>
              <a:t>Before: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FBAB9-DB6F-4D45-A0EA-5CAE1DA97A03}"/>
              </a:ext>
            </a:extLst>
          </p:cNvPr>
          <p:cNvSpPr txBox="1"/>
          <p:nvPr/>
        </p:nvSpPr>
        <p:spPr>
          <a:xfrm>
            <a:off x="6987821" y="4959352"/>
            <a:ext cx="83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/>
              </a:rPr>
              <a:t>After: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7941D1-6F79-4E5D-8F33-9DC40794583F}"/>
              </a:ext>
            </a:extLst>
          </p:cNvPr>
          <p:cNvCxnSpPr/>
          <p:nvPr/>
        </p:nvCxnSpPr>
        <p:spPr>
          <a:xfrm flipV="1">
            <a:off x="6886222" y="2709461"/>
            <a:ext cx="0" cy="3101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142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F2A63-1E33-4FA7-90A3-91178000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6" y="136993"/>
            <a:ext cx="10515600" cy="6669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venir Book"/>
              </a:rPr>
              <a:t>Data Sharing </a:t>
            </a:r>
            <a:r>
              <a:rPr lang="en-US">
                <a:latin typeface="Avenir Book"/>
              </a:rPr>
              <a:t>Among Tasks</a:t>
            </a:r>
            <a:endParaRPr lang="en-US" dirty="0">
              <a:latin typeface="Avenir Book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46A119-A5B7-4E60-A1E7-710B12A50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616" y="796350"/>
            <a:ext cx="5485614" cy="13377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Avenir Book"/>
              </a:rPr>
              <a:t>Problem</a:t>
            </a:r>
            <a:r>
              <a:rPr lang="en-US" sz="2400" dirty="0">
                <a:solidFill>
                  <a:srgbClr val="C00000"/>
                </a:solidFill>
                <a:latin typeface="Avenir Book"/>
              </a:rPr>
              <a:t>: </a:t>
            </a:r>
            <a:r>
              <a:rPr lang="en-US" sz="2400" dirty="0">
                <a:latin typeface="Avenir Book"/>
              </a:rPr>
              <a:t>Two scheduler threads are assigned a </a:t>
            </a:r>
            <a:r>
              <a:rPr lang="en-US" sz="2400">
                <a:latin typeface="Avenir Book"/>
              </a:rPr>
              <a:t>different task </a:t>
            </a:r>
            <a:r>
              <a:rPr lang="en-US" sz="2400" dirty="0">
                <a:latin typeface="Avenir Book"/>
              </a:rPr>
              <a:t>to analyze.  Each requires X in GPU memory, but it is not yet there.</a:t>
            </a:r>
          </a:p>
          <a:p>
            <a:pPr marL="0" indent="0">
              <a:buNone/>
            </a:pPr>
            <a:endParaRPr lang="en-US" sz="2400" dirty="0">
              <a:latin typeface="Avenir Book"/>
            </a:endParaRPr>
          </a:p>
          <a:p>
            <a:pPr marL="0" indent="0">
              <a:buNone/>
            </a:pPr>
            <a:endParaRPr lang="en-US" sz="2400" dirty="0">
              <a:latin typeface="Avenir Book"/>
            </a:endParaRPr>
          </a:p>
          <a:p>
            <a:pPr marL="0" indent="0">
              <a:buNone/>
            </a:pPr>
            <a:endParaRPr lang="en-US" sz="2400" dirty="0">
              <a:latin typeface="Avenir Book"/>
            </a:endParaRPr>
          </a:p>
          <a:p>
            <a:pPr marL="0" indent="0">
              <a:buNone/>
            </a:pPr>
            <a:endParaRPr lang="en-US" sz="2400" dirty="0">
              <a:latin typeface="Avenir Book"/>
            </a:endParaRPr>
          </a:p>
          <a:p>
            <a:pPr marL="0" indent="0">
              <a:buNone/>
            </a:pPr>
            <a:endParaRPr lang="en-US" sz="2400" dirty="0">
              <a:latin typeface="Avenir Book"/>
            </a:endParaRPr>
          </a:p>
          <a:p>
            <a:pPr marL="0" indent="0">
              <a:buNone/>
            </a:pPr>
            <a:endParaRPr lang="en-US" sz="2400" dirty="0">
              <a:latin typeface="Avenir Book"/>
            </a:endParaRPr>
          </a:p>
          <a:p>
            <a:pPr marL="0" indent="0">
              <a:buNone/>
            </a:pPr>
            <a:endParaRPr lang="en-US" sz="2400" dirty="0">
              <a:latin typeface="Avenir Book"/>
            </a:endParaRPr>
          </a:p>
          <a:p>
            <a:pPr marL="0" indent="0">
              <a:buNone/>
            </a:pPr>
            <a:endParaRPr lang="en-US" sz="2400" dirty="0">
              <a:latin typeface="Avenir Book"/>
            </a:endParaRPr>
          </a:p>
          <a:p>
            <a:pPr marL="0" indent="0">
              <a:buNone/>
            </a:pPr>
            <a:endParaRPr lang="en-US" sz="2400" dirty="0">
              <a:latin typeface="Avenir Book"/>
            </a:endParaRPr>
          </a:p>
        </p:txBody>
      </p:sp>
      <p:pic>
        <p:nvPicPr>
          <p:cNvPr id="20" name="Picture 19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092A6A1F-B7F1-44F6-BA70-2E14A7875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054" y="1969663"/>
            <a:ext cx="2195406" cy="2934393"/>
          </a:xfrm>
          <a:prstGeom prst="rect">
            <a:avLst/>
          </a:prstGeom>
        </p:spPr>
      </p:pic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CE45293-4943-4D48-A65A-75EE4AECFE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204" y="1871055"/>
            <a:ext cx="3158818" cy="2110124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BBA96DC-FFC7-44CD-865B-1B95822A45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978" y="5113522"/>
            <a:ext cx="3977512" cy="1166571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3B1F5B18-3447-49FF-BD82-40FBE50DD25F}"/>
              </a:ext>
            </a:extLst>
          </p:cNvPr>
          <p:cNvSpPr txBox="1">
            <a:spLocks/>
          </p:cNvSpPr>
          <p:nvPr/>
        </p:nvSpPr>
        <p:spPr>
          <a:xfrm>
            <a:off x="6147251" y="927270"/>
            <a:ext cx="6044745" cy="1166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dirty="0">
                <a:latin typeface="Avenir Book"/>
              </a:rPr>
              <a:t>Status </a:t>
            </a:r>
            <a:r>
              <a:rPr lang="en-US" sz="2300" dirty="0" err="1">
                <a:latin typeface="Avenir Book"/>
              </a:rPr>
              <a:t>bitset</a:t>
            </a:r>
            <a:r>
              <a:rPr lang="en-US" sz="2300" dirty="0">
                <a:latin typeface="Avenir Book"/>
              </a:rPr>
              <a:t> assigned for each simulation variable.  Allows scheduler threads to coordinate using atomic operations.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821CB49E-BF7F-49F8-9194-5FE658B36178}"/>
              </a:ext>
            </a:extLst>
          </p:cNvPr>
          <p:cNvSpPr txBox="1">
            <a:spLocks/>
          </p:cNvSpPr>
          <p:nvPr/>
        </p:nvSpPr>
        <p:spPr>
          <a:xfrm>
            <a:off x="6818489" y="4357511"/>
            <a:ext cx="5037052" cy="91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Avenir Book"/>
              </a:rPr>
              <a:t>This was the last synchronization piece. 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Avenir Book"/>
              </a:rPr>
              <a:t>Now kernels can overlap in the GPU!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010290-872D-4BFE-99CB-58553929DF14}"/>
              </a:ext>
            </a:extLst>
          </p:cNvPr>
          <p:cNvCxnSpPr>
            <a:cxnSpLocks/>
          </p:cNvCxnSpPr>
          <p:nvPr/>
        </p:nvCxnSpPr>
        <p:spPr>
          <a:xfrm>
            <a:off x="5972176" y="1045795"/>
            <a:ext cx="0" cy="5234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D3BAE5BB-7D65-4488-B032-FDCE874E7B0D}"/>
              </a:ext>
            </a:extLst>
          </p:cNvPr>
          <p:cNvSpPr txBox="1">
            <a:spLocks/>
          </p:cNvSpPr>
          <p:nvPr/>
        </p:nvSpPr>
        <p:spPr>
          <a:xfrm>
            <a:off x="298950" y="5137102"/>
            <a:ext cx="5485614" cy="1166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070C0"/>
                </a:solidFill>
                <a:latin typeface="Avenir Book"/>
              </a:rPr>
              <a:t>Solution</a:t>
            </a:r>
            <a:r>
              <a:rPr lang="en-US" sz="2400" b="1">
                <a:solidFill>
                  <a:srgbClr val="0070C0"/>
                </a:solidFill>
                <a:latin typeface="Avenir Book"/>
              </a:rPr>
              <a:t>: </a:t>
            </a:r>
            <a:r>
              <a:rPr lang="en-US" sz="2400">
                <a:latin typeface="Avenir Book"/>
              </a:rPr>
              <a:t>Task </a:t>
            </a:r>
            <a:r>
              <a:rPr lang="en-US" sz="2400" dirty="0">
                <a:latin typeface="Avenir Book"/>
              </a:rPr>
              <a:t>scheduler threads now coordinate with one another.  </a:t>
            </a:r>
            <a:br>
              <a:rPr lang="en-US" sz="2400" dirty="0">
                <a:latin typeface="Avenir Book"/>
              </a:rPr>
            </a:br>
            <a:br>
              <a:rPr lang="en-US" sz="400" dirty="0">
                <a:latin typeface="Avenir Book"/>
              </a:rPr>
            </a:br>
            <a:r>
              <a:rPr lang="en-US" sz="2400" b="1" dirty="0">
                <a:latin typeface="Avenir Book"/>
              </a:rPr>
              <a:t>Above example: X is only copied once into GPU, and </a:t>
            </a:r>
            <a:r>
              <a:rPr lang="en-US" sz="2400" b="1">
                <a:latin typeface="Avenir Book"/>
              </a:rPr>
              <a:t>both tasks </a:t>
            </a:r>
            <a:r>
              <a:rPr lang="en-US" sz="2400" b="1" dirty="0">
                <a:latin typeface="Avenir Book"/>
              </a:rPr>
              <a:t>share it. </a:t>
            </a:r>
            <a:endParaRPr lang="en-US" sz="2400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989981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D9FE-3CB8-4B7D-9E88-21EA1BFA8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735"/>
            <a:ext cx="10515600" cy="6850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Sharing Among Data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A68E0-2FEC-4373-A45B-C17520B5C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782" y="814812"/>
            <a:ext cx="11576807" cy="5758003"/>
          </a:xfrm>
        </p:spPr>
        <p:txBody>
          <a:bodyPr/>
          <a:lstStyle/>
          <a:p>
            <a:r>
              <a:rPr lang="en-US" sz="2200" dirty="0"/>
              <a:t>Recent Titan production run of a propose high efficiency coal boiler had global data dependencies.  </a:t>
            </a:r>
          </a:p>
          <a:p>
            <a:r>
              <a:rPr lang="en-US" sz="2200" b="1" dirty="0">
                <a:solidFill>
                  <a:srgbClr val="C00000"/>
                </a:solidFill>
              </a:rPr>
              <a:t>Problem: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Prior work could share a simulation variable </a:t>
            </a:r>
            <a:r>
              <a:rPr lang="en-US" sz="2200"/>
              <a:t>among tasks</a:t>
            </a:r>
            <a:r>
              <a:rPr lang="en-US" sz="2200" dirty="0"/>
              <a:t>, but not its halo data.</a:t>
            </a:r>
          </a:p>
          <a:p>
            <a:r>
              <a:rPr lang="en-US" sz="2200" dirty="0">
                <a:solidFill>
                  <a:srgbClr val="C00000"/>
                </a:solidFill>
              </a:rPr>
              <a:t>Duplication of data </a:t>
            </a:r>
            <a:r>
              <a:rPr lang="en-US" sz="2400" dirty="0">
                <a:solidFill>
                  <a:srgbClr val="C00000"/>
                </a:solidFill>
                <a:latin typeface="Avenir Book"/>
              </a:rPr>
              <a:t>prevented problem fitting within GPU memory!</a:t>
            </a:r>
            <a:endParaRPr lang="en-US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endParaRPr lang="en-US" dirty="0"/>
          </a:p>
        </p:txBody>
      </p:sp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F5E6E6E-C0B1-4BC5-938E-353F6CA86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665228"/>
            <a:ext cx="6781800" cy="31997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DD1E2E-9EA2-49AD-8C5B-7AD2AE1D1020}"/>
              </a:ext>
            </a:extLst>
          </p:cNvPr>
          <p:cNvSpPr txBox="1"/>
          <p:nvPr/>
        </p:nvSpPr>
        <p:spPr>
          <a:xfrm>
            <a:off x="7923212" y="3833971"/>
            <a:ext cx="33527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Avenir Book"/>
              </a:rPr>
              <a:t>For example: Patch 66</a:t>
            </a:r>
            <a:br>
              <a:rPr lang="en-US" sz="2600" dirty="0">
                <a:latin typeface="Avenir Book"/>
              </a:rPr>
            </a:br>
            <a:r>
              <a:rPr lang="en-US" sz="2600" dirty="0">
                <a:latin typeface="Avenir Book"/>
              </a:rPr>
              <a:t>duplicated three times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C86A0D-6EE7-4E74-9C38-6528D926D19E}"/>
              </a:ext>
            </a:extLst>
          </p:cNvPr>
          <p:cNvCxnSpPr>
            <a:cxnSpLocks/>
          </p:cNvCxnSpPr>
          <p:nvPr/>
        </p:nvCxnSpPr>
        <p:spPr>
          <a:xfrm flipH="1" flipV="1">
            <a:off x="6822548" y="3732028"/>
            <a:ext cx="1100664" cy="490015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27DD49-87B0-4176-88F6-F404743959D5}"/>
              </a:ext>
            </a:extLst>
          </p:cNvPr>
          <p:cNvCxnSpPr>
            <a:cxnSpLocks/>
          </p:cNvCxnSpPr>
          <p:nvPr/>
        </p:nvCxnSpPr>
        <p:spPr>
          <a:xfrm flipH="1">
            <a:off x="6551612" y="4338450"/>
            <a:ext cx="1371600" cy="354567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DAA1F-AD06-4F21-BEC9-9F589701D6D0}"/>
              </a:ext>
            </a:extLst>
          </p:cNvPr>
          <p:cNvCxnSpPr>
            <a:cxnSpLocks/>
          </p:cNvCxnSpPr>
          <p:nvPr/>
        </p:nvCxnSpPr>
        <p:spPr>
          <a:xfrm flipH="1">
            <a:off x="6868428" y="4446726"/>
            <a:ext cx="1054784" cy="1052714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41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DA51-967A-4EB8-91F6-682696CF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5" y="164594"/>
            <a:ext cx="10515600" cy="74980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venir Book"/>
              </a:rPr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DC8EA-4416-4254-84CD-52D1CCBD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501" y="914400"/>
            <a:ext cx="11730997" cy="5569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Avenir Book"/>
              </a:rPr>
              <a:t>Can an HPC software model automatically prepare simulation variables, efficiently execute code on multiple architectures, and allow for only one portable codebase supporting GPUs, CPUs, and Xeon Phis? </a:t>
            </a:r>
          </a:p>
          <a:p>
            <a:pPr marL="0" indent="0">
              <a:buNone/>
            </a:pPr>
            <a:endParaRPr lang="en-US" sz="1500" dirty="0">
              <a:latin typeface="Avenir Book"/>
            </a:endParaRPr>
          </a:p>
          <a:p>
            <a:pPr marL="0" indent="0" algn="ctr">
              <a:buNone/>
            </a:pPr>
            <a:r>
              <a:rPr lang="en-US" sz="2600" b="1" dirty="0">
                <a:solidFill>
                  <a:srgbClr val="00B050"/>
                </a:solidFill>
                <a:latin typeface="Avenir Book"/>
              </a:rPr>
              <a:t> Challenges</a:t>
            </a:r>
            <a:endParaRPr lang="en-US" sz="2600" dirty="0">
              <a:latin typeface="Avenir Book"/>
            </a:endParaRPr>
          </a:p>
          <a:p>
            <a:pPr marL="0" indent="0">
              <a:buNone/>
            </a:pPr>
            <a:r>
              <a:rPr lang="en-US" sz="2300" dirty="0">
                <a:latin typeface="Avenir Book"/>
              </a:rPr>
              <a:t>Nvidia GPUs use a separate CUDA programming model, making one codebase more difficult.</a:t>
            </a:r>
          </a:p>
          <a:p>
            <a:pPr marL="0" indent="0">
              <a:buNone/>
            </a:pPr>
            <a:r>
              <a:rPr lang="en-US" sz="2300" dirty="0">
                <a:latin typeface="Avenir Book"/>
              </a:rPr>
              <a:t>Need GPU asynchrony for data movement and execution to avoid bulk synchronous model issues.</a:t>
            </a:r>
          </a:p>
          <a:p>
            <a:pPr marL="0" indent="0">
              <a:buNone/>
            </a:pPr>
            <a:r>
              <a:rPr lang="en-US" sz="2300" dirty="0">
                <a:latin typeface="Avenir Book"/>
              </a:rPr>
              <a:t>Heterogeneous mixtures of code (e.g. some loops written for CPUs, others for GPUs).</a:t>
            </a:r>
          </a:p>
          <a:p>
            <a:pPr marL="0" indent="0">
              <a:buNone/>
            </a:pPr>
            <a:r>
              <a:rPr lang="en-US" sz="2300" dirty="0">
                <a:latin typeface="Avenir Book"/>
              </a:rPr>
              <a:t>GPUs add more memory spaces, requiring new data movement and halo gathering strategies.</a:t>
            </a:r>
          </a:p>
          <a:p>
            <a:pPr marL="0" indent="0">
              <a:buNone/>
            </a:pPr>
            <a:r>
              <a:rPr lang="en-US" sz="2300" dirty="0">
                <a:latin typeface="Avenir Book"/>
              </a:rPr>
              <a:t>Portability tools may have limited features, high overhead, and may not support all architectures.</a:t>
            </a:r>
          </a:p>
          <a:p>
            <a:pPr marL="0" indent="0">
              <a:buNone/>
            </a:pPr>
            <a:endParaRPr lang="en-US" sz="2600" dirty="0">
              <a:latin typeface="Avenir Book"/>
            </a:endParaRPr>
          </a:p>
          <a:p>
            <a:pPr marL="0" indent="0">
              <a:buNone/>
            </a:pPr>
            <a:endParaRPr lang="en-US" sz="2600" dirty="0">
              <a:latin typeface="Avenir Book"/>
            </a:endParaRPr>
          </a:p>
          <a:p>
            <a:pPr marL="0" indent="0" algn="ctr">
              <a:buNone/>
            </a:pPr>
            <a:endParaRPr lang="en-US" sz="2600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810659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5ACAD-0664-4605-B29F-C7B3381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80"/>
            <a:ext cx="10515600" cy="68305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Sharing Among Data Dependencies</a:t>
            </a:r>
            <a:endParaRPr lang="en-US" dirty="0">
              <a:latin typeface="Avenir Book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8126-BA73-49D9-AD2B-4A416674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089" y="735952"/>
            <a:ext cx="11593689" cy="1461912"/>
          </a:xfrm>
        </p:spPr>
        <p:txBody>
          <a:bodyPr>
            <a:normAutofit fontScale="92500"/>
          </a:bodyPr>
          <a:lstStyle/>
          <a:p>
            <a:r>
              <a:rPr lang="en-US">
                <a:latin typeface="Avenir Book"/>
              </a:rPr>
              <a:t>Task </a:t>
            </a:r>
            <a:r>
              <a:rPr lang="en-US" dirty="0">
                <a:latin typeface="Avenir Book"/>
              </a:rPr>
              <a:t>scheduler and data warehouse changes facilitated a halo sharing mechanism.  </a:t>
            </a:r>
          </a:p>
          <a:p>
            <a:r>
              <a:rPr lang="en-US" dirty="0">
                <a:latin typeface="Avenir Book"/>
              </a:rPr>
              <a:t>Dynamic and retains asynchrony.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venir Book"/>
              </a:rPr>
              <a:t>Production problem fit into GPU memory!</a:t>
            </a:r>
          </a:p>
          <a:p>
            <a:endParaRPr lang="en-US" dirty="0">
              <a:latin typeface="Avenir Book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F9BC2F-93B7-4FB9-BE6D-929E532CC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253321"/>
              </p:ext>
            </p:extLst>
          </p:nvPr>
        </p:nvGraphicFramePr>
        <p:xfrm>
          <a:off x="5708688" y="2463349"/>
          <a:ext cx="5645112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509">
                  <a:extLst>
                    <a:ext uri="{9D8B030D-6E8A-4147-A177-3AD203B41FA5}">
                      <a16:colId xmlns:a16="http://schemas.microsoft.com/office/drawing/2014/main" val="1539466051"/>
                    </a:ext>
                  </a:extLst>
                </a:gridCol>
                <a:gridCol w="1407243">
                  <a:extLst>
                    <a:ext uri="{9D8B030D-6E8A-4147-A177-3AD203B41FA5}">
                      <a16:colId xmlns:a16="http://schemas.microsoft.com/office/drawing/2014/main" val="2219848803"/>
                    </a:ext>
                  </a:extLst>
                </a:gridCol>
                <a:gridCol w="1347360">
                  <a:extLst>
                    <a:ext uri="{9D8B030D-6E8A-4147-A177-3AD203B41FA5}">
                      <a16:colId xmlns:a16="http://schemas.microsoft.com/office/drawing/2014/main" val="5946720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Overhead Improvements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2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Simulation Patch 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Host memory usage before (MB)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Host memory usage after (MB)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72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Coarse: 32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 cells,</a:t>
                      </a:r>
                      <a:r>
                        <a:rPr lang="en-US" dirty="0"/>
                        <a:t> 4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 patches</a:t>
                      </a:r>
                    </a:p>
                    <a:p>
                      <a:r>
                        <a:rPr lang="en-US" baseline="0" dirty="0"/>
                        <a:t>Fine: </a:t>
                      </a:r>
                      <a:r>
                        <a:rPr lang="en-US" dirty="0"/>
                        <a:t>64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 cells,</a:t>
                      </a:r>
                      <a:r>
                        <a:rPr lang="en-US" dirty="0"/>
                        <a:t> 4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 patches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39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Coarse: 32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 cells,</a:t>
                      </a:r>
                      <a:r>
                        <a:rPr lang="en-US" dirty="0"/>
                        <a:t> 4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 patches</a:t>
                      </a:r>
                    </a:p>
                    <a:p>
                      <a:r>
                        <a:rPr lang="en-US" baseline="0" dirty="0"/>
                        <a:t>Fine: 128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 cells,</a:t>
                      </a:r>
                      <a:r>
                        <a:rPr lang="en-US" dirty="0"/>
                        <a:t> 4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 patches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984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Coarse: 64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 cells,</a:t>
                      </a:r>
                      <a:r>
                        <a:rPr lang="en-US" dirty="0"/>
                        <a:t> 4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 patches</a:t>
                      </a:r>
                    </a:p>
                    <a:p>
                      <a:r>
                        <a:rPr lang="en-US" baseline="0" dirty="0"/>
                        <a:t>Fine: 128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 cells,</a:t>
                      </a:r>
                      <a:r>
                        <a:rPr lang="en-US" dirty="0"/>
                        <a:t> 4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 patches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Exceeded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261352"/>
                  </a:ext>
                </a:extLst>
              </a:tr>
            </a:tbl>
          </a:graphicData>
        </a:graphic>
      </p:graphicFrame>
      <p:pic>
        <p:nvPicPr>
          <p:cNvPr id="5" name="Picture 4" descr="A screenshot of a cell phone screen with text&#10;&#10;Description generated with very high confidence">
            <a:extLst>
              <a:ext uri="{FF2B5EF4-FFF2-40B4-BE49-F238E27FC236}">
                <a16:creationId xmlns:a16="http://schemas.microsoft.com/office/drawing/2014/main" id="{34DE91B2-822D-4FD3-8525-18022EFA8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78" y="2192022"/>
            <a:ext cx="3974255" cy="3928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5CB9F2-6F1E-4C35-A774-DE79C1445AB9}"/>
              </a:ext>
            </a:extLst>
          </p:cNvPr>
          <p:cNvSpPr/>
          <p:nvPr/>
        </p:nvSpPr>
        <p:spPr>
          <a:xfrm>
            <a:off x="5708688" y="5966177"/>
            <a:ext cx="6146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venir Book"/>
              </a:rPr>
              <a:t>Memory usage for a production problem for computing radiative heat transfer.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EAA972-BB8F-45FC-AC85-096FF2E4A5D5}"/>
              </a:ext>
            </a:extLst>
          </p:cNvPr>
          <p:cNvSpPr txBox="1"/>
          <p:nvPr/>
        </p:nvSpPr>
        <p:spPr>
          <a:xfrm>
            <a:off x="316089" y="4781854"/>
            <a:ext cx="21674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Book"/>
              </a:rPr>
              <a:t>Example follow-up: Patch 66 isn’t duplicated!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9FA683-B7A7-4A0D-BD30-6530BFDCEC9F}"/>
              </a:ext>
            </a:extLst>
          </p:cNvPr>
          <p:cNvCxnSpPr>
            <a:cxnSpLocks/>
          </p:cNvCxnSpPr>
          <p:nvPr/>
        </p:nvCxnSpPr>
        <p:spPr>
          <a:xfrm>
            <a:off x="2235200" y="5257153"/>
            <a:ext cx="857956" cy="7902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04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D5E30-0013-4F94-8E28-EB24D925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897"/>
          </a:xfrm>
        </p:spPr>
        <p:txBody>
          <a:bodyPr/>
          <a:lstStyle/>
          <a:p>
            <a:pPr algn="ctr"/>
            <a:r>
              <a:rPr lang="en-US" dirty="0">
                <a:latin typeface="Avenir Book"/>
              </a:rPr>
              <a:t>Uintah Improvements</a:t>
            </a:r>
          </a:p>
        </p:txBody>
      </p:sp>
      <p:pic>
        <p:nvPicPr>
          <p:cNvPr id="5" name="Picture 4" descr="C:\Users\ahumphrey\Desktop\RMCRT_2L_DO_GPU_comparisons-crop.png">
            <a:extLst>
              <a:ext uri="{FF2B5EF4-FFF2-40B4-BE49-F238E27FC236}">
                <a16:creationId xmlns:a16="http://schemas.microsoft.com/office/drawing/2014/main" id="{3439249C-C63B-4C1A-B7E4-01FF05524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798" y="1227397"/>
            <a:ext cx="6991919" cy="4626054"/>
          </a:xfrm>
          <a:prstGeom prst="rect">
            <a:avLst/>
          </a:prstGeom>
          <a:noFill/>
          <a:extLst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7000D1-BC2D-4979-8DAA-82050D7AE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089" y="1411110"/>
            <a:ext cx="4018844" cy="2017889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venir Book"/>
              </a:rPr>
              <a:t>Prior runtime enhancements have significantly reduced copy overhead.</a:t>
            </a:r>
          </a:p>
          <a:p>
            <a:r>
              <a:rPr lang="en-US">
                <a:latin typeface="Avenir Book"/>
              </a:rPr>
              <a:t>Tasks </a:t>
            </a:r>
            <a:r>
              <a:rPr lang="en-US" dirty="0">
                <a:latin typeface="Avenir Book"/>
              </a:rPr>
              <a:t>do a much better job fully occupying a GPU.</a:t>
            </a:r>
          </a:p>
        </p:txBody>
      </p:sp>
    </p:spTree>
    <p:extLst>
      <p:ext uri="{BB962C8B-B14F-4D97-AF65-F5344CB8AC3E}">
        <p14:creationId xmlns:p14="http://schemas.microsoft.com/office/powerpoint/2010/main" val="327075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AFCC-62F3-46FC-93F3-854033113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378"/>
            <a:ext cx="10515600" cy="857093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latin typeface="Avenir Book"/>
              </a:rPr>
              <a:t>Splitting Tasks </a:t>
            </a:r>
            <a:r>
              <a:rPr lang="en-US" sz="3600" dirty="0">
                <a:latin typeface="Avenir Book"/>
              </a:rPr>
              <a:t>into Multiple Streams and Kernels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33E48-0E5F-4C14-9F6E-74E5DE52E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29" y="837257"/>
            <a:ext cx="11334939" cy="3941432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Avenir Book"/>
              </a:rPr>
              <a:t>Problem</a:t>
            </a:r>
            <a:r>
              <a:rPr lang="en-US" sz="2200" b="1">
                <a:solidFill>
                  <a:srgbClr val="C00000"/>
                </a:solidFill>
                <a:latin typeface="Avenir Book"/>
              </a:rPr>
              <a:t>: </a:t>
            </a:r>
            <a:r>
              <a:rPr lang="en-US" sz="2200">
                <a:latin typeface="Avenir Book"/>
              </a:rPr>
              <a:t>Tasks </a:t>
            </a:r>
            <a:r>
              <a:rPr lang="en-US" sz="2200" dirty="0">
                <a:latin typeface="Avenir Book"/>
              </a:rPr>
              <a:t>with larger patches are difficult to distribute among a GPU.  </a:t>
            </a:r>
            <a:r>
              <a:rPr lang="en-US" sz="2200">
                <a:latin typeface="Avenir Book"/>
              </a:rPr>
              <a:t>But tasks </a:t>
            </a:r>
            <a:r>
              <a:rPr lang="en-US" sz="2200" dirty="0">
                <a:latin typeface="Avenir Book"/>
              </a:rPr>
              <a:t>with small patches add more runtime overhead. </a:t>
            </a:r>
          </a:p>
          <a:p>
            <a:r>
              <a:rPr lang="en-US" sz="2200" dirty="0">
                <a:latin typeface="Avenir Book"/>
              </a:rPr>
              <a:t>Finer </a:t>
            </a:r>
            <a:r>
              <a:rPr lang="en-US" sz="2200">
                <a:latin typeface="Avenir Book"/>
              </a:rPr>
              <a:t>grained tasks </a:t>
            </a:r>
            <a:r>
              <a:rPr lang="en-US" sz="2200" dirty="0">
                <a:latin typeface="Avenir Book"/>
              </a:rPr>
              <a:t>aren’t always the answer!</a:t>
            </a:r>
          </a:p>
          <a:p>
            <a:r>
              <a:rPr lang="en-US" sz="2200" b="1" dirty="0">
                <a:solidFill>
                  <a:srgbClr val="0070C0"/>
                </a:solidFill>
                <a:latin typeface="Avenir Book"/>
              </a:rPr>
              <a:t>Solution: </a:t>
            </a:r>
            <a:r>
              <a:rPr lang="en-US" sz="2200" dirty="0">
                <a:latin typeface="Avenir Book"/>
              </a:rPr>
              <a:t>A compromise is </a:t>
            </a:r>
            <a:r>
              <a:rPr lang="en-US" sz="2200">
                <a:latin typeface="Avenir Book"/>
              </a:rPr>
              <a:t>splitting tasks </a:t>
            </a:r>
            <a:r>
              <a:rPr lang="en-US" sz="2200" dirty="0">
                <a:latin typeface="Avenir Book"/>
              </a:rPr>
              <a:t>into multiple kernels, each launched on its own stream.  </a:t>
            </a:r>
          </a:p>
          <a:p>
            <a:r>
              <a:rPr lang="en-US" sz="2200" dirty="0">
                <a:latin typeface="Avenir Book"/>
              </a:rPr>
              <a:t>The runtime now supports managing multiple streams </a:t>
            </a:r>
            <a:r>
              <a:rPr lang="en-US" sz="2200">
                <a:latin typeface="Avenir Book"/>
              </a:rPr>
              <a:t>per task.  </a:t>
            </a:r>
            <a:r>
              <a:rPr lang="en-US" sz="2200" dirty="0">
                <a:latin typeface="Avenir Book"/>
              </a:rPr>
              <a:t>Almost 100 streams shown below!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3B6F21-1CC9-4A9F-9DEE-D241FCE1D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02" y="3001540"/>
            <a:ext cx="8126984" cy="24556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D5242E-A520-4BB1-BE4E-EAB6B5BB643B}"/>
              </a:ext>
            </a:extLst>
          </p:cNvPr>
          <p:cNvSpPr txBox="1"/>
          <p:nvPr/>
        </p:nvSpPr>
        <p:spPr>
          <a:xfrm>
            <a:off x="1134463" y="5457217"/>
            <a:ext cx="1021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/>
              </a:rPr>
              <a:t>RMCRT </a:t>
            </a:r>
            <a:r>
              <a:rPr lang="en-US" sz="1400">
                <a:latin typeface="Avenir Book"/>
              </a:rPr>
              <a:t>GPU tasks </a:t>
            </a:r>
            <a:r>
              <a:rPr lang="en-US" sz="1400" dirty="0">
                <a:latin typeface="Avenir Book"/>
              </a:rPr>
              <a:t>using 300 rays in a 28x28x56 cell domain in 16 patches - 8 CPU threads, 6 streams per kernel on a Nvidia K20c GPU</a:t>
            </a:r>
            <a:r>
              <a:rPr lang="en-US" dirty="0">
                <a:latin typeface="Avenir Book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1295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500A-BACD-474A-A6CA-2A493CBE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Section 5 – </a:t>
            </a:r>
            <a:r>
              <a:rPr lang="en-US" dirty="0" err="1"/>
              <a:t>Kokkos</a:t>
            </a:r>
            <a:r>
              <a:rPr lang="en-US" dirty="0"/>
              <a:t> Work</a:t>
            </a:r>
          </a:p>
        </p:txBody>
      </p:sp>
    </p:spTree>
    <p:extLst>
      <p:ext uri="{BB962C8B-B14F-4D97-AF65-F5344CB8AC3E}">
        <p14:creationId xmlns:p14="http://schemas.microsoft.com/office/powerpoint/2010/main" val="988432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640E-0A4D-4104-A0DF-40AA326FA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090"/>
            <a:ext cx="10515600" cy="921415"/>
          </a:xfrm>
        </p:spPr>
        <p:txBody>
          <a:bodyPr/>
          <a:lstStyle/>
          <a:p>
            <a:pPr algn="ctr"/>
            <a:r>
              <a:rPr lang="en-US" dirty="0" err="1"/>
              <a:t>Kokkos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945BEC-9423-41B0-B1BA-049C75BE0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235" y="946516"/>
            <a:ext cx="11577527" cy="1788160"/>
          </a:xfrm>
        </p:spPr>
        <p:txBody>
          <a:bodyPr>
            <a:noAutofit/>
          </a:bodyPr>
          <a:lstStyle/>
          <a:p>
            <a:r>
              <a:rPr lang="en-US" sz="2600" dirty="0">
                <a:latin typeface="Avenir Book"/>
              </a:rPr>
              <a:t>Compiles and runs on multiple architectures</a:t>
            </a:r>
          </a:p>
          <a:p>
            <a:r>
              <a:rPr lang="en-US" sz="2600" dirty="0">
                <a:latin typeface="Avenir Book"/>
              </a:rPr>
              <a:t>Obtains performant memory access patterns via architecture-aware arrays and work mapping</a:t>
            </a:r>
          </a:p>
          <a:p>
            <a:r>
              <a:rPr lang="en-US" sz="2600" dirty="0">
                <a:latin typeface="Avenir Book"/>
              </a:rPr>
              <a:t>Can leverage architecture-speciﬁc features where possible.</a:t>
            </a:r>
          </a:p>
          <a:p>
            <a:pPr lvl="1"/>
            <a:endParaRPr lang="en-US" dirty="0">
              <a:latin typeface="Avenir Book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FEF53E-6421-4B76-A62C-258552F22D64}"/>
              </a:ext>
            </a:extLst>
          </p:cNvPr>
          <p:cNvSpPr/>
          <p:nvPr/>
        </p:nvSpPr>
        <p:spPr>
          <a:xfrm>
            <a:off x="650365" y="2734676"/>
            <a:ext cx="112343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Loops using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functors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/lambdas for portability:</a:t>
            </a:r>
            <a:b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Kokkos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parallel_for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(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Kokkos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RangePolicy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Kokkos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Cuda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&gt;(0,256),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my_functor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());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A85E85-C0FC-442D-97CF-EDB59EC1AE41}"/>
              </a:ext>
            </a:extLst>
          </p:cNvPr>
          <p:cNvSpPr/>
          <p:nvPr/>
        </p:nvSpPr>
        <p:spPr>
          <a:xfrm>
            <a:off x="650364" y="3630150"/>
            <a:ext cx="112343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Views: </a:t>
            </a:r>
          </a:p>
          <a:p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Kokkos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::View&lt;double[10][3]&gt;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my_view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AEBA79-1E2F-4719-AAA0-EBF0331B1003}"/>
              </a:ext>
            </a:extLst>
          </p:cNvPr>
          <p:cNvSpPr/>
          <p:nvPr/>
        </p:nvSpPr>
        <p:spPr>
          <a:xfrm>
            <a:off x="650364" y="4461828"/>
            <a:ext cx="849363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Tools:</a:t>
            </a:r>
            <a:b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pt-BR" sz="2000" dirty="0">
                <a:solidFill>
                  <a:srgbClr val="7030A0"/>
                </a:solidFill>
                <a:latin typeface="Consolas" panose="020B0609020204030204" pitchFamily="49" charset="0"/>
              </a:rPr>
              <a:t>Kokkos::RandomXorShift64Pool&lt;&gt; rand_pool( 1313 );</a:t>
            </a:r>
          </a:p>
          <a:p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rnd_type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rand_gen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rand_pool.get_state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();</a:t>
            </a:r>
            <a:b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double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my_random_Number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Kokkos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::rand&lt;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rnd_type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, double&gt;::draw(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rand_gen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90741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Down Arrow 31">
            <a:extLst>
              <a:ext uri="{FF2B5EF4-FFF2-40B4-BE49-F238E27FC236}">
                <a16:creationId xmlns:a16="http://schemas.microsoft.com/office/drawing/2014/main" id="{09271B42-E6E9-417F-A3A4-DB74CBBCF409}"/>
              </a:ext>
            </a:extLst>
          </p:cNvPr>
          <p:cNvSpPr/>
          <p:nvPr/>
        </p:nvSpPr>
        <p:spPr>
          <a:xfrm>
            <a:off x="7784532" y="1104276"/>
            <a:ext cx="203828" cy="37387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kern="120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636" y="143466"/>
            <a:ext cx="12015851" cy="685801"/>
          </a:xfrm>
        </p:spPr>
        <p:txBody>
          <a:bodyPr>
            <a:noAutofit/>
          </a:bodyPr>
          <a:lstStyle/>
          <a:p>
            <a:pPr algn="ctr"/>
            <a:r>
              <a:rPr lang="en-US" sz="4200" dirty="0">
                <a:latin typeface="Avenir Book"/>
              </a:rPr>
              <a:t>Example: Uintah Model for Stencil Timestep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752478" y="1239229"/>
            <a:ext cx="3858746" cy="17074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FFFF00"/>
                </a:solidFill>
              </a:rPr>
              <a:t>Unew</a:t>
            </a:r>
            <a:r>
              <a:rPr lang="en-US" sz="2400" b="1" dirty="0">
                <a:solidFill>
                  <a:srgbClr val="000000"/>
                </a:solidFill>
              </a:rPr>
              <a:t> = </a:t>
            </a:r>
            <a:r>
              <a:rPr lang="en-US" sz="2400" b="1" dirty="0" err="1">
                <a:solidFill>
                  <a:srgbClr val="002060"/>
                </a:solidFill>
              </a:rPr>
              <a:t>Uold</a:t>
            </a:r>
            <a:r>
              <a:rPr lang="en-US" sz="2400" b="1" dirty="0">
                <a:solidFill>
                  <a:srgbClr val="000000"/>
                </a:solidFill>
              </a:rPr>
              <a:t>  + </a:t>
            </a:r>
          </a:p>
          <a:p>
            <a:r>
              <a:rPr lang="en-US" sz="2400" b="1" dirty="0">
                <a:solidFill>
                  <a:srgbClr val="000000"/>
                </a:solidFill>
              </a:rPr>
              <a:t>               </a:t>
            </a:r>
            <a:r>
              <a:rPr lang="en-US" sz="2400" b="1" dirty="0" err="1">
                <a:solidFill>
                  <a:srgbClr val="000000"/>
                </a:solidFill>
              </a:rPr>
              <a:t>dt</a:t>
            </a:r>
            <a:r>
              <a:rPr lang="en-US" sz="2400" b="1" dirty="0">
                <a:solidFill>
                  <a:srgbClr val="000000"/>
                </a:solidFill>
              </a:rPr>
              <a:t> *F(</a:t>
            </a:r>
            <a:r>
              <a:rPr lang="en-US" sz="2400" b="1" dirty="0" err="1">
                <a:solidFill>
                  <a:srgbClr val="000000"/>
                </a:solidFill>
              </a:rPr>
              <a:t>Uold</a:t>
            </a:r>
            <a:r>
              <a:rPr lang="en-US" sz="2400" b="1" dirty="0">
                <a:solidFill>
                  <a:srgbClr val="000000"/>
                </a:solidFill>
              </a:rPr>
              <a:t>, </a:t>
            </a:r>
            <a:r>
              <a:rPr lang="en-US" sz="2400" b="1" dirty="0" err="1">
                <a:solidFill>
                  <a:srgbClr val="009D00"/>
                </a:solidFill>
              </a:rPr>
              <a:t>Uhalo</a:t>
            </a:r>
            <a:r>
              <a:rPr lang="en-US" sz="2400" b="1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60" name="Oval 59"/>
          <p:cNvSpPr/>
          <p:nvPr/>
        </p:nvSpPr>
        <p:spPr>
          <a:xfrm>
            <a:off x="10557657" y="913277"/>
            <a:ext cx="533400" cy="233207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053071" y="1267733"/>
            <a:ext cx="1666751" cy="9680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Old Data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Warehouse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786271" y="1399934"/>
            <a:ext cx="2295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"/>
              </a:rPr>
              <a:t>GET </a:t>
            </a:r>
            <a:r>
              <a:rPr lang="en-US" sz="2000" b="1" dirty="0" err="1">
                <a:solidFill>
                  <a:srgbClr val="B7C6FE">
                    <a:lumMod val="50000"/>
                  </a:srgbClr>
                </a:solidFill>
                <a:latin typeface="Helvetica"/>
              </a:rPr>
              <a:t>Uold</a:t>
            </a:r>
            <a:r>
              <a:rPr lang="en-US" sz="2000" b="1" dirty="0">
                <a:solidFill>
                  <a:srgbClr val="B7C6FE">
                    <a:lumMod val="50000"/>
                  </a:srgbClr>
                </a:solidFill>
                <a:latin typeface="Helvetica"/>
              </a:rPr>
              <a:t>/</a:t>
            </a:r>
            <a:r>
              <a:rPr lang="en-US" sz="2000" b="1" dirty="0" err="1">
                <a:solidFill>
                  <a:srgbClr val="009D00">
                    <a:lumMod val="75000"/>
                  </a:srgbClr>
                </a:solidFill>
                <a:latin typeface="Helvetica"/>
              </a:rPr>
              <a:t>Uhalo</a:t>
            </a:r>
            <a:endParaRPr lang="en-US" sz="2000" b="1" dirty="0">
              <a:solidFill>
                <a:srgbClr val="009D00">
                  <a:lumMod val="75000"/>
                </a:srgbClr>
              </a:solidFill>
              <a:latin typeface="Helvetica"/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4618460" y="2597983"/>
            <a:ext cx="2434611" cy="6537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</p:cNvCxnSpPr>
          <p:nvPr/>
        </p:nvCxnSpPr>
        <p:spPr>
          <a:xfrm flipH="1">
            <a:off x="4616994" y="1413877"/>
            <a:ext cx="2436077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cxnSpLocks/>
          </p:cNvCxnSpPr>
          <p:nvPr/>
        </p:nvCxnSpPr>
        <p:spPr>
          <a:xfrm>
            <a:off x="8768890" y="1551804"/>
            <a:ext cx="1773779" cy="23492"/>
          </a:xfrm>
          <a:prstGeom prst="straightConnector1">
            <a:avLst/>
          </a:prstGeom>
          <a:ln w="38100">
            <a:prstDash val="lgDash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 flipH="1" flipV="1">
            <a:off x="8759756" y="2803463"/>
            <a:ext cx="1842847" cy="16723"/>
          </a:xfrm>
          <a:prstGeom prst="straightConnector1">
            <a:avLst/>
          </a:prstGeom>
          <a:ln w="38100">
            <a:prstDash val="lgDash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965319" y="2877203"/>
            <a:ext cx="1767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/>
              </a:rPr>
              <a:t>Halo receives </a:t>
            </a:r>
            <a:r>
              <a:rPr lang="en-US" sz="2000" b="1" dirty="0" err="1">
                <a:solidFill>
                  <a:srgbClr val="009D00">
                    <a:lumMod val="75000"/>
                  </a:srgbClr>
                </a:solidFill>
                <a:latin typeface="Helvetica"/>
              </a:rPr>
              <a:t>Uhalo</a:t>
            </a:r>
            <a:endParaRPr lang="en-US" sz="2000" b="1" dirty="0">
              <a:solidFill>
                <a:srgbClr val="009D00">
                  <a:lumMod val="75000"/>
                </a:srgbClr>
              </a:solidFill>
              <a:latin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831897" y="1955918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/>
              </a:rPr>
              <a:t>MPI 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059203" y="2392505"/>
            <a:ext cx="1666751" cy="914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New Data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Warehouse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28195" y="2689671"/>
            <a:ext cx="155940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"/>
              </a:rPr>
              <a:t>PUT  </a:t>
            </a:r>
            <a:r>
              <a:rPr lang="en-US" sz="2000" b="1" dirty="0" err="1">
                <a:solidFill>
                  <a:srgbClr val="FFFF00"/>
                </a:solidFill>
                <a:latin typeface="Helvetica"/>
              </a:rPr>
              <a:t>Unew</a:t>
            </a:r>
            <a:endParaRPr lang="en-US" sz="2000" b="1" dirty="0">
              <a:solidFill>
                <a:srgbClr val="FFFF00"/>
              </a:solidFill>
              <a:latin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44007" y="1104276"/>
            <a:ext cx="1468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Helvetica"/>
              </a:rPr>
              <a:t>Halo sends</a:t>
            </a:r>
          </a:p>
        </p:txBody>
      </p:sp>
      <p:sp>
        <p:nvSpPr>
          <p:cNvPr id="30" name="Cube 29"/>
          <p:cNvSpPr/>
          <p:nvPr/>
        </p:nvSpPr>
        <p:spPr>
          <a:xfrm>
            <a:off x="8864800" y="1699153"/>
            <a:ext cx="901359" cy="905367"/>
          </a:xfrm>
          <a:prstGeom prst="cube">
            <a:avLst>
              <a:gd name="adj" fmla="val 9211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2885" y="1183044"/>
            <a:ext cx="3182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</a:rPr>
              <a:t>Example </a:t>
            </a:r>
            <a:r>
              <a:rPr lang="en-US" sz="2400" b="1">
                <a:latin typeface="Calibri" panose="020F0502020204030204" pitchFamily="34" charset="0"/>
              </a:rPr>
              <a:t>Stencil Task 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D67EA306-7703-4546-B5B9-D31C772A3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658" y="3175377"/>
            <a:ext cx="2778792" cy="2830852"/>
          </a:xfrm>
          <a:prstGeom prst="rect">
            <a:avLst/>
          </a:prstGeom>
        </p:spPr>
      </p:pic>
      <p:sp>
        <p:nvSpPr>
          <p:cNvPr id="54" name="Down Arrow 7">
            <a:extLst>
              <a:ext uri="{FF2B5EF4-FFF2-40B4-BE49-F238E27FC236}">
                <a16:creationId xmlns:a16="http://schemas.microsoft.com/office/drawing/2014/main" id="{569A3A77-9274-4CB7-B42F-DFBC798C02E8}"/>
              </a:ext>
            </a:extLst>
          </p:cNvPr>
          <p:cNvSpPr/>
          <p:nvPr/>
        </p:nvSpPr>
        <p:spPr>
          <a:xfrm>
            <a:off x="2646026" y="2573498"/>
            <a:ext cx="182560" cy="58964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kern="1200">
              <a:solidFill>
                <a:srgbClr val="00000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3CE7A4-42F7-4387-9309-44C7A0B9E55B}"/>
              </a:ext>
            </a:extLst>
          </p:cNvPr>
          <p:cNvSpPr/>
          <p:nvPr/>
        </p:nvSpPr>
        <p:spPr>
          <a:xfrm>
            <a:off x="5862972" y="3746565"/>
            <a:ext cx="3424767" cy="699057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kern="1200" dirty="0" err="1">
                <a:solidFill>
                  <a:srgbClr val="000000"/>
                </a:solidFill>
              </a:rPr>
              <a:t>Kokkos</a:t>
            </a:r>
            <a:r>
              <a:rPr lang="en-US" sz="1800" kern="1200" dirty="0">
                <a:solidFill>
                  <a:srgbClr val="000000"/>
                </a:solidFill>
              </a:rPr>
              <a:t> Views Memory Structure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48828CB-0327-45C9-BA46-2988BDB93603}"/>
              </a:ext>
            </a:extLst>
          </p:cNvPr>
          <p:cNvSpPr/>
          <p:nvPr/>
        </p:nvSpPr>
        <p:spPr>
          <a:xfrm>
            <a:off x="5862972" y="4843016"/>
            <a:ext cx="3424767" cy="92333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500093"/>
              </a:buClr>
              <a:buSzPct val="100000"/>
            </a:pPr>
            <a:r>
              <a:rPr lang="en-US" sz="1800" dirty="0">
                <a:latin typeface="Calibri Light" panose="020F0302020204030204" pitchFamily="34" charset="0"/>
                <a:ea typeface="+mn-ea"/>
                <a:cs typeface="+mn-cs"/>
              </a:rPr>
              <a:t>Use</a:t>
            </a:r>
            <a:r>
              <a:rPr lang="en-US" sz="1800" b="1" dirty="0"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lang="en-US" sz="1800" b="1" dirty="0" err="1">
                <a:latin typeface="Calibri Light" panose="020F0302020204030204" pitchFamily="34" charset="0"/>
                <a:ea typeface="+mn-ea"/>
                <a:cs typeface="+mn-cs"/>
              </a:rPr>
              <a:t>Kokkos</a:t>
            </a:r>
            <a:r>
              <a:rPr lang="en-US" sz="1800" b="1" dirty="0"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lang="en-US" sz="1800" dirty="0">
                <a:latin typeface="Calibri Light" panose="020F0302020204030204" pitchFamily="34" charset="0"/>
                <a:ea typeface="+mn-ea"/>
                <a:cs typeface="+mn-cs"/>
              </a:rPr>
              <a:t>abstraction layer: </a:t>
            </a:r>
            <a:br>
              <a:rPr lang="en-US" sz="1800" dirty="0">
                <a:latin typeface="Calibri Light" panose="020F0302020204030204" pitchFamily="34" charset="0"/>
                <a:ea typeface="+mn-ea"/>
                <a:cs typeface="+mn-cs"/>
              </a:rPr>
            </a:br>
            <a:r>
              <a:rPr lang="en-US" sz="1800" dirty="0">
                <a:latin typeface="Calibri Light" panose="020F0302020204030204" pitchFamily="34" charset="0"/>
                <a:ea typeface="+mn-ea"/>
                <a:cs typeface="+mn-cs"/>
              </a:rPr>
              <a:t>Maps loops </a:t>
            </a:r>
            <a:r>
              <a:rPr lang="en-US" dirty="0">
                <a:latin typeface="Calibri Light" panose="020F0302020204030204" pitchFamily="34" charset="0"/>
              </a:rPr>
              <a:t>for architecture-aware memory access patterns</a:t>
            </a:r>
            <a:endParaRPr lang="en-US" sz="1800" dirty="0"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62" name="Down Arrow 31">
            <a:extLst>
              <a:ext uri="{FF2B5EF4-FFF2-40B4-BE49-F238E27FC236}">
                <a16:creationId xmlns:a16="http://schemas.microsoft.com/office/drawing/2014/main" id="{712268A4-7503-4995-8ED3-DEE60A235875}"/>
              </a:ext>
            </a:extLst>
          </p:cNvPr>
          <p:cNvSpPr/>
          <p:nvPr/>
        </p:nvSpPr>
        <p:spPr>
          <a:xfrm rot="16200000">
            <a:off x="4594650" y="4174113"/>
            <a:ext cx="203828" cy="233281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kern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245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8837-2DA2-4D87-BFDB-A38FDC3BF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455"/>
            <a:ext cx="10515600" cy="718607"/>
          </a:xfrm>
        </p:spPr>
        <p:txBody>
          <a:bodyPr/>
          <a:lstStyle/>
          <a:p>
            <a:pPr algn="ctr"/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 for GPUs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D1CA1B-E217-474B-A901-C7E263D23C53}"/>
              </a:ext>
            </a:extLst>
          </p:cNvPr>
          <p:cNvSpPr txBox="1">
            <a:spLocks/>
          </p:cNvSpPr>
          <p:nvPr/>
        </p:nvSpPr>
        <p:spPr>
          <a:xfrm>
            <a:off x="448346" y="1026774"/>
            <a:ext cx="11295306" cy="462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rgbClr val="C00000"/>
                </a:solidFill>
                <a:latin typeface="Avenir Book"/>
              </a:rPr>
              <a:t>Problem:</a:t>
            </a:r>
            <a:r>
              <a:rPr lang="en-US" sz="2400" b="1" dirty="0">
                <a:latin typeface="Avenir Book"/>
              </a:rPr>
              <a:t> </a:t>
            </a:r>
            <a:r>
              <a:rPr lang="en-US" sz="2400" b="1" dirty="0" err="1">
                <a:latin typeface="Avenir Book"/>
              </a:rPr>
              <a:t>Kokkos</a:t>
            </a:r>
            <a:r>
              <a:rPr lang="en-US" sz="2400" b="1" dirty="0">
                <a:latin typeface="Avenir Book"/>
              </a:rPr>
              <a:t> is bulk synchronous on the GPU!  All copies and kernels synchronize.  </a:t>
            </a:r>
            <a:endParaRPr lang="en-US" b="1" dirty="0">
              <a:latin typeface="Avenir Book"/>
            </a:endParaRPr>
          </a:p>
        </p:txBody>
      </p:sp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02722CF-C51C-44C9-80FE-62C073CE9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92" y="1905269"/>
            <a:ext cx="8312813" cy="24242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AC6C384-32E8-4F93-BFBF-22B5B8695C11}"/>
              </a:ext>
            </a:extLst>
          </p:cNvPr>
          <p:cNvSpPr/>
          <p:nvPr/>
        </p:nvSpPr>
        <p:spPr>
          <a:xfrm>
            <a:off x="1939592" y="4925801"/>
            <a:ext cx="8625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venir Book"/>
              </a:rPr>
              <a:t>No way to request or supply streams or invoke asynchronous actions. </a:t>
            </a:r>
          </a:p>
        </p:txBody>
      </p:sp>
    </p:spTree>
    <p:extLst>
      <p:ext uri="{BB962C8B-B14F-4D97-AF65-F5344CB8AC3E}">
        <p14:creationId xmlns:p14="http://schemas.microsoft.com/office/powerpoint/2010/main" val="3715464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8837-2DA2-4D87-BFDB-A38FDC3BF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6030"/>
          </a:xfrm>
        </p:spPr>
        <p:txBody>
          <a:bodyPr/>
          <a:lstStyle/>
          <a:p>
            <a:pPr algn="ctr"/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 </a:t>
            </a:r>
            <a:r>
              <a:rPr lang="en-US" dirty="0" err="1">
                <a:latin typeface="Avenir Book"/>
              </a:rPr>
              <a:t>Functors</a:t>
            </a:r>
            <a:r>
              <a:rPr lang="en-US" dirty="0">
                <a:latin typeface="Avenir Book"/>
              </a:rPr>
              <a:t> and GPUs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B873D-09D7-4AA0-BD97-F00AE8B6A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383" y="1309511"/>
            <a:ext cx="5300906" cy="4867452"/>
          </a:xfrm>
        </p:spPr>
        <p:txBody>
          <a:bodyPr>
            <a:normAutofit/>
          </a:bodyPr>
          <a:lstStyle/>
          <a:p>
            <a:r>
              <a:rPr lang="en-US" dirty="0">
                <a:latin typeface="Avenir Book"/>
              </a:rPr>
              <a:t>For GPUs, if the </a:t>
            </a:r>
            <a:r>
              <a:rPr lang="en-US" dirty="0" err="1">
                <a:latin typeface="Avenir Book"/>
              </a:rPr>
              <a:t>functor</a:t>
            </a:r>
            <a:r>
              <a:rPr lang="en-US" dirty="0">
                <a:latin typeface="Avenir Book"/>
              </a:rPr>
              <a:t> is large, </a:t>
            </a:r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 places the </a:t>
            </a:r>
            <a:r>
              <a:rPr lang="en-US" dirty="0" err="1">
                <a:latin typeface="Avenir Book"/>
              </a:rPr>
              <a:t>functor</a:t>
            </a:r>
            <a:r>
              <a:rPr lang="en-US" dirty="0">
                <a:latin typeface="Avenir Book"/>
              </a:rPr>
              <a:t> is placed into GPU Constant Cache Memory.</a:t>
            </a:r>
          </a:p>
          <a:p>
            <a:pPr lvl="1"/>
            <a:r>
              <a:rPr lang="en-US" dirty="0">
                <a:latin typeface="Avenir Book"/>
              </a:rPr>
              <a:t>GPU Constant Cache Memory acts as read-only registers.</a:t>
            </a:r>
          </a:p>
          <a:p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 executes the </a:t>
            </a:r>
            <a:r>
              <a:rPr lang="en-US" dirty="0" err="1">
                <a:latin typeface="Avenir Book"/>
              </a:rPr>
              <a:t>functor</a:t>
            </a:r>
            <a:r>
              <a:rPr lang="en-US" dirty="0">
                <a:latin typeface="Avenir Book"/>
              </a:rPr>
              <a:t> inside a kernel.</a:t>
            </a:r>
          </a:p>
          <a:p>
            <a:endParaRPr lang="en-US" dirty="0">
              <a:latin typeface="Avenir Book"/>
            </a:endParaRPr>
          </a:p>
          <a:p>
            <a:endParaRPr lang="en-US" dirty="0">
              <a:latin typeface="Avenir Boo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E4C7CC-F0A7-4B0E-B937-CBB8BB126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970" y="1487488"/>
            <a:ext cx="7565537" cy="414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64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22538-0E26-4D0C-934D-C7871F35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22" y="100361"/>
            <a:ext cx="11684000" cy="6133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venir Book"/>
              </a:rPr>
              <a:t>Modifying </a:t>
            </a:r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 for Multiple Asynchronous </a:t>
            </a:r>
            <a:r>
              <a:rPr lang="en-US" dirty="0" err="1">
                <a:latin typeface="Avenir Book"/>
              </a:rPr>
              <a:t>Functors</a:t>
            </a:r>
            <a:endParaRPr lang="en-US" dirty="0">
              <a:latin typeface="Avenir Book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ED68D-BDF1-4283-AC11-14C3A055C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3678"/>
            <a:ext cx="10515600" cy="5463285"/>
          </a:xfrm>
        </p:spPr>
        <p:txBody>
          <a:bodyPr/>
          <a:lstStyle/>
          <a:p>
            <a:r>
              <a:rPr lang="en-US" dirty="0">
                <a:latin typeface="Avenir Book"/>
              </a:rPr>
              <a:t>I implemented a lock free allocation bitmap for </a:t>
            </a:r>
            <a:r>
              <a:rPr lang="en-US" dirty="0" err="1">
                <a:latin typeface="Avenir Book"/>
              </a:rPr>
              <a:t>functors</a:t>
            </a:r>
            <a:r>
              <a:rPr lang="en-US" dirty="0">
                <a:latin typeface="Avenir Book"/>
              </a:rPr>
              <a:t>.</a:t>
            </a:r>
          </a:p>
          <a:p>
            <a:r>
              <a:rPr lang="en-US" dirty="0">
                <a:latin typeface="Avenir Book"/>
              </a:rPr>
              <a:t>If the bitmap is full of </a:t>
            </a:r>
            <a:r>
              <a:rPr lang="en-US" dirty="0" err="1">
                <a:latin typeface="Avenir Book"/>
              </a:rPr>
              <a:t>functors</a:t>
            </a:r>
            <a:r>
              <a:rPr lang="en-US" dirty="0">
                <a:latin typeface="Avenir Book"/>
              </a:rPr>
              <a:t>, </a:t>
            </a:r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 checks all CUDA events to see if a prior </a:t>
            </a:r>
            <a:r>
              <a:rPr lang="en-US" dirty="0" err="1">
                <a:latin typeface="Avenir Book"/>
              </a:rPr>
              <a:t>functor</a:t>
            </a:r>
            <a:r>
              <a:rPr lang="en-US" dirty="0">
                <a:latin typeface="Avenir Book"/>
              </a:rPr>
              <a:t> completed, then can free that constant cache space.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11C3D-AE21-49D5-AA40-F8880C790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78" y="2227094"/>
            <a:ext cx="6497172" cy="386370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991B95-16CD-4B02-97CD-DC0E06EE0BF0}"/>
              </a:ext>
            </a:extLst>
          </p:cNvPr>
          <p:cNvSpPr txBox="1">
            <a:spLocks/>
          </p:cNvSpPr>
          <p:nvPr/>
        </p:nvSpPr>
        <p:spPr>
          <a:xfrm>
            <a:off x="6933205" y="3622312"/>
            <a:ext cx="4676006" cy="1073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>
                <a:solidFill>
                  <a:srgbClr val="0070C0"/>
                </a:solidFill>
                <a:latin typeface="Avenir Book"/>
              </a:rPr>
              <a:t>Functors</a:t>
            </a:r>
            <a:r>
              <a:rPr lang="en-US" sz="2400" b="1" dirty="0">
                <a:solidFill>
                  <a:srgbClr val="0070C0"/>
                </a:solidFill>
                <a:latin typeface="Avenir Book"/>
              </a:rPr>
              <a:t> in Constant Cache give best performance when many streams are used!</a:t>
            </a:r>
            <a:endParaRPr lang="en-US" b="1" dirty="0">
              <a:solidFill>
                <a:srgbClr val="0070C0"/>
              </a:solidFill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400187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0DAD-BE86-4831-A0AD-82F03C98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62" y="0"/>
            <a:ext cx="10515600" cy="794602"/>
          </a:xfrm>
        </p:spPr>
        <p:txBody>
          <a:bodyPr/>
          <a:lstStyle/>
          <a:p>
            <a:pPr algn="ctr"/>
            <a:r>
              <a:rPr lang="en-US" dirty="0">
                <a:latin typeface="Avenir Book"/>
              </a:rPr>
              <a:t>Current </a:t>
            </a:r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BF1C6-4F8C-4FE0-8084-C46893F42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93" y="670200"/>
            <a:ext cx="11148969" cy="6187800"/>
          </a:xfrm>
        </p:spPr>
        <p:txBody>
          <a:bodyPr>
            <a:normAutofit/>
          </a:bodyPr>
          <a:lstStyle/>
          <a:p>
            <a:r>
              <a:rPr lang="en-US" dirty="0">
                <a:latin typeface="Avenir Book"/>
              </a:rPr>
              <a:t>Blue is </a:t>
            </a:r>
            <a:r>
              <a:rPr lang="en-US" sz="2200" dirty="0" err="1">
                <a:latin typeface="Lucida Console" panose="020B0609040504020204" pitchFamily="49" charset="0"/>
              </a:rPr>
              <a:t>Kokkos</a:t>
            </a:r>
            <a:r>
              <a:rPr lang="en-US" sz="2200" dirty="0">
                <a:latin typeface="Lucida Console" panose="020B0609040504020204" pitchFamily="49" charset="0"/>
              </a:rPr>
              <a:t>::</a:t>
            </a:r>
            <a:r>
              <a:rPr lang="en-US" sz="2200" dirty="0" err="1">
                <a:latin typeface="Lucida Console" panose="020B0609040504020204" pitchFamily="49" charset="0"/>
              </a:rPr>
              <a:t>parallel_for</a:t>
            </a:r>
            <a:r>
              <a:rPr lang="en-US" dirty="0">
                <a:latin typeface="Avenir Book"/>
              </a:rPr>
              <a:t> loops using </a:t>
            </a:r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 </a:t>
            </a:r>
            <a:r>
              <a:rPr lang="en-US" dirty="0" err="1">
                <a:latin typeface="Avenir Book"/>
              </a:rPr>
              <a:t>Cuda</a:t>
            </a:r>
            <a:r>
              <a:rPr lang="en-US" dirty="0">
                <a:latin typeface="Avenir Book"/>
              </a:rPr>
              <a:t> Instances.</a:t>
            </a:r>
          </a:p>
          <a:p>
            <a:r>
              <a:rPr lang="en-US" dirty="0">
                <a:latin typeface="Avenir Book"/>
              </a:rPr>
              <a:t>Purple is CUDA code using CUDA streams (both code sets use same logic).</a:t>
            </a:r>
          </a:p>
          <a:p>
            <a:r>
              <a:rPr lang="en-US" dirty="0">
                <a:latin typeface="Avenir Book"/>
              </a:rPr>
              <a:t>Both are executing on 4 streams and 4 different kernels/</a:t>
            </a:r>
            <a:r>
              <a:rPr lang="en-US" dirty="0" err="1">
                <a:latin typeface="Avenir Book"/>
              </a:rPr>
              <a:t>functors</a:t>
            </a:r>
            <a:r>
              <a:rPr lang="en-US" dirty="0">
                <a:latin typeface="Avenir Book"/>
              </a:rPr>
              <a:t>.</a:t>
            </a:r>
          </a:p>
          <a:p>
            <a:endParaRPr lang="en-US" dirty="0">
              <a:latin typeface="Avenir Book"/>
            </a:endParaRPr>
          </a:p>
          <a:p>
            <a:endParaRPr lang="en-US" dirty="0">
              <a:latin typeface="Avenir Book"/>
            </a:endParaRPr>
          </a:p>
          <a:p>
            <a:endParaRPr lang="en-US" dirty="0">
              <a:latin typeface="Avenir Book"/>
            </a:endParaRPr>
          </a:p>
          <a:p>
            <a:endParaRPr lang="en-US" dirty="0">
              <a:latin typeface="Avenir Book"/>
            </a:endParaRPr>
          </a:p>
          <a:p>
            <a:endParaRPr lang="en-US" dirty="0">
              <a:latin typeface="Avenir Book"/>
            </a:endParaRPr>
          </a:p>
          <a:p>
            <a:endParaRPr lang="en-US" dirty="0">
              <a:latin typeface="Avenir Book"/>
            </a:endParaRPr>
          </a:p>
          <a:p>
            <a:endParaRPr lang="en-US" dirty="0">
              <a:latin typeface="Avenir Boo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05798-24D1-4826-AD0E-56899D46F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863" y="2172954"/>
            <a:ext cx="7574184" cy="351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4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D9792-8A59-4CE8-AC56-0A22724D8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523"/>
            <a:ext cx="10515600" cy="867866"/>
          </a:xfrm>
        </p:spPr>
        <p:txBody>
          <a:bodyPr/>
          <a:lstStyle/>
          <a:p>
            <a:pPr algn="ctr"/>
            <a:r>
              <a:rPr lang="en-US" b="1" dirty="0">
                <a:latin typeface="Avenir Book"/>
              </a:rPr>
              <a:t>Research Approach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2031CA-DCDF-46A6-94F5-E40924088236}"/>
              </a:ext>
            </a:extLst>
          </p:cNvPr>
          <p:cNvSpPr/>
          <p:nvPr/>
        </p:nvSpPr>
        <p:spPr>
          <a:xfrm>
            <a:off x="308517" y="743220"/>
            <a:ext cx="1157496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/>
              </a:rPr>
              <a:t>For scheduling and execution of code, use an asynchronous </a:t>
            </a:r>
            <a:r>
              <a:rPr lang="en-US" sz="2400">
                <a:latin typeface="Avenir Book"/>
              </a:rPr>
              <a:t>many task </a:t>
            </a:r>
            <a:r>
              <a:rPr lang="en-US" sz="2400" dirty="0">
                <a:latin typeface="Avenir Book"/>
              </a:rPr>
              <a:t>runtime.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/>
              </a:rPr>
              <a:t>AMTs automatically schedules and </a:t>
            </a:r>
            <a:r>
              <a:rPr lang="en-US" sz="2400">
                <a:latin typeface="Avenir Book"/>
              </a:rPr>
              <a:t>execute tasks</a:t>
            </a:r>
            <a:r>
              <a:rPr lang="en-US" sz="2400" dirty="0">
                <a:latin typeface="Avenir Book"/>
              </a:rPr>
              <a:t>.  Supports large scale parallelism.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/>
              </a:rPr>
              <a:t>This research uses </a:t>
            </a:r>
            <a:r>
              <a:rPr lang="en-US" sz="2400" b="1" dirty="0">
                <a:latin typeface="Avenir Book"/>
              </a:rPr>
              <a:t>Uintah</a:t>
            </a:r>
            <a:r>
              <a:rPr lang="en-US" sz="2400" dirty="0">
                <a:latin typeface="Avenir Book"/>
              </a:rPr>
              <a:t>.  </a:t>
            </a:r>
            <a:endParaRPr lang="en-US" sz="2400" b="1" dirty="0">
              <a:latin typeface="Avenir Book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/>
              </a:rPr>
              <a:t>For writing code loops, use a portability tool: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latin typeface="Avenir Book"/>
              </a:rPr>
              <a:t>Task </a:t>
            </a:r>
            <a:r>
              <a:rPr lang="en-US" sz="2400" dirty="0">
                <a:latin typeface="Avenir Book"/>
              </a:rPr>
              <a:t>loops written once and later executed on CPUs, GPUs, Xeon Phis, and/or other architectures.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/>
              </a:rPr>
              <a:t>May also provide architecture-aware data structures, looping strategies, and portable software libraries.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/>
              </a:rPr>
              <a:t>This research uses </a:t>
            </a:r>
            <a:r>
              <a:rPr lang="en-US" sz="2400" b="1" dirty="0" err="1">
                <a:latin typeface="Avenir Book"/>
              </a:rPr>
              <a:t>Kokkos</a:t>
            </a:r>
            <a:r>
              <a:rPr lang="en-US" sz="2400" b="1" dirty="0">
                <a:latin typeface="Avenir Book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  <a:latin typeface="Avenir Book"/>
              </a:rPr>
              <a:t>Challenges addressed here: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  <a:latin typeface="Avenir Book"/>
              </a:rPr>
              <a:t>Uintah’s prior GPU model </a:t>
            </a:r>
            <a:r>
              <a:rPr lang="en-US" sz="2800">
                <a:solidFill>
                  <a:srgbClr val="C00000"/>
                </a:solidFill>
                <a:latin typeface="Avenir Book"/>
              </a:rPr>
              <a:t>lacked task </a:t>
            </a:r>
            <a:r>
              <a:rPr lang="en-US" sz="2800" dirty="0">
                <a:solidFill>
                  <a:srgbClr val="C00000"/>
                </a:solidFill>
                <a:latin typeface="Avenir Book"/>
              </a:rPr>
              <a:t>asynchrony, data store variable concurrency, efficient data movement among memory spaces, and </a:t>
            </a:r>
            <a:r>
              <a:rPr lang="en-US" sz="2800">
                <a:solidFill>
                  <a:srgbClr val="C00000"/>
                </a:solidFill>
                <a:latin typeface="Avenir Book"/>
              </a:rPr>
              <a:t>efficient task </a:t>
            </a:r>
            <a:r>
              <a:rPr lang="en-US" sz="2800" dirty="0">
                <a:solidFill>
                  <a:srgbClr val="C00000"/>
                </a:solidFill>
                <a:latin typeface="Avenir Book"/>
              </a:rPr>
              <a:t>execution.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C00000"/>
                </a:solidFill>
                <a:latin typeface="Avenir Book"/>
              </a:rPr>
              <a:t>Kokkos</a:t>
            </a:r>
            <a:r>
              <a:rPr lang="en-US" sz="2800" dirty="0">
                <a:solidFill>
                  <a:srgbClr val="C00000"/>
                </a:solidFill>
                <a:latin typeface="Avenir Book"/>
              </a:rPr>
              <a:t> lacked GPU asynchrony.</a:t>
            </a:r>
            <a:r>
              <a:rPr lang="en-US" sz="2800" dirty="0">
                <a:solidFill>
                  <a:srgbClr val="00B050"/>
                </a:solidFill>
                <a:latin typeface="Avenir Book"/>
              </a:rPr>
              <a:t> </a:t>
            </a:r>
          </a:p>
          <a:p>
            <a:pPr lvl="1"/>
            <a:r>
              <a:rPr lang="en-US" sz="2800" dirty="0">
                <a:solidFill>
                  <a:srgbClr val="00B050"/>
                </a:solidFill>
                <a:latin typeface="Avenir Book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577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05A0C-102C-4602-BDCE-E508C8C9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6031"/>
          </a:xfrm>
        </p:spPr>
        <p:txBody>
          <a:bodyPr/>
          <a:lstStyle/>
          <a:p>
            <a:pPr algn="ctr"/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 - GPU Parallel 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AFD7A-BD79-46B7-9592-FDA221C56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977" y="1061156"/>
            <a:ext cx="11345333" cy="5115807"/>
          </a:xfrm>
        </p:spPr>
        <p:txBody>
          <a:bodyPr/>
          <a:lstStyle/>
          <a:p>
            <a:r>
              <a:rPr lang="en-US" dirty="0">
                <a:latin typeface="Avenir Book"/>
              </a:rPr>
              <a:t>Much more going on under-the-hood compared to a </a:t>
            </a:r>
            <a:r>
              <a:rPr lang="en-US" sz="2200" dirty="0" err="1">
                <a:latin typeface="Lucida Console" panose="020B0609040504020204" pitchFamily="49" charset="0"/>
              </a:rPr>
              <a:t>Kokkos</a:t>
            </a:r>
            <a:r>
              <a:rPr lang="en-US" sz="2200" dirty="0">
                <a:latin typeface="Lucida Console" panose="020B0609040504020204" pitchFamily="49" charset="0"/>
              </a:rPr>
              <a:t>::</a:t>
            </a:r>
            <a:r>
              <a:rPr lang="en-US" sz="2200" dirty="0" err="1">
                <a:latin typeface="Lucida Console" panose="020B0609040504020204" pitchFamily="49" charset="0"/>
              </a:rPr>
              <a:t>parallel_for</a:t>
            </a:r>
            <a:r>
              <a:rPr lang="en-US" dirty="0">
                <a:latin typeface="Avenir Book"/>
              </a:rPr>
              <a:t>.</a:t>
            </a:r>
          </a:p>
          <a:p>
            <a:r>
              <a:rPr lang="en-US" b="1" dirty="0">
                <a:latin typeface="Avenir Book"/>
              </a:rPr>
              <a:t>Biggest asynchrony issue:  The reduction value</a:t>
            </a:r>
            <a:endParaRPr lang="en-US" dirty="0">
              <a:latin typeface="Avenir Book"/>
            </a:endParaRPr>
          </a:p>
          <a:p>
            <a:pPr lvl="1"/>
            <a:r>
              <a:rPr lang="en-US" dirty="0">
                <a:latin typeface="Avenir Book"/>
              </a:rPr>
              <a:t>Pinned memory for GPU-to-host copy is crucial (</a:t>
            </a:r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 can be modified to automatically manage this.)</a:t>
            </a:r>
          </a:p>
          <a:p>
            <a:pPr lvl="1"/>
            <a:r>
              <a:rPr lang="en-US" dirty="0">
                <a:latin typeface="Avenir Book"/>
              </a:rPr>
              <a:t>RAJA and </a:t>
            </a:r>
            <a:r>
              <a:rPr lang="en-US" dirty="0" err="1">
                <a:latin typeface="Avenir Book"/>
              </a:rPr>
              <a:t>OpenACC</a:t>
            </a:r>
            <a:r>
              <a:rPr lang="en-US" dirty="0">
                <a:latin typeface="Avenir Book"/>
              </a:rPr>
              <a:t> synchronize when copying the reduction result into host memory.</a:t>
            </a:r>
          </a:p>
          <a:p>
            <a:r>
              <a:rPr lang="en-US" dirty="0">
                <a:latin typeface="Avenir Book"/>
              </a:rPr>
              <a:t>Work is 60-75% complete.</a:t>
            </a:r>
          </a:p>
          <a:p>
            <a:pPr marL="0" indent="0">
              <a:buNone/>
            </a:pPr>
            <a:endParaRPr lang="en-US" b="1" dirty="0">
              <a:latin typeface="Avenir Book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1FF41E-A3D2-4C6A-A978-1215B19594E9}"/>
              </a:ext>
            </a:extLst>
          </p:cNvPr>
          <p:cNvSpPr txBox="1">
            <a:spLocks/>
          </p:cNvSpPr>
          <p:nvPr/>
        </p:nvSpPr>
        <p:spPr>
          <a:xfrm>
            <a:off x="3757997" y="4390408"/>
            <a:ext cx="4676006" cy="1073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rgbClr val="0070C0"/>
                </a:solidFill>
                <a:latin typeface="Avenir Book"/>
              </a:rPr>
              <a:t>TODO: Show Parallel Reduce overlapping results</a:t>
            </a:r>
            <a:endParaRPr lang="en-US" b="1" dirty="0">
              <a:solidFill>
                <a:srgbClr val="0070C0"/>
              </a:solidFill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4238772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500A-BACD-474A-A6CA-2A493CBE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Section 6 – Remaining Work</a:t>
            </a:r>
          </a:p>
        </p:txBody>
      </p:sp>
    </p:spTree>
    <p:extLst>
      <p:ext uri="{BB962C8B-B14F-4D97-AF65-F5344CB8AC3E}">
        <p14:creationId xmlns:p14="http://schemas.microsoft.com/office/powerpoint/2010/main" val="1575548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27CE2-B009-4433-A43F-A924851B9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53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venir Book"/>
              </a:rPr>
              <a:t>Future Work – Data Management </a:t>
            </a:r>
            <a:r>
              <a:rPr lang="en-US" b="1" u="sng" dirty="0">
                <a:latin typeface="Avenir Book"/>
              </a:rPr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3E0CE-E79F-453E-B442-BAF967E87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379" y="1411111"/>
            <a:ext cx="11446932" cy="3781778"/>
          </a:xfrm>
        </p:spPr>
        <p:txBody>
          <a:bodyPr>
            <a:normAutofit/>
          </a:bodyPr>
          <a:lstStyle/>
          <a:p>
            <a:r>
              <a:rPr lang="en-US" dirty="0">
                <a:latin typeface="Avenir Book"/>
              </a:rPr>
              <a:t>OnDemand Data Warehouse’s halo gathering makes duplicates of variables. </a:t>
            </a:r>
          </a:p>
          <a:p>
            <a:pPr lvl="1"/>
            <a:r>
              <a:rPr lang="en-US" dirty="0">
                <a:latin typeface="Avenir Book"/>
              </a:rPr>
              <a:t>Derek Harris is currently having big problems with this.</a:t>
            </a:r>
          </a:p>
          <a:p>
            <a:pPr lvl="1"/>
            <a:r>
              <a:rPr lang="en-US" dirty="0">
                <a:latin typeface="Avenir Book"/>
              </a:rPr>
              <a:t>Should use GPU Data Warehouse model for simulation variable:</a:t>
            </a:r>
          </a:p>
          <a:p>
            <a:pPr lvl="2"/>
            <a:r>
              <a:rPr lang="en-US" dirty="0">
                <a:latin typeface="Avenir Book"/>
              </a:rPr>
              <a:t>Sharing </a:t>
            </a:r>
            <a:r>
              <a:rPr lang="en-US">
                <a:latin typeface="Avenir Book"/>
              </a:rPr>
              <a:t>among tasks</a:t>
            </a:r>
            <a:endParaRPr lang="en-US" dirty="0">
              <a:latin typeface="Avenir Book"/>
            </a:endParaRPr>
          </a:p>
          <a:p>
            <a:pPr lvl="2"/>
            <a:r>
              <a:rPr lang="en-US" dirty="0">
                <a:latin typeface="Avenir Book"/>
              </a:rPr>
              <a:t>Pre-sizing</a:t>
            </a:r>
          </a:p>
          <a:p>
            <a:pPr lvl="2"/>
            <a:r>
              <a:rPr lang="en-US" dirty="0">
                <a:latin typeface="Avenir Book"/>
              </a:rPr>
              <a:t>Pre-allocating</a:t>
            </a:r>
          </a:p>
          <a:p>
            <a:r>
              <a:rPr lang="en-US" dirty="0">
                <a:latin typeface="Avenir Book"/>
              </a:rPr>
              <a:t>GPU Data Warehouse gathers in halo cells through GPU kernels. </a:t>
            </a:r>
          </a:p>
          <a:p>
            <a:pPr lvl="1"/>
            <a:r>
              <a:rPr lang="en-US" dirty="0">
                <a:latin typeface="Avenir Book"/>
              </a:rPr>
              <a:t>Both James Sutherland and I have noticed this is not as fast as we want.</a:t>
            </a:r>
          </a:p>
          <a:p>
            <a:pPr lvl="1"/>
            <a:endParaRPr lang="en-US" dirty="0">
              <a:latin typeface="Avenir Book"/>
            </a:endParaRPr>
          </a:p>
          <a:p>
            <a:endParaRPr lang="en-US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883665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B67CF5B-9563-4449-B52C-550B69838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92" y="2018263"/>
            <a:ext cx="9728661" cy="39435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66CEDE-45CD-4EB4-A798-12E4C4901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92" y="129880"/>
            <a:ext cx="11400638" cy="82020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venir Book"/>
              </a:rPr>
              <a:t>Future Work – Data Management </a:t>
            </a:r>
            <a:r>
              <a:rPr lang="en-US" b="1" u="sng" dirty="0">
                <a:latin typeface="Avenir Book"/>
              </a:rPr>
              <a:t>Portability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6E9A1-E548-4B9B-BBCB-7D1176B71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29" y="1157918"/>
            <a:ext cx="11660282" cy="7224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Avenir Book"/>
              </a:rPr>
              <a:t>Currently, ugly and non-portable preprocessor directives needed to retrieve simulation variables.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28581D-2BC5-4A5D-AF02-1F8226AF11D8}"/>
              </a:ext>
            </a:extLst>
          </p:cNvPr>
          <p:cNvSpPr txBox="1">
            <a:spLocks/>
          </p:cNvSpPr>
          <p:nvPr/>
        </p:nvSpPr>
        <p:spPr>
          <a:xfrm>
            <a:off x="547510" y="3885947"/>
            <a:ext cx="11255023" cy="2348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79301D-C32D-41A1-B2D0-B725380D2F38}"/>
              </a:ext>
            </a:extLst>
          </p:cNvPr>
          <p:cNvSpPr txBox="1">
            <a:spLocks/>
          </p:cNvSpPr>
          <p:nvPr/>
        </p:nvSpPr>
        <p:spPr>
          <a:xfrm>
            <a:off x="8693746" y="2833237"/>
            <a:ext cx="3372027" cy="11255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Avenir Book"/>
              </a:rPr>
              <a:t>Goal: </a:t>
            </a:r>
            <a:r>
              <a:rPr lang="en-US" dirty="0">
                <a:solidFill>
                  <a:srgbClr val="0070C0"/>
                </a:solidFill>
                <a:latin typeface="Avenir Book"/>
              </a:rPr>
              <a:t>Application developers shouldn’t have to do this!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D42550A9-D643-4658-850F-60755C80CFA8}"/>
              </a:ext>
            </a:extLst>
          </p:cNvPr>
          <p:cNvSpPr/>
          <p:nvPr/>
        </p:nvSpPr>
        <p:spPr>
          <a:xfrm>
            <a:off x="8161866" y="2477155"/>
            <a:ext cx="293511" cy="2005191"/>
          </a:xfrm>
          <a:prstGeom prst="rightBrac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46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4EAA-DD11-4DCC-B1D8-D3E497DE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6906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Constraints of Future Work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3834F-8AC3-49C8-B531-9EF285513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762" y="1038504"/>
            <a:ext cx="11467016" cy="455788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venir Book"/>
              </a:rPr>
              <a:t>Focus </a:t>
            </a:r>
            <a:r>
              <a:rPr lang="en-US">
                <a:latin typeface="Avenir Book"/>
              </a:rPr>
              <a:t>on tasks </a:t>
            </a:r>
            <a:r>
              <a:rPr lang="en-US" dirty="0">
                <a:latin typeface="Avenir Book"/>
              </a:rPr>
              <a:t>already written with </a:t>
            </a:r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 code.  </a:t>
            </a:r>
          </a:p>
          <a:p>
            <a:pPr lvl="1"/>
            <a:r>
              <a:rPr lang="en-US" dirty="0">
                <a:latin typeface="Avenir Book"/>
              </a:rPr>
              <a:t>RMCRT and </a:t>
            </a:r>
            <a:r>
              <a:rPr lang="en-US">
                <a:latin typeface="Avenir Book"/>
              </a:rPr>
              <a:t>Arches tasks </a:t>
            </a:r>
            <a:r>
              <a:rPr lang="en-US" dirty="0">
                <a:latin typeface="Avenir Book"/>
              </a:rPr>
              <a:t>are the target problems.  </a:t>
            </a:r>
          </a:p>
          <a:p>
            <a:pPr lvl="1"/>
            <a:r>
              <a:rPr lang="en-US" dirty="0">
                <a:latin typeface="Avenir Book"/>
              </a:rPr>
              <a:t>Will not rewrite existing </a:t>
            </a:r>
            <a:r>
              <a:rPr lang="en-US">
                <a:latin typeface="Avenir Book"/>
              </a:rPr>
              <a:t>CPU tasks </a:t>
            </a:r>
            <a:r>
              <a:rPr lang="en-US" dirty="0">
                <a:latin typeface="Avenir Book"/>
              </a:rPr>
              <a:t>into </a:t>
            </a:r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.</a:t>
            </a:r>
          </a:p>
          <a:p>
            <a:r>
              <a:rPr lang="en-US" dirty="0">
                <a:latin typeface="Avenir Book"/>
              </a:rPr>
              <a:t>Demonstrate production </a:t>
            </a:r>
            <a:r>
              <a:rPr lang="en-US">
                <a:latin typeface="Avenir Book"/>
              </a:rPr>
              <a:t>ready tasks </a:t>
            </a:r>
            <a:r>
              <a:rPr lang="en-US" dirty="0">
                <a:latin typeface="Avenir Book"/>
              </a:rPr>
              <a:t>that:</a:t>
            </a:r>
          </a:p>
          <a:p>
            <a:pPr lvl="1"/>
            <a:r>
              <a:rPr lang="en-US" dirty="0">
                <a:latin typeface="Avenir Book"/>
              </a:rPr>
              <a:t>Use one </a:t>
            </a:r>
            <a:r>
              <a:rPr lang="en-US" dirty="0" err="1">
                <a:latin typeface="Avenir Book"/>
              </a:rPr>
              <a:t>functor</a:t>
            </a:r>
            <a:r>
              <a:rPr lang="en-US" dirty="0">
                <a:latin typeface="Avenir Book"/>
              </a:rPr>
              <a:t> codebase that can run on CPUs and GPUs (and possibly demonstrate on Xeon Phi KNLs).</a:t>
            </a:r>
          </a:p>
          <a:p>
            <a:pPr lvl="1"/>
            <a:r>
              <a:rPr lang="en-US" dirty="0">
                <a:latin typeface="Avenir Book"/>
              </a:rPr>
              <a:t>Require minimal architecture specific code stubs for application developers.</a:t>
            </a:r>
          </a:p>
          <a:p>
            <a:pPr lvl="2"/>
            <a:r>
              <a:rPr lang="en-US" dirty="0">
                <a:latin typeface="Avenir Book"/>
              </a:rPr>
              <a:t>Exception: Looping ranges require architecture specific fine tuning.</a:t>
            </a:r>
          </a:p>
          <a:p>
            <a:pPr lvl="1"/>
            <a:r>
              <a:rPr lang="en-US" dirty="0">
                <a:latin typeface="Avenir Book"/>
              </a:rPr>
              <a:t>Retrieve simulation variables in a portable way (one set of code only).</a:t>
            </a:r>
          </a:p>
          <a:p>
            <a:pPr lvl="1"/>
            <a:r>
              <a:rPr lang="en-US" dirty="0">
                <a:latin typeface="Avenir Book"/>
              </a:rPr>
              <a:t>Compute with comparable times as existing CPU and </a:t>
            </a:r>
            <a:r>
              <a:rPr lang="en-US">
                <a:latin typeface="Avenir Book"/>
              </a:rPr>
              <a:t>GPU task </a:t>
            </a:r>
            <a:r>
              <a:rPr lang="en-US" dirty="0">
                <a:latin typeface="Avenir Book"/>
              </a:rPr>
              <a:t>implementations.</a:t>
            </a:r>
          </a:p>
          <a:p>
            <a:pPr lvl="1"/>
            <a:r>
              <a:rPr lang="en-US" dirty="0">
                <a:latin typeface="Avenir Book"/>
              </a:rPr>
              <a:t>Avoids synchronization (Uintah is an </a:t>
            </a:r>
            <a:r>
              <a:rPr lang="en-US" b="1" u="sng" dirty="0">
                <a:latin typeface="Avenir Book"/>
              </a:rPr>
              <a:t>A</a:t>
            </a:r>
            <a:r>
              <a:rPr lang="en-US" dirty="0">
                <a:latin typeface="Avenir Book"/>
              </a:rPr>
              <a:t>MT</a:t>
            </a:r>
            <a:r>
              <a:rPr lang="en-US" b="1" dirty="0">
                <a:latin typeface="Avenir Book"/>
              </a:rPr>
              <a:t> </a:t>
            </a:r>
            <a:r>
              <a:rPr lang="en-US" dirty="0">
                <a:latin typeface="Avenir Book"/>
              </a:rPr>
              <a:t>after all).</a:t>
            </a:r>
          </a:p>
          <a:p>
            <a:r>
              <a:rPr lang="en-US" dirty="0">
                <a:latin typeface="Avenir Book"/>
              </a:rPr>
              <a:t>Note: </a:t>
            </a:r>
            <a:r>
              <a:rPr lang="en-US">
                <a:latin typeface="Avenir Book"/>
              </a:rPr>
              <a:t>Some tasks </a:t>
            </a:r>
            <a:r>
              <a:rPr lang="en-US" dirty="0">
                <a:latin typeface="Avenir Book"/>
              </a:rPr>
              <a:t>can’t port if they depart from Uintah conventions or use non-portable code (e.g. STL containers, system calls, etc.)</a:t>
            </a:r>
          </a:p>
          <a:p>
            <a:pPr marL="0" indent="0">
              <a:buNone/>
            </a:pPr>
            <a:endParaRPr lang="en-US" sz="1500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924546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AF48-99F6-4689-B1A2-C24763EFF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Thesis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99CE1-E94F-4E30-BCC6-DBD86ECBC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721405"/>
            <a:ext cx="11684000" cy="520042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Avenir Book"/>
              </a:rPr>
              <a:t>Abstract</a:t>
            </a:r>
          </a:p>
          <a:p>
            <a:r>
              <a:rPr lang="en-US" b="1" dirty="0">
                <a:latin typeface="Avenir Book"/>
              </a:rPr>
              <a:t>Chapter 1 Introduction</a:t>
            </a:r>
          </a:p>
          <a:p>
            <a:r>
              <a:rPr lang="en-US" b="1" dirty="0">
                <a:latin typeface="Avenir Book"/>
              </a:rPr>
              <a:t>Chapter 2 Related Runtimes and Tools</a:t>
            </a:r>
          </a:p>
          <a:p>
            <a:r>
              <a:rPr lang="en-US" b="1" dirty="0">
                <a:latin typeface="Avenir Book"/>
              </a:rPr>
              <a:t>Chapter 3 Uintah Overview and Application Developer API</a:t>
            </a:r>
          </a:p>
          <a:p>
            <a:r>
              <a:rPr lang="en-US" b="1" dirty="0">
                <a:latin typeface="Avenir Book"/>
              </a:rPr>
              <a:t>Chapter 4 A Host and GPU Data Store Enabling Concurrency, Asynchrony, and Data Sharing</a:t>
            </a:r>
          </a:p>
          <a:p>
            <a:r>
              <a:rPr lang="en-US" b="1" dirty="0">
                <a:latin typeface="Avenir Book"/>
              </a:rPr>
              <a:t>Chapter 5 Uintah Heterogeneous/GPU Task Scheduling and Execution</a:t>
            </a:r>
          </a:p>
          <a:p>
            <a:r>
              <a:rPr lang="en-US" b="1" dirty="0">
                <a:latin typeface="Avenir Book"/>
              </a:rPr>
              <a:t>Chapter 6 </a:t>
            </a:r>
            <a:r>
              <a:rPr lang="en-US" b="1" dirty="0" err="1">
                <a:latin typeface="Avenir Book"/>
              </a:rPr>
              <a:t>Kokkos</a:t>
            </a:r>
            <a:r>
              <a:rPr lang="en-US" b="1" dirty="0">
                <a:latin typeface="Avenir Book"/>
              </a:rPr>
              <a:t> Code Modifications for Asynchrony of Data Movement and Execution</a:t>
            </a:r>
          </a:p>
          <a:p>
            <a:r>
              <a:rPr lang="en-US" b="1" dirty="0">
                <a:latin typeface="Avenir Book"/>
              </a:rPr>
              <a:t>Chapter 7 </a:t>
            </a:r>
            <a:r>
              <a:rPr lang="en-US" b="1" dirty="0" err="1">
                <a:latin typeface="Avenir Book"/>
              </a:rPr>
              <a:t>Kokkos</a:t>
            </a:r>
            <a:r>
              <a:rPr lang="en-US" b="1" dirty="0">
                <a:latin typeface="Avenir Book"/>
              </a:rPr>
              <a:t> and GPU Integration Into Uintah</a:t>
            </a:r>
          </a:p>
          <a:p>
            <a:r>
              <a:rPr lang="en-US" b="1" dirty="0">
                <a:latin typeface="Avenir Book"/>
              </a:rPr>
              <a:t>Chapter 8 Conclusions and Future Work</a:t>
            </a:r>
          </a:p>
          <a:p>
            <a:r>
              <a:rPr lang="en-US" b="1" dirty="0">
                <a:latin typeface="Avenir Book"/>
              </a:rPr>
              <a:t>Appendix</a:t>
            </a:r>
          </a:p>
          <a:p>
            <a:r>
              <a:rPr lang="en-US" b="1" dirty="0">
                <a:latin typeface="Avenir Book"/>
              </a:rPr>
              <a:t>References</a:t>
            </a:r>
            <a:endParaRPr lang="en-US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2967968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AF48-99F6-4689-B1A2-C24763EFF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Thesis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99CE1-E94F-4E30-BCC6-DBD86ECBC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721405"/>
            <a:ext cx="11684000" cy="520042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Avenir Book"/>
              </a:rPr>
              <a:t>November-December 2017</a:t>
            </a:r>
            <a:r>
              <a:rPr lang="en-US" dirty="0">
                <a:latin typeface="Avenir Book"/>
              </a:rPr>
              <a:t>: Finish </a:t>
            </a:r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 work on </a:t>
            </a:r>
            <a:r>
              <a:rPr lang="en-US" dirty="0" err="1">
                <a:latin typeface="Consolas" panose="020B0609020204030204" pitchFamily="49" charset="0"/>
              </a:rPr>
              <a:t>parallel_for</a:t>
            </a:r>
            <a:r>
              <a:rPr lang="en-US" dirty="0">
                <a:latin typeface="Avenir Book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parallel_reduce</a:t>
            </a:r>
            <a:r>
              <a:rPr lang="en-US" dirty="0">
                <a:latin typeface="Avenir Book"/>
              </a:rPr>
              <a:t>, and supporting tools.  Demonstrate </a:t>
            </a:r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 with RMCRT in Uintah with various codebases.  Write Abstract and Chapters 6 and 7 of the dissertation.</a:t>
            </a:r>
          </a:p>
          <a:p>
            <a:r>
              <a:rPr lang="en-US" b="1" dirty="0">
                <a:latin typeface="Avenir Book"/>
              </a:rPr>
              <a:t>January 2018</a:t>
            </a:r>
            <a:r>
              <a:rPr lang="en-US" dirty="0">
                <a:latin typeface="Avenir Book"/>
              </a:rPr>
              <a:t>: Begin transitioning to a unified data warehouse model.  Finish Abstract, Chapter 1 Introduction, Chapter 2 Related Frameworks and Tools, and begin Chapter 3 Uintah Overview and Application Developer API.</a:t>
            </a:r>
          </a:p>
          <a:p>
            <a:r>
              <a:rPr lang="en-US" b="1" dirty="0">
                <a:latin typeface="Avenir Book"/>
              </a:rPr>
              <a:t>February 2018</a:t>
            </a:r>
            <a:r>
              <a:rPr lang="en-US" dirty="0">
                <a:latin typeface="Avenir Book"/>
              </a:rPr>
              <a:t>: Continue implementing a unified data warehouse model </a:t>
            </a:r>
            <a:r>
              <a:rPr lang="en-US" dirty="0" err="1">
                <a:latin typeface="Avenir Book"/>
              </a:rPr>
              <a:t>model</a:t>
            </a:r>
            <a:r>
              <a:rPr lang="en-US" dirty="0">
                <a:latin typeface="Avenir Book"/>
              </a:rPr>
              <a:t>.  Finish Chapter 3 and gather data necessary to write Chapter 4 A Host and GPU Data Store Enabling Concurrency, Asynchrony, and Data Sharing. </a:t>
            </a:r>
          </a:p>
          <a:p>
            <a:r>
              <a:rPr lang="en-US" b="1" dirty="0">
                <a:latin typeface="Avenir Book"/>
              </a:rPr>
              <a:t>March 2018</a:t>
            </a:r>
            <a:r>
              <a:rPr lang="en-US" dirty="0">
                <a:latin typeface="Avenir Book"/>
              </a:rPr>
              <a:t>: Continue implementing changes for a unified Data Warehouse model.  Finish Chapter 4 and write Chapter 5.  </a:t>
            </a:r>
          </a:p>
          <a:p>
            <a:r>
              <a:rPr lang="en-US" b="1" dirty="0">
                <a:latin typeface="Avenir Book"/>
              </a:rPr>
              <a:t>April 2018</a:t>
            </a:r>
            <a:r>
              <a:rPr lang="en-US" dirty="0">
                <a:latin typeface="Avenir Book"/>
              </a:rPr>
              <a:t>: Finish all remaining chapter work.   Defend. </a:t>
            </a:r>
          </a:p>
          <a:p>
            <a:r>
              <a:rPr lang="en-US" b="1" dirty="0">
                <a:latin typeface="Avenir Book"/>
              </a:rPr>
              <a:t>May-June 2018</a:t>
            </a:r>
            <a:r>
              <a:rPr lang="en-US" dirty="0">
                <a:latin typeface="Avenir Book"/>
              </a:rPr>
              <a:t>:  Work with Thesis Office to complete dissertation.  Print and bind dissertation. </a:t>
            </a:r>
          </a:p>
        </p:txBody>
      </p:sp>
    </p:spTree>
    <p:extLst>
      <p:ext uri="{BB962C8B-B14F-4D97-AF65-F5344CB8AC3E}">
        <p14:creationId xmlns:p14="http://schemas.microsoft.com/office/powerpoint/2010/main" val="8820304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CDF1-80EA-4C5D-8BF2-F882BDFB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19" y="116959"/>
            <a:ext cx="11151781" cy="701748"/>
          </a:xfrm>
        </p:spPr>
        <p:txBody>
          <a:bodyPr/>
          <a:lstStyle/>
          <a:p>
            <a:pPr algn="ctr"/>
            <a:r>
              <a:rPr lang="en-US" dirty="0">
                <a:latin typeface="Avenir Book"/>
              </a:rPr>
              <a:t>Publications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723365-96F5-4D94-9A61-4BA008930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19" y="749872"/>
            <a:ext cx="11787961" cy="5358256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Avenir Book"/>
              </a:rPr>
              <a:t>B. Peterson</a:t>
            </a:r>
            <a:r>
              <a:rPr lang="en-US" sz="1600" dirty="0">
                <a:latin typeface="Avenir Book"/>
              </a:rPr>
              <a:t>, A. Humphrey, J. Schmidt, M. </a:t>
            </a:r>
            <a:r>
              <a:rPr lang="en-US" sz="1600" dirty="0" err="1">
                <a:latin typeface="Avenir Book"/>
              </a:rPr>
              <a:t>Berzins</a:t>
            </a:r>
            <a:r>
              <a:rPr lang="en-US" sz="1600" dirty="0">
                <a:latin typeface="Avenir Book"/>
              </a:rPr>
              <a:t>. “Addressing Global Data Dependencies in Heterogenous Asynchronous Runtime Systems on GPUs”, In </a:t>
            </a:r>
            <a:r>
              <a:rPr lang="en-US" sz="1600" i="1" dirty="0">
                <a:latin typeface="Avenir Book"/>
              </a:rPr>
              <a:t>Proceedings of the Third International Workshop on Extreme Scale Programming Models and Middleware</a:t>
            </a:r>
            <a:r>
              <a:rPr lang="en-US" sz="1600" dirty="0">
                <a:latin typeface="Avenir Book"/>
              </a:rPr>
              <a:t> (</a:t>
            </a:r>
            <a:r>
              <a:rPr lang="en-US" sz="1600" i="1" dirty="0">
                <a:latin typeface="Avenir Book"/>
              </a:rPr>
              <a:t>ESPM2’17</a:t>
            </a:r>
            <a:r>
              <a:rPr lang="en-US" sz="1600" dirty="0">
                <a:latin typeface="Avenir Book"/>
              </a:rPr>
              <a:t>), 2017. </a:t>
            </a:r>
            <a:r>
              <a:rPr lang="en-US" sz="1600" b="1" i="1" u="sng" dirty="0">
                <a:latin typeface="Avenir Book"/>
              </a:rPr>
              <a:t>Received Best Paper Award</a:t>
            </a:r>
          </a:p>
          <a:p>
            <a:r>
              <a:rPr lang="en-US" sz="1600" dirty="0">
                <a:latin typeface="Avenir Book"/>
              </a:rPr>
              <a:t>D. Sunderland, </a:t>
            </a:r>
            <a:r>
              <a:rPr lang="en-US" sz="1600" b="1" dirty="0">
                <a:latin typeface="Avenir Book"/>
              </a:rPr>
              <a:t>B. Peterson</a:t>
            </a:r>
            <a:r>
              <a:rPr lang="en-US" sz="1600" dirty="0">
                <a:latin typeface="Avenir Book"/>
              </a:rPr>
              <a:t>, J. Schmidt, A. Humphrey, J. </a:t>
            </a:r>
            <a:r>
              <a:rPr lang="en-US" sz="1600" dirty="0" err="1">
                <a:latin typeface="Avenir Book"/>
              </a:rPr>
              <a:t>Thornock</a:t>
            </a:r>
            <a:r>
              <a:rPr lang="en-US" sz="1600" dirty="0">
                <a:latin typeface="Avenir Book"/>
              </a:rPr>
              <a:t>, and M. </a:t>
            </a:r>
            <a:r>
              <a:rPr lang="en-US" sz="1600" dirty="0" err="1">
                <a:latin typeface="Avenir Book"/>
              </a:rPr>
              <a:t>Berzins</a:t>
            </a:r>
            <a:r>
              <a:rPr lang="en-US" sz="1600" dirty="0">
                <a:latin typeface="Avenir Book"/>
              </a:rPr>
              <a:t>. “An Overview of Performance Portability in the Uintah Runtime System Through the Use of </a:t>
            </a:r>
            <a:r>
              <a:rPr lang="en-US" sz="1600" dirty="0" err="1">
                <a:latin typeface="Avenir Book"/>
              </a:rPr>
              <a:t>Kokkos</a:t>
            </a:r>
            <a:r>
              <a:rPr lang="en-US" sz="1600" dirty="0">
                <a:latin typeface="Avenir Book"/>
              </a:rPr>
              <a:t>.” In </a:t>
            </a:r>
            <a:r>
              <a:rPr lang="en-US" sz="1600" i="1" dirty="0">
                <a:latin typeface="Avenir Book"/>
              </a:rPr>
              <a:t>Proceedings of the Second International Workshop on Extreme Scale Programming Models and Middleware</a:t>
            </a:r>
            <a:r>
              <a:rPr lang="en-US" sz="1600" dirty="0">
                <a:latin typeface="Avenir Book"/>
              </a:rPr>
              <a:t> (</a:t>
            </a:r>
            <a:r>
              <a:rPr lang="en-US" sz="1600" i="1" dirty="0">
                <a:latin typeface="Avenir Book"/>
              </a:rPr>
              <a:t>ESPM2’16</a:t>
            </a:r>
            <a:r>
              <a:rPr lang="en-US" sz="1600" dirty="0">
                <a:latin typeface="Avenir Book"/>
              </a:rPr>
              <a:t>). IEEE Press, Piscataway, NJ, USA, 44-47. 2016.</a:t>
            </a:r>
          </a:p>
          <a:p>
            <a:r>
              <a:rPr lang="en-US" sz="1600" b="1" dirty="0">
                <a:latin typeface="Avenir Book"/>
              </a:rPr>
              <a:t>B. Peterson</a:t>
            </a:r>
            <a:r>
              <a:rPr lang="en-US" sz="1600" dirty="0">
                <a:latin typeface="Avenir Book"/>
              </a:rPr>
              <a:t>, N. Xiao, J. Holmen, S. </a:t>
            </a:r>
            <a:r>
              <a:rPr lang="en-US" sz="1600" dirty="0" err="1">
                <a:latin typeface="Avenir Book"/>
              </a:rPr>
              <a:t>Chaganti</a:t>
            </a:r>
            <a:r>
              <a:rPr lang="en-US" sz="1600" dirty="0">
                <a:latin typeface="Avenir Book"/>
              </a:rPr>
              <a:t>, A. </a:t>
            </a:r>
            <a:r>
              <a:rPr lang="en-US" sz="1600" dirty="0" err="1">
                <a:latin typeface="Avenir Book"/>
              </a:rPr>
              <a:t>Pakki</a:t>
            </a:r>
            <a:r>
              <a:rPr lang="en-US" sz="1600" dirty="0">
                <a:latin typeface="Avenir Book"/>
              </a:rPr>
              <a:t>, J. Schmidt, D. Sunderland, A. Humphrey, M. </a:t>
            </a:r>
            <a:r>
              <a:rPr lang="en-US" sz="1600" dirty="0" err="1">
                <a:latin typeface="Avenir Book"/>
              </a:rPr>
              <a:t>Berzins</a:t>
            </a:r>
            <a:r>
              <a:rPr lang="en-US" sz="1600" dirty="0">
                <a:latin typeface="Avenir Book"/>
              </a:rPr>
              <a:t>. “Developing Uintah’s Runtime System For Forthcoming Architectures,” Subtitled “Refereed paper presented at the RESPA 15 Workshop at Super Computing 2015 Austin Texas,” </a:t>
            </a:r>
            <a:r>
              <a:rPr lang="en-US" sz="1600" i="1" dirty="0">
                <a:latin typeface="Avenir Book"/>
              </a:rPr>
              <a:t>SCI Institute</a:t>
            </a:r>
            <a:r>
              <a:rPr lang="en-US" sz="1600" dirty="0">
                <a:latin typeface="Avenir Book"/>
              </a:rPr>
              <a:t>, 2015.</a:t>
            </a:r>
          </a:p>
          <a:p>
            <a:r>
              <a:rPr lang="en-US" sz="1600" b="1" dirty="0">
                <a:latin typeface="Avenir Book"/>
              </a:rPr>
              <a:t>B. Peterson</a:t>
            </a:r>
            <a:r>
              <a:rPr lang="en-US" sz="1600" dirty="0">
                <a:latin typeface="Avenir Book"/>
              </a:rPr>
              <a:t>, A. Humphrey, H. K. </a:t>
            </a:r>
            <a:r>
              <a:rPr lang="en-US" sz="1600" dirty="0" err="1">
                <a:latin typeface="Avenir Book"/>
              </a:rPr>
              <a:t>Dasari</a:t>
            </a:r>
            <a:r>
              <a:rPr lang="en-US" sz="1600" dirty="0">
                <a:latin typeface="Avenir Book"/>
              </a:rPr>
              <a:t>, J.C. Sutherland, T. Saad, M. </a:t>
            </a:r>
            <a:r>
              <a:rPr lang="en-US" sz="1600" dirty="0" err="1">
                <a:latin typeface="Avenir Book"/>
              </a:rPr>
              <a:t>Berzins</a:t>
            </a:r>
            <a:r>
              <a:rPr lang="en-US" sz="1600" dirty="0">
                <a:latin typeface="Avenir Book"/>
              </a:rPr>
              <a:t>, “Reducing Overhead in the Uintah Framework to Support </a:t>
            </a:r>
            <a:r>
              <a:rPr lang="en-US" sz="1600">
                <a:latin typeface="Avenir Book"/>
              </a:rPr>
              <a:t>Short-Lived Tasks </a:t>
            </a:r>
            <a:r>
              <a:rPr lang="en-US" sz="1600" dirty="0">
                <a:latin typeface="Avenir Book"/>
              </a:rPr>
              <a:t>on GPU-Heterogeneous Architectures,” In </a:t>
            </a:r>
            <a:r>
              <a:rPr lang="en-US" sz="1600" i="1" dirty="0">
                <a:latin typeface="Avenir Book"/>
              </a:rPr>
              <a:t>Proceedings of the 5</a:t>
            </a:r>
            <a:r>
              <a:rPr lang="en-US" sz="1600" i="1" baseline="30000" dirty="0">
                <a:latin typeface="Avenir Book"/>
              </a:rPr>
              <a:t>th</a:t>
            </a:r>
            <a:r>
              <a:rPr lang="en-US" sz="1600" i="1" dirty="0">
                <a:latin typeface="Avenir Book"/>
              </a:rPr>
              <a:t> International Workshop on Domain-Speciﬁc Languages and High-Level Frameworks for High Performance Computing</a:t>
            </a:r>
            <a:r>
              <a:rPr lang="en-US" sz="1600" dirty="0">
                <a:latin typeface="Avenir Book"/>
              </a:rPr>
              <a:t> (</a:t>
            </a:r>
            <a:r>
              <a:rPr lang="en-US" sz="1600" i="1" dirty="0">
                <a:latin typeface="Avenir Book"/>
              </a:rPr>
              <a:t>WOLFHPC’15</a:t>
            </a:r>
            <a:r>
              <a:rPr lang="en-US" sz="1600" dirty="0">
                <a:latin typeface="Avenir Book"/>
              </a:rPr>
              <a:t>), ACM, pp. 4:1-4:8. 2015.</a:t>
            </a:r>
          </a:p>
          <a:p>
            <a:r>
              <a:rPr lang="en-US" sz="1600" b="1" dirty="0">
                <a:latin typeface="Avenir Book"/>
              </a:rPr>
              <a:t>B. Peterson</a:t>
            </a:r>
            <a:r>
              <a:rPr lang="en-US" sz="1600" dirty="0">
                <a:latin typeface="Avenir Book"/>
              </a:rPr>
              <a:t>, M. </a:t>
            </a:r>
            <a:r>
              <a:rPr lang="en-US" sz="1600" dirty="0" err="1">
                <a:latin typeface="Avenir Book"/>
              </a:rPr>
              <a:t>Datar</a:t>
            </a:r>
            <a:r>
              <a:rPr lang="en-US" sz="1600" dirty="0">
                <a:latin typeface="Avenir Book"/>
              </a:rPr>
              <a:t>, M. Hall, R. Whitaker. “GPU Accelerated Particle System for Triangulated Surface Meshes,” In </a:t>
            </a:r>
            <a:r>
              <a:rPr lang="en-US" sz="1600" i="1" dirty="0">
                <a:latin typeface="Avenir Book"/>
              </a:rPr>
              <a:t>Proceedings of the Symposium on Application Accelerators in High Performance Computing</a:t>
            </a:r>
            <a:r>
              <a:rPr lang="en-US" sz="1600" dirty="0">
                <a:latin typeface="Avenir Book"/>
              </a:rPr>
              <a:t> (</a:t>
            </a:r>
            <a:r>
              <a:rPr lang="en-US" sz="1600" i="1" dirty="0">
                <a:latin typeface="Avenir Book"/>
              </a:rPr>
              <a:t>SAAHPC</a:t>
            </a:r>
            <a:r>
              <a:rPr lang="en-US" sz="1600" dirty="0">
                <a:latin typeface="Avenir Book"/>
              </a:rPr>
              <a:t>), 2010.</a:t>
            </a:r>
          </a:p>
          <a:p>
            <a:pPr marL="0" indent="0">
              <a:buNone/>
            </a:pPr>
            <a:r>
              <a:rPr lang="en-US" sz="1600" b="1" i="1" dirty="0">
                <a:latin typeface="Avenir Book"/>
              </a:rPr>
              <a:t>Publications in Progress</a:t>
            </a:r>
          </a:p>
          <a:p>
            <a:r>
              <a:rPr lang="en-US" sz="1600" b="1" dirty="0">
                <a:latin typeface="Avenir Book"/>
              </a:rPr>
              <a:t>B. Peterson</a:t>
            </a:r>
            <a:r>
              <a:rPr lang="en-US" sz="1600" dirty="0">
                <a:latin typeface="Avenir Book"/>
              </a:rPr>
              <a:t>, A. Humphrey, J.C. Sutherland, T. Saad, M. </a:t>
            </a:r>
            <a:r>
              <a:rPr lang="en-US" sz="1600" dirty="0" err="1">
                <a:latin typeface="Avenir Book"/>
              </a:rPr>
              <a:t>Berzins</a:t>
            </a:r>
            <a:r>
              <a:rPr lang="en-US" sz="1600" dirty="0">
                <a:latin typeface="Avenir Book"/>
              </a:rPr>
              <a:t>, H. K. </a:t>
            </a:r>
            <a:r>
              <a:rPr lang="en-US" sz="1600" dirty="0" err="1">
                <a:latin typeface="Avenir Book"/>
              </a:rPr>
              <a:t>Dasari</a:t>
            </a:r>
            <a:r>
              <a:rPr lang="en-US" sz="1600" dirty="0">
                <a:latin typeface="Avenir Book"/>
              </a:rPr>
              <a:t>. “Automatic Halo Management for the Uintah GPU-Heterogeneous </a:t>
            </a:r>
            <a:r>
              <a:rPr lang="en-US" sz="1600">
                <a:latin typeface="Avenir Book"/>
              </a:rPr>
              <a:t>Asynchronous Many-Task </a:t>
            </a:r>
            <a:r>
              <a:rPr lang="en-US" sz="1600" dirty="0">
                <a:latin typeface="Avenir Book"/>
              </a:rPr>
              <a:t>Runtime,” Submitted International Journal of Parallel Programming, 2016.</a:t>
            </a:r>
          </a:p>
          <a:p>
            <a:r>
              <a:rPr lang="en-US" sz="1600" b="1" dirty="0">
                <a:latin typeface="Avenir Book"/>
              </a:rPr>
              <a:t>B. Peterson</a:t>
            </a:r>
            <a:r>
              <a:rPr lang="en-US" sz="1600" dirty="0">
                <a:latin typeface="Avenir Book"/>
              </a:rPr>
              <a:t>, A. Humphrey, D. Sunderland, T. Harman, H. C. Edwards, M. </a:t>
            </a:r>
            <a:r>
              <a:rPr lang="en-US" sz="1600" dirty="0" err="1">
                <a:latin typeface="Avenir Book"/>
              </a:rPr>
              <a:t>Berzins</a:t>
            </a:r>
            <a:r>
              <a:rPr lang="en-US" sz="1600" dirty="0">
                <a:latin typeface="Avenir Book"/>
              </a:rPr>
              <a:t>. “Demonstrating GPU Code Portability and Scalability for Radiative Heat Transfer Computations”, Work in progress for Journal of Computational Science and Engineering, 2018.</a:t>
            </a:r>
          </a:p>
          <a:p>
            <a:r>
              <a:rPr lang="en-US" sz="1600" dirty="0">
                <a:latin typeface="Avenir Book"/>
              </a:rPr>
              <a:t>An additional publication is possible with the planned data warehouse work as it contains some novel predictive features.</a:t>
            </a:r>
          </a:p>
        </p:txBody>
      </p:sp>
    </p:spTree>
    <p:extLst>
      <p:ext uri="{BB962C8B-B14F-4D97-AF65-F5344CB8AC3E}">
        <p14:creationId xmlns:p14="http://schemas.microsoft.com/office/powerpoint/2010/main" val="28325208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426C7-F7EA-4F82-A7BF-2C9EDB4A0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676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941396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DCBF-0D07-4637-8E1E-96C4F2A01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9668"/>
          </a:xfrm>
        </p:spPr>
        <p:txBody>
          <a:bodyPr/>
          <a:lstStyle/>
          <a:p>
            <a:pPr algn="ctr"/>
            <a:r>
              <a:rPr lang="en-US" dirty="0"/>
              <a:t>Halo Gathers in GPU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FA357-9EB3-4830-81E7-B32867CF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658" y="1511929"/>
            <a:ext cx="5332492" cy="46650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Before, all halo gathers happened in host memory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Copying changed so halos can copy within the same memory region</a:t>
            </a:r>
          </a:p>
          <a:p>
            <a:endParaRPr lang="en-US" dirty="0"/>
          </a:p>
          <a:p>
            <a:r>
              <a:rPr lang="en-US" dirty="0"/>
              <a:t>Halo buffers also sent into GPU memory if simulation variable resides there.</a:t>
            </a:r>
          </a:p>
        </p:txBody>
      </p:sp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2033856-1649-47E4-BCCA-3A60327CF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92" y="1511929"/>
            <a:ext cx="3144018" cy="11628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7D90CE-329D-4918-B960-982EC7B19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62598"/>
            <a:ext cx="3096012" cy="11239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1C0E40-8448-4146-9F3A-32DA8EDEE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92" y="3259190"/>
            <a:ext cx="2581661" cy="112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7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C8364-70DA-481A-A039-4A3966A3D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586"/>
            <a:ext cx="10515600" cy="872660"/>
          </a:xfrm>
        </p:spPr>
        <p:txBody>
          <a:bodyPr/>
          <a:lstStyle/>
          <a:p>
            <a:pPr algn="ctr"/>
            <a:r>
              <a:rPr lang="en-US" b="1" dirty="0">
                <a:latin typeface="Avenir Book"/>
              </a:rPr>
              <a:t>Novel Aspects of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6593D-B90C-4CFA-AAC9-BE37D0BBD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23" y="959411"/>
            <a:ext cx="11898351" cy="4939177"/>
          </a:xfrm>
        </p:spPr>
        <p:txBody>
          <a:bodyPr/>
          <a:lstStyle/>
          <a:p>
            <a:r>
              <a:rPr lang="en-US" dirty="0">
                <a:latin typeface="Avenir Book"/>
              </a:rPr>
              <a:t>Uintah is the </a:t>
            </a:r>
            <a:r>
              <a:rPr lang="en-US" b="1" u="sng" dirty="0">
                <a:latin typeface="Avenir Book"/>
              </a:rPr>
              <a:t>first</a:t>
            </a:r>
            <a:r>
              <a:rPr lang="en-US" dirty="0">
                <a:latin typeface="Avenir Book"/>
              </a:rPr>
              <a:t> AMT embracing automated asynchronous halo gathering API on the GPU.  </a:t>
            </a:r>
          </a:p>
          <a:p>
            <a:pPr lvl="1"/>
            <a:r>
              <a:rPr lang="en-US" sz="2200" dirty="0">
                <a:latin typeface="+mj-lt"/>
              </a:rPr>
              <a:t>(WolfHPC’15 paper, ESPM2’17 paper, IJPP’16 journal in progress.)</a:t>
            </a:r>
          </a:p>
          <a:p>
            <a:r>
              <a:rPr lang="en-US" dirty="0">
                <a:latin typeface="Avenir Book"/>
              </a:rPr>
              <a:t>Make Uintah the </a:t>
            </a:r>
            <a:r>
              <a:rPr lang="en-US" b="1" dirty="0">
                <a:latin typeface="Avenir Book"/>
              </a:rPr>
              <a:t>first</a:t>
            </a:r>
            <a:r>
              <a:rPr lang="en-US" dirty="0">
                <a:latin typeface="Avenir Book"/>
              </a:rPr>
              <a:t> AMT embracing GPU code portability in its API.</a:t>
            </a:r>
          </a:p>
          <a:p>
            <a:pPr lvl="1"/>
            <a:r>
              <a:rPr lang="en-US" sz="2200" dirty="0">
                <a:latin typeface="+mj-lt"/>
              </a:rPr>
              <a:t>(ESPM2’16 paper, RESPA’15 paper,  JoCS’18 journal in progress.) </a:t>
            </a:r>
          </a:p>
          <a:p>
            <a:r>
              <a:rPr lang="en-US" dirty="0">
                <a:latin typeface="Avenir Book"/>
              </a:rPr>
              <a:t>Make </a:t>
            </a:r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 the </a:t>
            </a:r>
            <a:r>
              <a:rPr lang="en-US" b="1" dirty="0">
                <a:latin typeface="Avenir Book"/>
              </a:rPr>
              <a:t>most efficient</a:t>
            </a:r>
            <a:r>
              <a:rPr lang="en-US" dirty="0">
                <a:latin typeface="Avenir Book"/>
              </a:rPr>
              <a:t> tool utilizing </a:t>
            </a:r>
            <a:r>
              <a:rPr lang="en-US" i="1" dirty="0" err="1">
                <a:latin typeface="Avenir Book"/>
              </a:rPr>
              <a:t>functors</a:t>
            </a:r>
            <a:r>
              <a:rPr lang="en-US" i="1" dirty="0">
                <a:latin typeface="Avenir Book"/>
              </a:rPr>
              <a:t> for GPU asynchronous portability.  </a:t>
            </a:r>
          </a:p>
          <a:p>
            <a:pPr lvl="1"/>
            <a:r>
              <a:rPr lang="en-US" sz="2200" dirty="0">
                <a:latin typeface="+mj-lt"/>
              </a:rPr>
              <a:t>Early results indicate this is possible.  </a:t>
            </a:r>
          </a:p>
          <a:p>
            <a:r>
              <a:rPr lang="en-US" dirty="0">
                <a:latin typeface="Avenir Book"/>
              </a:rPr>
              <a:t>Make </a:t>
            </a:r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 the </a:t>
            </a:r>
            <a:r>
              <a:rPr lang="en-US" b="1" dirty="0">
                <a:latin typeface="Avenir Book"/>
              </a:rPr>
              <a:t>first</a:t>
            </a:r>
            <a:r>
              <a:rPr lang="en-US" dirty="0">
                <a:latin typeface="Avenir Book"/>
              </a:rPr>
              <a:t> portability tool targeting CPUs , GPUs, and Xeon Phis providing </a:t>
            </a:r>
            <a:r>
              <a:rPr lang="en-US" dirty="0" err="1">
                <a:latin typeface="Avenir Book"/>
              </a:rPr>
              <a:t>parallel_for</a:t>
            </a:r>
            <a:r>
              <a:rPr lang="en-US" dirty="0">
                <a:latin typeface="Avenir Book"/>
              </a:rPr>
              <a:t> and parallel </a:t>
            </a:r>
            <a:r>
              <a:rPr lang="en-US" dirty="0" err="1">
                <a:latin typeface="Avenir Book"/>
              </a:rPr>
              <a:t>reduce_loops</a:t>
            </a:r>
            <a:r>
              <a:rPr lang="en-US" dirty="0">
                <a:latin typeface="Avenir Book"/>
              </a:rPr>
              <a:t> fully avoiding synchronization. </a:t>
            </a:r>
          </a:p>
          <a:p>
            <a:pPr lvl="1"/>
            <a:r>
              <a:rPr lang="en-US" sz="2200" dirty="0">
                <a:latin typeface="+mj-lt"/>
              </a:rPr>
              <a:t>Early results indicate this is possible.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6543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B627-6B10-44F8-B239-B036A17B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Defining Portable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7872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9EA2-5C1D-4F8D-901E-D427D928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890"/>
            <a:ext cx="10515600" cy="898634"/>
          </a:xfrm>
        </p:spPr>
        <p:txBody>
          <a:bodyPr/>
          <a:lstStyle/>
          <a:p>
            <a:pPr algn="ctr"/>
            <a:r>
              <a:rPr lang="en-US" dirty="0"/>
              <a:t>Defining Performant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3CDCD-A022-4DA5-8E7E-6A66E64A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731" y="1182414"/>
            <a:ext cx="11193517" cy="49945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Low wall time overhead (in milliseconds) </a:t>
            </a:r>
            <a:r>
              <a:rPr lang="en-US"/>
              <a:t>for task </a:t>
            </a:r>
            <a:r>
              <a:rPr lang="en-US" dirty="0"/>
              <a:t>preparation.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Lower memory usage due to data sharing.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 </a:t>
            </a:r>
            <a:r>
              <a:rPr lang="en-US" dirty="0" err="1"/>
              <a:t>Kokkos</a:t>
            </a:r>
            <a:r>
              <a:rPr lang="en-US" dirty="0"/>
              <a:t> and </a:t>
            </a:r>
            <a:r>
              <a:rPr lang="en-US"/>
              <a:t>non-</a:t>
            </a:r>
            <a:r>
              <a:rPr lang="en-US" err="1"/>
              <a:t>Kokkos</a:t>
            </a:r>
            <a:r>
              <a:rPr lang="en-US"/>
              <a:t> tasks </a:t>
            </a:r>
            <a:r>
              <a:rPr lang="en-US" dirty="0"/>
              <a:t>execution wall times should be comparable.  </a:t>
            </a:r>
          </a:p>
          <a:p>
            <a:pPr lvl="1"/>
            <a:r>
              <a:rPr lang="en-US" dirty="0"/>
              <a:t>Note: </a:t>
            </a:r>
            <a:r>
              <a:rPr lang="en-US" dirty="0" err="1"/>
              <a:t>Kokkos</a:t>
            </a:r>
            <a:r>
              <a:rPr lang="en-US" dirty="0"/>
              <a:t> can’t force performant code, and users can still write slow code!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4CAA9B0-F6E0-420F-8CD1-21B214EDE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875" y="1616103"/>
            <a:ext cx="4095008" cy="1492286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E8B630A-0D4F-4F7F-B2A4-E69970167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437" y="1616103"/>
            <a:ext cx="4023732" cy="1410247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B702281-AC6A-4DCC-BABF-851147FB3F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437" y="3732047"/>
            <a:ext cx="4023732" cy="1166571"/>
          </a:xfrm>
          <a:prstGeom prst="rect">
            <a:avLst/>
          </a:prstGeom>
        </p:spPr>
      </p:pic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EBBF469-73AC-44D9-AE97-27C74F6BD6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620" y="3732047"/>
            <a:ext cx="3977512" cy="11665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1D5506-FD6C-47CC-B33F-E446E0C5D683}"/>
              </a:ext>
            </a:extLst>
          </p:cNvPr>
          <p:cNvSpPr txBox="1"/>
          <p:nvPr/>
        </p:nvSpPr>
        <p:spPr>
          <a:xfrm>
            <a:off x="817261" y="2080092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07A448-6B6C-4CED-9168-2558D6BAA7D6}"/>
              </a:ext>
            </a:extLst>
          </p:cNvPr>
          <p:cNvSpPr txBox="1"/>
          <p:nvPr/>
        </p:nvSpPr>
        <p:spPr>
          <a:xfrm>
            <a:off x="817261" y="4130665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869B00-4201-46A2-A174-DAE1597E5660}"/>
              </a:ext>
            </a:extLst>
          </p:cNvPr>
          <p:cNvSpPr txBox="1"/>
          <p:nvPr/>
        </p:nvSpPr>
        <p:spPr>
          <a:xfrm>
            <a:off x="6472839" y="2136560"/>
            <a:ext cx="72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D07DD5-A286-4CCB-ACD4-DD0DC0DA2B8A}"/>
              </a:ext>
            </a:extLst>
          </p:cNvPr>
          <p:cNvSpPr txBox="1"/>
          <p:nvPr/>
        </p:nvSpPr>
        <p:spPr>
          <a:xfrm>
            <a:off x="6472839" y="4156761"/>
            <a:ext cx="72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After:</a:t>
            </a:r>
          </a:p>
        </p:txBody>
      </p:sp>
    </p:spTree>
    <p:extLst>
      <p:ext uri="{BB962C8B-B14F-4D97-AF65-F5344CB8AC3E}">
        <p14:creationId xmlns:p14="http://schemas.microsoft.com/office/powerpoint/2010/main" val="38880740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FDC63-7287-4E66-8254-5BA245E9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02" y="365125"/>
            <a:ext cx="11858920" cy="1325563"/>
          </a:xfrm>
        </p:spPr>
        <p:txBody>
          <a:bodyPr/>
          <a:lstStyle/>
          <a:p>
            <a:pPr algn="ctr"/>
            <a:r>
              <a:rPr lang="en-US" dirty="0">
                <a:latin typeface="Avenir Book"/>
              </a:rPr>
              <a:t>Future Work - Complete </a:t>
            </a:r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 Modifications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EDFA9-0D88-4842-9737-56449A401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venir Book"/>
              </a:rPr>
              <a:t>Complete </a:t>
            </a:r>
            <a:r>
              <a:rPr lang="en-US" sz="2200" dirty="0" err="1">
                <a:latin typeface="Lucida Console" panose="020B0609040504020204" pitchFamily="49" charset="0"/>
              </a:rPr>
              <a:t>Kokkos</a:t>
            </a:r>
            <a:r>
              <a:rPr lang="en-US" sz="2200" dirty="0">
                <a:latin typeface="Lucida Console" panose="020B0609040504020204" pitchFamily="49" charset="0"/>
              </a:rPr>
              <a:t>::</a:t>
            </a:r>
            <a:r>
              <a:rPr lang="en-US" sz="2200" dirty="0" err="1">
                <a:latin typeface="Lucida Console" panose="020B0609040504020204" pitchFamily="49" charset="0"/>
              </a:rPr>
              <a:t>parallel_reduce</a:t>
            </a:r>
            <a:r>
              <a:rPr lang="en-US" sz="2200" dirty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Avenir Book"/>
              </a:rPr>
              <a:t>modifications for asynchrony.  </a:t>
            </a:r>
          </a:p>
          <a:p>
            <a:pPr lvl="1"/>
            <a:r>
              <a:rPr lang="en-US" dirty="0">
                <a:latin typeface="Avenir Book"/>
              </a:rPr>
              <a:t>Mostly polishing and minor features.</a:t>
            </a:r>
          </a:p>
          <a:p>
            <a:r>
              <a:rPr lang="en-US" dirty="0">
                <a:latin typeface="Avenir Book"/>
              </a:rPr>
              <a:t>Investigate register usage restriction.  </a:t>
            </a:r>
          </a:p>
          <a:p>
            <a:pPr lvl="1"/>
            <a:r>
              <a:rPr lang="en-US" dirty="0">
                <a:latin typeface="Avenir Book"/>
              </a:rPr>
              <a:t>CUDA has had it for years.</a:t>
            </a:r>
          </a:p>
          <a:p>
            <a:pPr lvl="1"/>
            <a:r>
              <a:rPr lang="en-US" dirty="0">
                <a:latin typeface="Avenir Book"/>
              </a:rPr>
              <a:t>We used it for big performance gains on last year’s Titan runs.</a:t>
            </a:r>
          </a:p>
          <a:p>
            <a:pPr lvl="1"/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 just introduced a feature to support this.  </a:t>
            </a:r>
          </a:p>
        </p:txBody>
      </p:sp>
    </p:spTree>
    <p:extLst>
      <p:ext uri="{BB962C8B-B14F-4D97-AF65-F5344CB8AC3E}">
        <p14:creationId xmlns:p14="http://schemas.microsoft.com/office/powerpoint/2010/main" val="14408494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4A24464-1F6D-4B9B-AC15-B40DEED6DDAF}"/>
              </a:ext>
            </a:extLst>
          </p:cNvPr>
          <p:cNvSpPr txBox="1">
            <a:spLocks/>
          </p:cNvSpPr>
          <p:nvPr/>
        </p:nvSpPr>
        <p:spPr>
          <a:xfrm>
            <a:off x="838200" y="250770"/>
            <a:ext cx="10515600" cy="7450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venir Book"/>
              </a:rPr>
              <a:t>Uintah Overview - Continued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77C897-E5B6-45C5-9716-1D079B86085D}"/>
              </a:ext>
            </a:extLst>
          </p:cNvPr>
          <p:cNvSpPr txBox="1"/>
          <p:nvPr/>
        </p:nvSpPr>
        <p:spPr>
          <a:xfrm>
            <a:off x="112152" y="1599471"/>
            <a:ext cx="61378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6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Avenir Book"/>
              </a:rPr>
              <a:t>Structured mesh grid partitioned into uniform patches</a:t>
            </a:r>
          </a:p>
          <a:p>
            <a:pPr marL="342900" indent="-342900">
              <a:buSzPct val="6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Avenir Book"/>
              </a:rPr>
              <a:t>Patch contains many cells</a:t>
            </a:r>
          </a:p>
          <a:p>
            <a:pPr marL="342900" indent="-342900">
              <a:buSzPct val="65000"/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Avenir Book"/>
              </a:rPr>
              <a:t>Tasks</a:t>
            </a:r>
            <a:r>
              <a:rPr lang="en-US" sz="2400" dirty="0">
                <a:solidFill>
                  <a:prstClr val="black"/>
                </a:solidFill>
                <a:latin typeface="Avenir Book"/>
              </a:rPr>
              <a:t>/variables assigned to patches</a:t>
            </a:r>
          </a:p>
          <a:p>
            <a:pPr marL="342900" indent="-342900">
              <a:buSzPct val="6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Avenir Book"/>
              </a:rPr>
              <a:t>One node is assigned many patches</a:t>
            </a:r>
          </a:p>
          <a:p>
            <a:pPr marL="342900" indent="-342900">
              <a:buSzPct val="6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Avenir Book"/>
              </a:rPr>
              <a:t>One MPI rank per node</a:t>
            </a:r>
          </a:p>
          <a:p>
            <a:pPr marL="342900" indent="-342900">
              <a:buSzPct val="6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Avenir Book"/>
              </a:rPr>
              <a:t>Halo exchange with MPI rank neighbor</a:t>
            </a:r>
          </a:p>
          <a:p>
            <a:pPr marL="342900" indent="-342900">
              <a:buSzPct val="6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Avenir Book"/>
              </a:rPr>
              <a:t>All CPU threads involved in scheduling and execution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62C0894-E523-4585-B28A-99CDCE1B5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807" y="1361060"/>
            <a:ext cx="4051474" cy="413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2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F581-C69F-458A-83B3-53D8388EE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7"/>
            <a:ext cx="10515600" cy="783451"/>
          </a:xfrm>
        </p:spPr>
        <p:txBody>
          <a:bodyPr/>
          <a:lstStyle/>
          <a:p>
            <a:pPr algn="ctr"/>
            <a:r>
              <a:rPr lang="en-US" dirty="0">
                <a:latin typeface="Avenir Book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1F048-42CE-460B-8DE6-7772EE568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066" y="785398"/>
            <a:ext cx="11063868" cy="502838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venir Book"/>
              </a:rPr>
              <a:t>Uintah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venir Book"/>
              </a:rPr>
              <a:t>Comparison with other AMT runtimes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venir Book"/>
              </a:rPr>
              <a:t>Portability tools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venir Book"/>
              </a:rPr>
              <a:t>Prior Uintah GPU work, its issues, my solutions, and results</a:t>
            </a:r>
          </a:p>
          <a:p>
            <a:pPr lvl="1"/>
            <a:r>
              <a:rPr lang="en-US" dirty="0">
                <a:latin typeface="Avenir Book"/>
              </a:rPr>
              <a:t>Smaller, asynchronous, concurrent GPU data store [WolfHPC’15]</a:t>
            </a:r>
          </a:p>
          <a:p>
            <a:pPr lvl="1"/>
            <a:r>
              <a:rPr lang="en-US" dirty="0">
                <a:latin typeface="Avenir Book"/>
              </a:rPr>
              <a:t>Automatic halo gathering in GPU memory [WolfHPC’15, ESPM2’17, IJPP’16]</a:t>
            </a:r>
          </a:p>
          <a:p>
            <a:pPr lvl="1"/>
            <a:r>
              <a:rPr lang="en-US" dirty="0">
                <a:latin typeface="Avenir Book"/>
              </a:rPr>
              <a:t>Sharing simulation variables </a:t>
            </a:r>
            <a:r>
              <a:rPr lang="en-US">
                <a:latin typeface="Avenir Book"/>
              </a:rPr>
              <a:t>among tasks </a:t>
            </a:r>
            <a:r>
              <a:rPr lang="en-US" dirty="0">
                <a:latin typeface="Avenir Book"/>
              </a:rPr>
              <a:t>[WolfHPC’15, IJPP’16]</a:t>
            </a:r>
          </a:p>
          <a:p>
            <a:pPr lvl="1"/>
            <a:r>
              <a:rPr lang="en-US" dirty="0">
                <a:latin typeface="Avenir Book"/>
              </a:rPr>
              <a:t>Sharing large halo dependencies [ESPM2’17]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 overview and its GPU bulk synchronous issues.  </a:t>
            </a:r>
          </a:p>
          <a:p>
            <a:pPr lvl="1"/>
            <a:r>
              <a:rPr lang="en-US" dirty="0">
                <a:latin typeface="Avenir Book"/>
              </a:rPr>
              <a:t>Asynchronous execution of </a:t>
            </a:r>
            <a:r>
              <a:rPr lang="en-US" dirty="0" err="1">
                <a:latin typeface="Avenir Book"/>
              </a:rPr>
              <a:t>functors</a:t>
            </a:r>
            <a:r>
              <a:rPr lang="en-US" dirty="0">
                <a:latin typeface="Avenir Book"/>
              </a:rPr>
              <a:t> for </a:t>
            </a:r>
            <a:r>
              <a:rPr lang="en-US" dirty="0" err="1">
                <a:latin typeface="Avenir Book"/>
              </a:rPr>
              <a:t>parallel_for</a:t>
            </a:r>
            <a:r>
              <a:rPr lang="en-US" dirty="0">
                <a:latin typeface="Avenir Book"/>
              </a:rPr>
              <a:t> and </a:t>
            </a:r>
            <a:r>
              <a:rPr lang="en-US" dirty="0" err="1">
                <a:latin typeface="Avenir Book"/>
              </a:rPr>
              <a:t>parallel_reduce</a:t>
            </a:r>
            <a:r>
              <a:rPr lang="en-US" dirty="0">
                <a:latin typeface="Avenir Book"/>
              </a:rPr>
              <a:t> loops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venir Book"/>
              </a:rPr>
              <a:t>All remaining work required to address the research question.</a:t>
            </a:r>
          </a:p>
          <a:p>
            <a:pPr lvl="1"/>
            <a:endParaRPr lang="en-US" dirty="0">
              <a:latin typeface="Avenir Book"/>
            </a:endParaRPr>
          </a:p>
          <a:p>
            <a:pPr lvl="1"/>
            <a:endParaRPr lang="en-US" dirty="0">
              <a:latin typeface="Avenir Book"/>
            </a:endParaRPr>
          </a:p>
          <a:p>
            <a:endParaRPr lang="en-US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38307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500A-BACD-474A-A6CA-2A493CBE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Section 1 – Uintah Overview</a:t>
            </a:r>
          </a:p>
        </p:txBody>
      </p:sp>
    </p:spTree>
    <p:extLst>
      <p:ext uri="{BB962C8B-B14F-4D97-AF65-F5344CB8AC3E}">
        <p14:creationId xmlns:p14="http://schemas.microsoft.com/office/powerpoint/2010/main" val="2204249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C9E9-160B-4BE0-AE0B-3DDF5104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334"/>
            <a:ext cx="10515600" cy="959556"/>
          </a:xfrm>
        </p:spPr>
        <p:txBody>
          <a:bodyPr/>
          <a:lstStyle/>
          <a:p>
            <a:pPr algn="ctr"/>
            <a:r>
              <a:rPr lang="en-US" b="1" dirty="0">
                <a:latin typeface="Avenir Book"/>
              </a:rPr>
              <a:t>Uintah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06A59-245D-4F07-A06C-3255A8CBC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78" y="1354668"/>
            <a:ext cx="6163734" cy="4822295"/>
          </a:xfrm>
        </p:spPr>
        <p:txBody>
          <a:bodyPr>
            <a:normAutofit fontScale="92500" lnSpcReduction="10000"/>
          </a:bodyPr>
          <a:lstStyle/>
          <a:p>
            <a:pPr marL="171450" indent="-171450">
              <a:spcBef>
                <a:spcPts val="11"/>
              </a:spcBef>
            </a:pPr>
            <a:r>
              <a:rPr lang="en-US" dirty="0">
                <a:latin typeface="Avenir Book"/>
                <a:cs typeface="Calibri" panose="020F0502020204030204" pitchFamily="34" charset="0"/>
              </a:rPr>
              <a:t>Shared memory model on-node</a:t>
            </a:r>
          </a:p>
          <a:p>
            <a:pPr marL="571413" lvl="1" indent="-171450">
              <a:spcBef>
                <a:spcPts val="11"/>
              </a:spcBef>
            </a:pPr>
            <a:r>
              <a:rPr lang="en-US" sz="1800" dirty="0">
                <a:latin typeface="Avenir Book"/>
                <a:cs typeface="Calibri" panose="020F0502020204030204" pitchFamily="34" charset="0"/>
              </a:rPr>
              <a:t>1 MPI rank per node</a:t>
            </a:r>
          </a:p>
          <a:p>
            <a:pPr marL="171450" indent="-171450">
              <a:buNone/>
            </a:pPr>
            <a:endParaRPr lang="en-US" sz="1000" dirty="0">
              <a:latin typeface="Avenir Book"/>
              <a:cs typeface="Calibri" panose="020F0502020204030204" pitchFamily="34" charset="0"/>
            </a:endParaRPr>
          </a:p>
          <a:p>
            <a:pPr marL="171450" indent="-171450">
              <a:spcBef>
                <a:spcPts val="11"/>
              </a:spcBef>
            </a:pPr>
            <a:r>
              <a:rPr lang="en-US" dirty="0">
                <a:latin typeface="Avenir Book"/>
                <a:cs typeface="Calibri" panose="020F0502020204030204" pitchFamily="34" charset="0"/>
              </a:rPr>
              <a:t>MPI + </a:t>
            </a:r>
            <a:r>
              <a:rPr lang="en-US" dirty="0" err="1">
                <a:latin typeface="Avenir Book"/>
                <a:cs typeface="Calibri" panose="020F0502020204030204" pitchFamily="34" charset="0"/>
              </a:rPr>
              <a:t>Pthreads</a:t>
            </a:r>
            <a:r>
              <a:rPr lang="en-US" dirty="0">
                <a:latin typeface="Avenir Book"/>
                <a:cs typeface="Calibri" panose="020F0502020204030204" pitchFamily="34" charset="0"/>
              </a:rPr>
              <a:t> + CUDA</a:t>
            </a:r>
          </a:p>
          <a:p>
            <a:pPr marL="171450" indent="-171450">
              <a:buNone/>
            </a:pPr>
            <a:endParaRPr lang="en-US" sz="1000" dirty="0">
              <a:latin typeface="Avenir Book"/>
              <a:cs typeface="Calibri" panose="020F0502020204030204" pitchFamily="34" charset="0"/>
            </a:endParaRPr>
          </a:p>
          <a:p>
            <a:pPr marL="171450" indent="-171450">
              <a:spcBef>
                <a:spcPts val="11"/>
              </a:spcBef>
            </a:pPr>
            <a:r>
              <a:rPr lang="en-US" dirty="0">
                <a:latin typeface="Avenir Book"/>
                <a:cs typeface="Calibri" panose="020F0502020204030204" pitchFamily="34" charset="0"/>
              </a:rPr>
              <a:t>Better load-balancing (node-level)</a:t>
            </a:r>
          </a:p>
          <a:p>
            <a:pPr marL="171450" indent="-171450">
              <a:buNone/>
            </a:pPr>
            <a:endParaRPr lang="en-US" sz="1000" dirty="0">
              <a:latin typeface="Avenir Book"/>
              <a:cs typeface="Calibri" panose="020F0502020204030204" pitchFamily="34" charset="0"/>
            </a:endParaRPr>
          </a:p>
          <a:p>
            <a:pPr marL="171450" indent="-171450">
              <a:spcBef>
                <a:spcPts val="11"/>
              </a:spcBef>
            </a:pPr>
            <a:r>
              <a:rPr lang="en-US" dirty="0">
                <a:latin typeface="Avenir Book"/>
                <a:cs typeface="Calibri" panose="020F0502020204030204" pitchFamily="34" charset="0"/>
              </a:rPr>
              <a:t>Decentralized: All threads</a:t>
            </a:r>
          </a:p>
          <a:p>
            <a:pPr marL="571413" lvl="1" indent="-171450"/>
            <a:r>
              <a:rPr lang="en-US" sz="2000" i="1" dirty="0">
                <a:solidFill>
                  <a:srgbClr val="435FAA"/>
                </a:solidFill>
                <a:latin typeface="Avenir Book"/>
                <a:cs typeface="Calibri" panose="020F0502020204030204" pitchFamily="34" charset="0"/>
              </a:rPr>
              <a:t>access CPU/</a:t>
            </a:r>
            <a:r>
              <a:rPr lang="en-US" sz="2000" i="1">
                <a:solidFill>
                  <a:srgbClr val="435FAA"/>
                </a:solidFill>
                <a:latin typeface="Avenir Book"/>
                <a:cs typeface="Calibri" panose="020F0502020204030204" pitchFamily="34" charset="0"/>
              </a:rPr>
              <a:t>GPU task </a:t>
            </a:r>
            <a:r>
              <a:rPr lang="en-US" sz="2000" i="1" dirty="0">
                <a:solidFill>
                  <a:srgbClr val="435FAA"/>
                </a:solidFill>
                <a:latin typeface="Avenir Book"/>
                <a:cs typeface="Calibri" panose="020F0502020204030204" pitchFamily="34" charset="0"/>
              </a:rPr>
              <a:t>queues</a:t>
            </a:r>
          </a:p>
          <a:p>
            <a:pPr marL="571413" lvl="1" indent="-171450"/>
            <a:r>
              <a:rPr lang="en-US" sz="2000" i="1" dirty="0">
                <a:solidFill>
                  <a:srgbClr val="435FAA"/>
                </a:solidFill>
                <a:latin typeface="Avenir Book"/>
                <a:cs typeface="Calibri" panose="020F0502020204030204" pitchFamily="34" charset="0"/>
              </a:rPr>
              <a:t>implicit work stealing</a:t>
            </a:r>
          </a:p>
          <a:p>
            <a:pPr marL="571413" lvl="1" indent="-171450"/>
            <a:r>
              <a:rPr lang="en-US" sz="2000" i="1" dirty="0">
                <a:solidFill>
                  <a:srgbClr val="435FAA"/>
                </a:solidFill>
                <a:latin typeface="Avenir Book"/>
                <a:cs typeface="Calibri" panose="020F0502020204030204" pitchFamily="34" charset="0"/>
              </a:rPr>
              <a:t>process their own MPI</a:t>
            </a:r>
          </a:p>
          <a:p>
            <a:pPr marL="571413" lvl="1" indent="-171450"/>
            <a:r>
              <a:rPr lang="en-US" sz="2000" i="1" dirty="0">
                <a:solidFill>
                  <a:srgbClr val="435FAA"/>
                </a:solidFill>
                <a:latin typeface="Avenir Book"/>
                <a:cs typeface="Calibri" panose="020F0502020204030204" pitchFamily="34" charset="0"/>
              </a:rPr>
              <a:t>interface with GPUs</a:t>
            </a:r>
          </a:p>
          <a:p>
            <a:pPr marL="171450" indent="-171450">
              <a:buNone/>
            </a:pPr>
            <a:endParaRPr lang="en-US" sz="1000" dirty="0">
              <a:latin typeface="Avenir Book"/>
              <a:cs typeface="Calibri" panose="020F0502020204030204" pitchFamily="34" charset="0"/>
            </a:endParaRPr>
          </a:p>
          <a:p>
            <a:pPr marL="171450" indent="-171450">
              <a:spcBef>
                <a:spcPts val="11"/>
              </a:spcBef>
            </a:pPr>
            <a:r>
              <a:rPr lang="en-US" dirty="0">
                <a:latin typeface="Avenir Book"/>
                <a:cs typeface="Calibri" panose="020F0502020204030204" pitchFamily="34" charset="0"/>
              </a:rPr>
              <a:t>Scalable, lock-free data structures</a:t>
            </a:r>
          </a:p>
          <a:p>
            <a:pPr marL="171450" indent="-171450">
              <a:buNone/>
            </a:pPr>
            <a:endParaRPr lang="en-US" sz="1000" dirty="0">
              <a:latin typeface="Avenir Book"/>
              <a:cs typeface="Calibri" panose="020F0502020204030204" pitchFamily="34" charset="0"/>
            </a:endParaRPr>
          </a:p>
          <a:p>
            <a:pPr marL="171450" indent="-171450">
              <a:spcBef>
                <a:spcPts val="11"/>
              </a:spcBef>
            </a:pPr>
            <a:r>
              <a:rPr lang="en-US">
                <a:latin typeface="Avenir Book"/>
                <a:cs typeface="Calibri" panose="020F0502020204030204" pitchFamily="34" charset="0"/>
              </a:rPr>
              <a:t>Task </a:t>
            </a:r>
            <a:r>
              <a:rPr lang="en-US" dirty="0">
                <a:latin typeface="Avenir Book"/>
                <a:cs typeface="Calibri" panose="020F0502020204030204" pitchFamily="34" charset="0"/>
              </a:rPr>
              <a:t>code must be thread-safe</a:t>
            </a:r>
            <a:endParaRPr lang="en-US" sz="1800" dirty="0">
              <a:latin typeface="Avenir Book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F5FE8E-2D5D-4E60-B37C-FB4BCD61DB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28890"/>
            <a:ext cx="5715221" cy="482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71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4D6971-7077-4136-9D8D-29E10A70826F}"/>
              </a:ext>
            </a:extLst>
          </p:cNvPr>
          <p:cNvSpPr>
            <a:spLocks noGrp="1"/>
          </p:cNvSpPr>
          <p:nvPr/>
        </p:nvSpPr>
        <p:spPr bwMode="auto">
          <a:xfrm>
            <a:off x="2576014" y="65314"/>
            <a:ext cx="7295837" cy="7662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20623" tIns="59254" rIns="120623" bIns="59254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 baseline="0">
                <a:ln>
                  <a:solidFill>
                    <a:schemeClr val="tx1"/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00093"/>
                </a:solidFill>
                <a:latin typeface="Helvetica" pitchFamily="8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00093"/>
                </a:solidFill>
                <a:latin typeface="Helvetica" pitchFamily="8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00093"/>
                </a:solidFill>
                <a:latin typeface="Helvetica" pitchFamily="8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00093"/>
                </a:solidFill>
                <a:latin typeface="Helvetica" pitchFamily="8" charset="0"/>
              </a:defRPr>
            </a:lvl5pPr>
            <a:lvl6pPr marL="457101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00093"/>
                </a:solidFill>
                <a:latin typeface="Helvetica" pitchFamily="8" charset="0"/>
              </a:defRPr>
            </a:lvl6pPr>
            <a:lvl7pPr marL="914202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00093"/>
                </a:solidFill>
                <a:latin typeface="Helvetica" pitchFamily="8" charset="0"/>
              </a:defRPr>
            </a:lvl7pPr>
            <a:lvl8pPr marL="1371303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00093"/>
                </a:solidFill>
                <a:latin typeface="Helvetica" pitchFamily="8" charset="0"/>
              </a:defRPr>
            </a:lvl8pPr>
            <a:lvl9pPr marL="1828404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00093"/>
                </a:solidFill>
                <a:latin typeface="Helvetica" pitchFamily="8" charset="0"/>
              </a:defRPr>
            </a:lvl9pPr>
          </a:lstStyle>
          <a:p>
            <a:pPr algn="ctr"/>
            <a:r>
              <a:rPr lang="en-US" sz="4400" b="0" dirty="0">
                <a:latin typeface="Avenir Book"/>
                <a:cs typeface="Calibri Light" panose="020F0302020204030204" pitchFamily="34" charset="0"/>
              </a:rPr>
              <a:t>What is a Patch?</a:t>
            </a:r>
          </a:p>
        </p:txBody>
      </p:sp>
      <p:pic>
        <p:nvPicPr>
          <p:cNvPr id="5" name="Picture 4" descr="patch">
            <a:extLst>
              <a:ext uri="{FF2B5EF4-FFF2-40B4-BE49-F238E27FC236}">
                <a16:creationId xmlns:a16="http://schemas.microsoft.com/office/drawing/2014/main" id="{F7A2EA28-D52E-4709-B510-96D634D41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88" y="796489"/>
            <a:ext cx="6091975" cy="244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3">
            <a:extLst>
              <a:ext uri="{FF2B5EF4-FFF2-40B4-BE49-F238E27FC236}">
                <a16:creationId xmlns:a16="http://schemas.microsoft.com/office/drawing/2014/main" id="{AAA76190-B718-4DC2-8485-B99DCDD31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3532" y="2237684"/>
            <a:ext cx="4769855" cy="1449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7175" indent="-257175" defTabSz="914202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6ECFF">
                  <a:lumMod val="25000"/>
                </a:srgbClr>
              </a:buClr>
              <a:buSzPct val="100000"/>
              <a:buFont typeface="Arial" pitchFamily="34" charset="0"/>
              <a:buChar char="•"/>
            </a:pPr>
            <a:r>
              <a:rPr lang="en-US" sz="1800" kern="1200" dirty="0">
                <a:solidFill>
                  <a:srgbClr val="D6ECFF">
                    <a:lumMod val="25000"/>
                  </a:srgb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Structured </a:t>
            </a:r>
            <a:r>
              <a:rPr lang="en-US" sz="1800" b="1" kern="1200" dirty="0" err="1">
                <a:solidFill>
                  <a:srgbClr val="D6ECFF">
                    <a:lumMod val="25000"/>
                  </a:srgb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GridVariable</a:t>
            </a:r>
            <a:r>
              <a:rPr lang="en-US" sz="1800" b="1" kern="1200" dirty="0">
                <a:solidFill>
                  <a:srgbClr val="D6ECFF">
                    <a:lumMod val="25000"/>
                  </a:srgb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1800" kern="1200" dirty="0">
                <a:solidFill>
                  <a:srgbClr val="D6ECFF">
                    <a:lumMod val="25000"/>
                  </a:srgb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(for Flows) are Cell, Face, Node Centered</a:t>
            </a:r>
          </a:p>
          <a:p>
            <a:pPr marL="257175" indent="-257175" defTabSz="914202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6ECFF">
                  <a:lumMod val="25000"/>
                </a:srgbClr>
              </a:buClr>
              <a:buSzPct val="100000"/>
              <a:buFont typeface="Arial" pitchFamily="34" charset="0"/>
              <a:buChar char="•"/>
            </a:pPr>
            <a:r>
              <a:rPr lang="en-US" sz="1800" kern="1200" dirty="0">
                <a:solidFill>
                  <a:srgbClr val="D6ECFF">
                    <a:lumMod val="25000"/>
                  </a:srgb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Unstructured Points (for Solids) are Particles or </a:t>
            </a:r>
            <a:r>
              <a:rPr lang="en-US" sz="1800" b="1" kern="1200" dirty="0" err="1">
                <a:solidFill>
                  <a:srgbClr val="D6ECFF">
                    <a:lumMod val="25000"/>
                  </a:srgb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ParticleVariables</a:t>
            </a:r>
            <a:endParaRPr lang="en-US" sz="1800" b="1" kern="1200" dirty="0">
              <a:solidFill>
                <a:srgbClr val="D6ECFF">
                  <a:lumMod val="2500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57175" indent="-257175" defTabSz="914202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6ECFF">
                  <a:lumMod val="25000"/>
                </a:srgbClr>
              </a:buClr>
              <a:buSzPct val="100000"/>
              <a:buFont typeface="Arial" pitchFamily="34" charset="0"/>
              <a:buChar char="•"/>
            </a:pPr>
            <a:r>
              <a:rPr lang="en-US" sz="1800" b="1" i="1" kern="1200" dirty="0">
                <a:solidFill>
                  <a:srgbClr val="D6ECFF">
                    <a:lumMod val="25000"/>
                  </a:srgb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Variables live on patches (cells)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2D44B8E-BC7F-405D-AA3E-6CECF9C9ACEB}"/>
              </a:ext>
            </a:extLst>
          </p:cNvPr>
          <p:cNvSpPr txBox="1">
            <a:spLocks/>
          </p:cNvSpPr>
          <p:nvPr/>
        </p:nvSpPr>
        <p:spPr bwMode="auto">
          <a:xfrm>
            <a:off x="480150" y="4073564"/>
            <a:ext cx="2171700" cy="5965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67" tIns="44441" rIns="90467" bIns="44441" numCol="1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400">
                <a:ln>
                  <a:solidFill>
                    <a:prstClr val="black"/>
                  </a:solidFill>
                </a:ln>
                <a:solidFill>
                  <a:srgbClr val="D6ECFF">
                    <a:lumMod val="25000"/>
                  </a:srgbClr>
                </a:solidFill>
                <a:latin typeface="Avenir Book"/>
                <a:cs typeface="Calibri Light" panose="020F0302020204030204" pitchFamily="34" charset="0"/>
              </a:rPr>
              <a:t>A Task?</a:t>
            </a:r>
            <a:endParaRPr lang="en-US" sz="4400" dirty="0">
              <a:ln>
                <a:solidFill>
                  <a:prstClr val="black"/>
                </a:solidFill>
              </a:ln>
              <a:solidFill>
                <a:srgbClr val="D6ECFF">
                  <a:lumMod val="25000"/>
                </a:srgbClr>
              </a:solidFill>
              <a:latin typeface="Avenir Book"/>
              <a:cs typeface="Calibri Light" panose="020F0302020204030204" pitchFamily="34" charset="0"/>
            </a:endParaRPr>
          </a:p>
        </p:txBody>
      </p:sp>
      <p:pic>
        <p:nvPicPr>
          <p:cNvPr id="8" name="Picture 7" descr="C:\Program Files (x86)\Microsoft Office\MEDIA\OFFICE12\Lines\BD14845_.gif">
            <a:extLst>
              <a:ext uri="{FF2B5EF4-FFF2-40B4-BE49-F238E27FC236}">
                <a16:creationId xmlns:a16="http://schemas.microsoft.com/office/drawing/2014/main" id="{A4725989-8A10-4EB9-9664-F2CB2500E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8120" y="3768328"/>
            <a:ext cx="8629650" cy="719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02FB5062-0EB5-4440-8AA1-0F7E32536EC0}"/>
              </a:ext>
            </a:extLst>
          </p:cNvPr>
          <p:cNvSpPr txBox="1"/>
          <p:nvPr/>
        </p:nvSpPr>
        <p:spPr>
          <a:xfrm>
            <a:off x="6465199" y="984508"/>
            <a:ext cx="4778189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7175" indent="-257175" defTabSz="914202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prstClr val="black"/>
                </a:solidFill>
                <a:latin typeface="Avenir Book"/>
                <a:ea typeface="+mn-ea"/>
                <a:cs typeface="Calibri" panose="020F0502020204030204" pitchFamily="34" charset="0"/>
              </a:rPr>
              <a:t>Structured grid decomposed into patches</a:t>
            </a:r>
          </a:p>
          <a:p>
            <a:pPr marL="257175" indent="-257175" defTabSz="914202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800" b="1" kern="1200" dirty="0">
                <a:solidFill>
                  <a:prstClr val="black"/>
                </a:solidFill>
                <a:latin typeface="Avenir Book"/>
                <a:ea typeface="+mn-ea"/>
                <a:cs typeface="Calibri" panose="020F0502020204030204" pitchFamily="34" charset="0"/>
              </a:rPr>
              <a:t>Unit work space </a:t>
            </a:r>
            <a:r>
              <a:rPr lang="en-US" sz="1800" kern="1200" dirty="0">
                <a:solidFill>
                  <a:prstClr val="black"/>
                </a:solidFill>
                <a:latin typeface="Avenir Book"/>
                <a:ea typeface="+mn-ea"/>
                <a:cs typeface="Calibri" panose="020F0502020204030204" pitchFamily="34" charset="0"/>
              </a:rPr>
              <a:t>– block structured collection of cells with I,J,K indexing</a:t>
            </a:r>
          </a:p>
          <a:p>
            <a:pPr marL="257175" indent="-257175" defTabSz="914202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prstClr val="black"/>
                </a:solidFill>
                <a:latin typeface="Avenir Book"/>
                <a:ea typeface="+mn-ea"/>
                <a:cs typeface="Calibri" panose="020F0502020204030204" pitchFamily="34" charset="0"/>
              </a:rPr>
              <a:t>Patches uniquely assigned to cores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D83D4A20-A8D0-4848-BBB9-2492DCDF5C3A}"/>
              </a:ext>
            </a:extLst>
          </p:cNvPr>
          <p:cNvSpPr txBox="1"/>
          <p:nvPr/>
        </p:nvSpPr>
        <p:spPr>
          <a:xfrm>
            <a:off x="3360975" y="4094136"/>
            <a:ext cx="8031394" cy="2195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7175" indent="-257175" defTabSz="914202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2000" b="1" kern="1200" dirty="0">
                <a:solidFill>
                  <a:prstClr val="black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Basic unit of work within Uintah – granularity user determined</a:t>
            </a:r>
          </a:p>
          <a:p>
            <a:pPr marL="714276" lvl="1" indent="-257175" defTabSz="914202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prstClr val="black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C++ method with computation (user written callback)</a:t>
            </a:r>
          </a:p>
          <a:p>
            <a:pPr marL="714276" lvl="1" indent="-257175" defTabSz="914202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prstClr val="black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 specification of inputs/outputs with halo requirements</a:t>
            </a:r>
          </a:p>
          <a:p>
            <a:pPr marL="257175" indent="-257175" defTabSz="914202">
              <a:buFont typeface="Arial" panose="020B0604020202020204" pitchFamily="34" charset="0"/>
              <a:buChar char="•"/>
            </a:pPr>
            <a:r>
              <a:rPr lang="en-US" sz="2000" b="1" kern="1200" dirty="0">
                <a:solidFill>
                  <a:prstClr val="black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Interacts with local data repository – DataWarehouse</a:t>
            </a:r>
          </a:p>
          <a:p>
            <a:pPr marL="714276" lvl="1" indent="-257175" defTabSz="914202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prstClr val="black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DataWarehouse provides a simple get(), put() interface</a:t>
            </a:r>
          </a:p>
          <a:p>
            <a:pPr marL="257175" indent="-257175" defTabSz="914202">
              <a:buFont typeface="Arial" panose="020B0604020202020204" pitchFamily="34" charset="0"/>
              <a:buChar char="•"/>
            </a:pPr>
            <a:r>
              <a:rPr lang="en-US" sz="2000" b="1" kern="1200" dirty="0">
                <a:solidFill>
                  <a:prstClr val="black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Scheduled and executed </a:t>
            </a:r>
            <a:r>
              <a:rPr lang="en-US" sz="2000" b="1" kern="1200">
                <a:solidFill>
                  <a:prstClr val="black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via Task-Scheduler</a:t>
            </a:r>
            <a:endParaRPr lang="en-US" sz="2000" b="1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838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10095923" y="4873523"/>
            <a:ext cx="1277719" cy="1222395"/>
            <a:chOff x="457200" y="1828800"/>
            <a:chExt cx="3352800" cy="2971800"/>
          </a:xfrm>
        </p:grpSpPr>
        <p:sp>
          <p:nvSpPr>
            <p:cNvPr id="47" name="Cube 46"/>
            <p:cNvSpPr/>
            <p:nvPr/>
          </p:nvSpPr>
          <p:spPr>
            <a:xfrm>
              <a:off x="1219200" y="4114800"/>
              <a:ext cx="1828800" cy="685800"/>
            </a:xfrm>
            <a:prstGeom prst="cube">
              <a:avLst>
                <a:gd name="adj" fmla="val 66925"/>
              </a:avLst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" name="Cube 47"/>
            <p:cNvSpPr/>
            <p:nvPr/>
          </p:nvSpPr>
          <p:spPr>
            <a:xfrm>
              <a:off x="1219200" y="2438400"/>
              <a:ext cx="1828800" cy="1828800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" name="Cube 48"/>
            <p:cNvSpPr/>
            <p:nvPr/>
          </p:nvSpPr>
          <p:spPr>
            <a:xfrm>
              <a:off x="3124200" y="2362200"/>
              <a:ext cx="685800" cy="1828800"/>
            </a:xfrm>
            <a:prstGeom prst="cube">
              <a:avLst>
                <a:gd name="adj" fmla="val 66228"/>
              </a:avLst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0" name="Cube 49"/>
            <p:cNvSpPr/>
            <p:nvPr/>
          </p:nvSpPr>
          <p:spPr>
            <a:xfrm>
              <a:off x="457200" y="2514600"/>
              <a:ext cx="685800" cy="1828800"/>
            </a:xfrm>
            <a:prstGeom prst="cube">
              <a:avLst>
                <a:gd name="adj" fmla="val 66228"/>
              </a:avLst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" name="Cube 50"/>
            <p:cNvSpPr/>
            <p:nvPr/>
          </p:nvSpPr>
          <p:spPr>
            <a:xfrm>
              <a:off x="1295400" y="1828800"/>
              <a:ext cx="1828800" cy="685800"/>
            </a:xfrm>
            <a:prstGeom prst="cube">
              <a:avLst>
                <a:gd name="adj" fmla="val 66925"/>
              </a:avLst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2" name="Cube 51"/>
            <p:cNvSpPr/>
            <p:nvPr/>
          </p:nvSpPr>
          <p:spPr>
            <a:xfrm>
              <a:off x="914400" y="3124200"/>
              <a:ext cx="1371600" cy="1524000"/>
            </a:xfrm>
            <a:prstGeom prst="cube">
              <a:avLst>
                <a:gd name="adj" fmla="val 9211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37894" y="4910657"/>
            <a:ext cx="1277719" cy="1222395"/>
            <a:chOff x="457200" y="1828800"/>
            <a:chExt cx="3352800" cy="2971800"/>
          </a:xfrm>
        </p:grpSpPr>
        <p:sp>
          <p:nvSpPr>
            <p:cNvPr id="40" name="Cube 39"/>
            <p:cNvSpPr/>
            <p:nvPr/>
          </p:nvSpPr>
          <p:spPr>
            <a:xfrm>
              <a:off x="1219200" y="4114800"/>
              <a:ext cx="1828800" cy="685800"/>
            </a:xfrm>
            <a:prstGeom prst="cube">
              <a:avLst>
                <a:gd name="adj" fmla="val 66925"/>
              </a:avLst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" name="Cube 40"/>
            <p:cNvSpPr/>
            <p:nvPr/>
          </p:nvSpPr>
          <p:spPr>
            <a:xfrm>
              <a:off x="1219200" y="2438400"/>
              <a:ext cx="1828800" cy="1828800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" name="Cube 41"/>
            <p:cNvSpPr/>
            <p:nvPr/>
          </p:nvSpPr>
          <p:spPr>
            <a:xfrm>
              <a:off x="3124200" y="2362200"/>
              <a:ext cx="685800" cy="1828800"/>
            </a:xfrm>
            <a:prstGeom prst="cube">
              <a:avLst>
                <a:gd name="adj" fmla="val 66228"/>
              </a:avLst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" name="Cube 42"/>
            <p:cNvSpPr/>
            <p:nvPr/>
          </p:nvSpPr>
          <p:spPr>
            <a:xfrm>
              <a:off x="457200" y="2514600"/>
              <a:ext cx="685800" cy="1828800"/>
            </a:xfrm>
            <a:prstGeom prst="cube">
              <a:avLst>
                <a:gd name="adj" fmla="val 66228"/>
              </a:avLst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" name="Cube 43"/>
            <p:cNvSpPr/>
            <p:nvPr/>
          </p:nvSpPr>
          <p:spPr>
            <a:xfrm>
              <a:off x="1295400" y="1828800"/>
              <a:ext cx="1828800" cy="685800"/>
            </a:xfrm>
            <a:prstGeom prst="cube">
              <a:avLst>
                <a:gd name="adj" fmla="val 66925"/>
              </a:avLst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" name="Cube 44"/>
            <p:cNvSpPr/>
            <p:nvPr/>
          </p:nvSpPr>
          <p:spPr>
            <a:xfrm>
              <a:off x="914400" y="3124200"/>
              <a:ext cx="1371600" cy="1524000"/>
            </a:xfrm>
            <a:prstGeom prst="cube">
              <a:avLst>
                <a:gd name="adj" fmla="val 9211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636" y="143466"/>
            <a:ext cx="12015851" cy="685801"/>
          </a:xfrm>
        </p:spPr>
        <p:txBody>
          <a:bodyPr>
            <a:noAutofit/>
          </a:bodyPr>
          <a:lstStyle/>
          <a:p>
            <a:pPr algn="ctr"/>
            <a:r>
              <a:rPr lang="en-US" sz="4200" dirty="0">
                <a:latin typeface="Avenir Book"/>
              </a:rPr>
              <a:t>Example: Uintah Model for Stencil Timestep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655939" y="1238724"/>
            <a:ext cx="3858746" cy="17074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FFFF00"/>
                </a:solidFill>
              </a:rPr>
              <a:t>Unew</a:t>
            </a:r>
            <a:r>
              <a:rPr lang="en-US" sz="2400" b="1" dirty="0">
                <a:solidFill>
                  <a:srgbClr val="000000"/>
                </a:solidFill>
              </a:rPr>
              <a:t> = </a:t>
            </a:r>
            <a:r>
              <a:rPr lang="en-US" sz="2400" b="1" dirty="0" err="1">
                <a:solidFill>
                  <a:srgbClr val="002060"/>
                </a:solidFill>
              </a:rPr>
              <a:t>Uold</a:t>
            </a:r>
            <a:r>
              <a:rPr lang="en-US" sz="2400" b="1" dirty="0">
                <a:solidFill>
                  <a:srgbClr val="000000"/>
                </a:solidFill>
              </a:rPr>
              <a:t>  + </a:t>
            </a:r>
          </a:p>
          <a:p>
            <a:r>
              <a:rPr lang="en-US" sz="2400" b="1" dirty="0">
                <a:solidFill>
                  <a:srgbClr val="000000"/>
                </a:solidFill>
              </a:rPr>
              <a:t>               </a:t>
            </a:r>
            <a:r>
              <a:rPr lang="en-US" sz="2400" b="1" dirty="0" err="1">
                <a:solidFill>
                  <a:srgbClr val="000000"/>
                </a:solidFill>
              </a:rPr>
              <a:t>dt</a:t>
            </a:r>
            <a:r>
              <a:rPr lang="en-US" sz="2400" b="1" dirty="0">
                <a:solidFill>
                  <a:srgbClr val="000000"/>
                </a:solidFill>
              </a:rPr>
              <a:t> *F(</a:t>
            </a:r>
            <a:r>
              <a:rPr lang="en-US" sz="2400" b="1" dirty="0" err="1">
                <a:solidFill>
                  <a:srgbClr val="000000"/>
                </a:solidFill>
              </a:rPr>
              <a:t>Uold</a:t>
            </a:r>
            <a:r>
              <a:rPr lang="en-US" sz="2400" b="1" dirty="0">
                <a:solidFill>
                  <a:srgbClr val="000000"/>
                </a:solidFill>
              </a:rPr>
              <a:t>, </a:t>
            </a:r>
            <a:r>
              <a:rPr lang="en-US" sz="2400" b="1" dirty="0" err="1">
                <a:solidFill>
                  <a:srgbClr val="009D00"/>
                </a:solidFill>
              </a:rPr>
              <a:t>Uhalo</a:t>
            </a:r>
            <a:r>
              <a:rPr lang="en-US" sz="2400" b="1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60" name="Oval 59"/>
          <p:cNvSpPr/>
          <p:nvPr/>
        </p:nvSpPr>
        <p:spPr>
          <a:xfrm>
            <a:off x="10462904" y="912772"/>
            <a:ext cx="533400" cy="233207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958318" y="1267228"/>
            <a:ext cx="1666751" cy="9680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Old Data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Warehouse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689732" y="1399429"/>
            <a:ext cx="2295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"/>
              </a:rPr>
              <a:t>GET </a:t>
            </a:r>
            <a:r>
              <a:rPr lang="en-US" sz="2000" b="1" dirty="0" err="1">
                <a:solidFill>
                  <a:srgbClr val="B7C6FE">
                    <a:lumMod val="50000"/>
                  </a:srgbClr>
                </a:solidFill>
                <a:latin typeface="Helvetica"/>
              </a:rPr>
              <a:t>Uold</a:t>
            </a:r>
            <a:r>
              <a:rPr lang="en-US" sz="2000" b="1" dirty="0">
                <a:solidFill>
                  <a:srgbClr val="B7C6FE">
                    <a:lumMod val="50000"/>
                  </a:srgbClr>
                </a:solidFill>
                <a:latin typeface="Helvetica"/>
              </a:rPr>
              <a:t>/</a:t>
            </a:r>
            <a:r>
              <a:rPr lang="en-US" sz="2000" b="1" dirty="0" err="1">
                <a:solidFill>
                  <a:srgbClr val="009D00">
                    <a:lumMod val="75000"/>
                  </a:srgbClr>
                </a:solidFill>
                <a:latin typeface="Helvetica"/>
              </a:rPr>
              <a:t>Uhalo</a:t>
            </a:r>
            <a:endParaRPr lang="en-US" sz="2000" b="1" dirty="0">
              <a:solidFill>
                <a:srgbClr val="009D00">
                  <a:lumMod val="75000"/>
                </a:srgbClr>
              </a:solidFill>
              <a:latin typeface="Helvetica"/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4521921" y="2597478"/>
            <a:ext cx="2436397" cy="6537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</p:cNvCxnSpPr>
          <p:nvPr/>
        </p:nvCxnSpPr>
        <p:spPr>
          <a:xfrm flipH="1">
            <a:off x="4514685" y="1423170"/>
            <a:ext cx="2443633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cxnSpLocks/>
          </p:cNvCxnSpPr>
          <p:nvPr/>
        </p:nvCxnSpPr>
        <p:spPr>
          <a:xfrm>
            <a:off x="8674137" y="1551299"/>
            <a:ext cx="1773779" cy="23492"/>
          </a:xfrm>
          <a:prstGeom prst="straightConnector1">
            <a:avLst/>
          </a:prstGeom>
          <a:ln w="38100">
            <a:prstDash val="lgDash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 flipH="1" flipV="1">
            <a:off x="8665003" y="2802958"/>
            <a:ext cx="1842847" cy="16723"/>
          </a:xfrm>
          <a:prstGeom prst="straightConnector1">
            <a:avLst/>
          </a:prstGeom>
          <a:ln w="38100">
            <a:prstDash val="lgDash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870566" y="2876698"/>
            <a:ext cx="1767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/>
              </a:rPr>
              <a:t>Halo receives </a:t>
            </a:r>
            <a:r>
              <a:rPr lang="en-US" sz="2000" b="1" dirty="0" err="1">
                <a:solidFill>
                  <a:srgbClr val="009D00">
                    <a:lumMod val="75000"/>
                  </a:srgbClr>
                </a:solidFill>
                <a:latin typeface="Helvetica"/>
              </a:rPr>
              <a:t>Uhalo</a:t>
            </a:r>
            <a:endParaRPr lang="en-US" sz="2000" b="1" dirty="0">
              <a:solidFill>
                <a:srgbClr val="009D00">
                  <a:lumMod val="75000"/>
                </a:srgbClr>
              </a:solidFill>
              <a:latin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37144" y="1955413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/>
              </a:rPr>
              <a:t>MPI 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964450" y="2392000"/>
            <a:ext cx="1666751" cy="914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New Data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Warehouse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31656" y="2689166"/>
            <a:ext cx="155940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"/>
              </a:rPr>
              <a:t>PUT  </a:t>
            </a:r>
            <a:r>
              <a:rPr lang="en-US" sz="2000" b="1" dirty="0" err="1">
                <a:solidFill>
                  <a:srgbClr val="FFFF00"/>
                </a:solidFill>
                <a:latin typeface="Helvetica"/>
              </a:rPr>
              <a:t>Unew</a:t>
            </a:r>
            <a:endParaRPr lang="en-US" sz="2000" b="1" dirty="0">
              <a:solidFill>
                <a:srgbClr val="FFFF00"/>
              </a:solidFill>
              <a:latin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49254" y="1103771"/>
            <a:ext cx="1468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Helvetica"/>
              </a:rPr>
              <a:t>Halo sends</a:t>
            </a:r>
          </a:p>
        </p:txBody>
      </p:sp>
      <p:sp>
        <p:nvSpPr>
          <p:cNvPr id="30" name="Cube 29"/>
          <p:cNvSpPr/>
          <p:nvPr/>
        </p:nvSpPr>
        <p:spPr>
          <a:xfrm>
            <a:off x="8770047" y="1698648"/>
            <a:ext cx="901359" cy="905367"/>
          </a:xfrm>
          <a:prstGeom prst="cube">
            <a:avLst>
              <a:gd name="adj" fmla="val 9211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6346" y="1182539"/>
            <a:ext cx="3182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</a:rPr>
              <a:t>Example </a:t>
            </a:r>
            <a:r>
              <a:rPr lang="en-US" sz="2400" b="1">
                <a:latin typeface="Calibri" panose="020F0502020204030204" pitchFamily="34" charset="0"/>
              </a:rPr>
              <a:t>Stencil Task 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49202" y="4306854"/>
            <a:ext cx="32245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"/>
              </a:rPr>
              <a:t>User specifies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618FFD">
                    <a:lumMod val="75000"/>
                  </a:srgbClr>
                </a:solidFill>
                <a:latin typeface="Helvetica"/>
              </a:rPr>
              <a:t>patch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9D00"/>
                </a:solidFill>
                <a:latin typeface="Helvetica"/>
              </a:rPr>
              <a:t>halo levels</a:t>
            </a:r>
            <a:r>
              <a:rPr lang="en-US" sz="2400" b="1" dirty="0">
                <a:latin typeface="Helvetica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Helvetica"/>
              </a:rPr>
              <a:t>and connections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9137634" y="3885903"/>
            <a:ext cx="1277719" cy="1222395"/>
            <a:chOff x="457200" y="1828800"/>
            <a:chExt cx="3352800" cy="2971800"/>
          </a:xfrm>
        </p:grpSpPr>
        <p:sp>
          <p:nvSpPr>
            <p:cNvPr id="32" name="Cube 31"/>
            <p:cNvSpPr/>
            <p:nvPr/>
          </p:nvSpPr>
          <p:spPr>
            <a:xfrm>
              <a:off x="1219200" y="4114800"/>
              <a:ext cx="1828800" cy="685800"/>
            </a:xfrm>
            <a:prstGeom prst="cube">
              <a:avLst>
                <a:gd name="adj" fmla="val 66925"/>
              </a:avLst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" name="Cube 32"/>
            <p:cNvSpPr/>
            <p:nvPr/>
          </p:nvSpPr>
          <p:spPr>
            <a:xfrm>
              <a:off x="1219200" y="2438400"/>
              <a:ext cx="1828800" cy="1828800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" name="Cube 33"/>
            <p:cNvSpPr/>
            <p:nvPr/>
          </p:nvSpPr>
          <p:spPr>
            <a:xfrm>
              <a:off x="3124200" y="2362200"/>
              <a:ext cx="685800" cy="1828800"/>
            </a:xfrm>
            <a:prstGeom prst="cube">
              <a:avLst>
                <a:gd name="adj" fmla="val 66228"/>
              </a:avLst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" name="Cube 34"/>
            <p:cNvSpPr/>
            <p:nvPr/>
          </p:nvSpPr>
          <p:spPr>
            <a:xfrm>
              <a:off x="457200" y="2514600"/>
              <a:ext cx="685800" cy="1828800"/>
            </a:xfrm>
            <a:prstGeom prst="cube">
              <a:avLst>
                <a:gd name="adj" fmla="val 66228"/>
              </a:avLst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" name="Cube 35"/>
            <p:cNvSpPr/>
            <p:nvPr/>
          </p:nvSpPr>
          <p:spPr>
            <a:xfrm>
              <a:off x="1295400" y="1828800"/>
              <a:ext cx="1828800" cy="685800"/>
            </a:xfrm>
            <a:prstGeom prst="cube">
              <a:avLst>
                <a:gd name="adj" fmla="val 66925"/>
              </a:avLst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" name="Cube 37"/>
            <p:cNvSpPr/>
            <p:nvPr/>
          </p:nvSpPr>
          <p:spPr>
            <a:xfrm>
              <a:off x="914400" y="3124200"/>
              <a:ext cx="1371600" cy="1524000"/>
            </a:xfrm>
            <a:prstGeom prst="cube">
              <a:avLst>
                <a:gd name="adj" fmla="val 9211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171746" y="3802791"/>
            <a:ext cx="1277719" cy="1222395"/>
            <a:chOff x="457200" y="1828800"/>
            <a:chExt cx="3352800" cy="2971800"/>
          </a:xfrm>
        </p:grpSpPr>
        <p:sp>
          <p:nvSpPr>
            <p:cNvPr id="24" name="Cube 23"/>
            <p:cNvSpPr/>
            <p:nvPr/>
          </p:nvSpPr>
          <p:spPr>
            <a:xfrm>
              <a:off x="1219200" y="4114800"/>
              <a:ext cx="1828800" cy="685800"/>
            </a:xfrm>
            <a:prstGeom prst="cube">
              <a:avLst>
                <a:gd name="adj" fmla="val 66925"/>
              </a:avLst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" name="Cube 24"/>
            <p:cNvSpPr/>
            <p:nvPr/>
          </p:nvSpPr>
          <p:spPr>
            <a:xfrm>
              <a:off x="1219200" y="2438400"/>
              <a:ext cx="1828800" cy="1828800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" name="Cube 25"/>
            <p:cNvSpPr/>
            <p:nvPr/>
          </p:nvSpPr>
          <p:spPr>
            <a:xfrm>
              <a:off x="3124200" y="2362200"/>
              <a:ext cx="685800" cy="1828800"/>
            </a:xfrm>
            <a:prstGeom prst="cube">
              <a:avLst>
                <a:gd name="adj" fmla="val 66228"/>
              </a:avLst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" name="Cube 26"/>
            <p:cNvSpPr/>
            <p:nvPr/>
          </p:nvSpPr>
          <p:spPr>
            <a:xfrm>
              <a:off x="457200" y="2514600"/>
              <a:ext cx="685800" cy="1828800"/>
            </a:xfrm>
            <a:prstGeom prst="cube">
              <a:avLst>
                <a:gd name="adj" fmla="val 66228"/>
              </a:avLst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" name="Cube 27"/>
            <p:cNvSpPr/>
            <p:nvPr/>
          </p:nvSpPr>
          <p:spPr>
            <a:xfrm>
              <a:off x="1295400" y="1828800"/>
              <a:ext cx="1828800" cy="685800"/>
            </a:xfrm>
            <a:prstGeom prst="cube">
              <a:avLst>
                <a:gd name="adj" fmla="val 66925"/>
              </a:avLst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" name="Cube 28"/>
            <p:cNvSpPr/>
            <p:nvPr/>
          </p:nvSpPr>
          <p:spPr>
            <a:xfrm>
              <a:off x="914400" y="3124200"/>
              <a:ext cx="1371600" cy="1524000"/>
            </a:xfrm>
            <a:prstGeom prst="cube">
              <a:avLst>
                <a:gd name="adj" fmla="val 9211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9885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5626</TotalTime>
  <Words>3296</Words>
  <Application>Microsoft Office PowerPoint</Application>
  <PresentationFormat>Widescreen</PresentationFormat>
  <Paragraphs>448</Paragraphs>
  <Slides>43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Avenir Book</vt:lpstr>
      <vt:lpstr>Calibri</vt:lpstr>
      <vt:lpstr>Calibri Light</vt:lpstr>
      <vt:lpstr>Consolas</vt:lpstr>
      <vt:lpstr>Helvetica</vt:lpstr>
      <vt:lpstr>Lucida Console</vt:lpstr>
      <vt:lpstr>Office Theme</vt:lpstr>
      <vt:lpstr>Portable and Performant GPU/Heterogeneous Asynchronous Many-Task Runtime System</vt:lpstr>
      <vt:lpstr>Research Question</vt:lpstr>
      <vt:lpstr>Research Approach</vt:lpstr>
      <vt:lpstr>Novel Aspects of Research</vt:lpstr>
      <vt:lpstr>Outline</vt:lpstr>
      <vt:lpstr>Section 1 – Uintah Overview</vt:lpstr>
      <vt:lpstr>Uintah Overview</vt:lpstr>
      <vt:lpstr>PowerPoint Presentation</vt:lpstr>
      <vt:lpstr>Example: Uintah Model for Stencil Timestep</vt:lpstr>
      <vt:lpstr>Section 2 – Comparison with Other AMT Runtimes</vt:lpstr>
      <vt:lpstr>Comparison With Other Runtimes</vt:lpstr>
      <vt:lpstr>Section 3 – Portability Tools Overview</vt:lpstr>
      <vt:lpstr>Comparison of Portability Tools</vt:lpstr>
      <vt:lpstr>Section 4 – Prior and Current Uintah Work</vt:lpstr>
      <vt:lpstr>Before My Research: Prior Uintah GPU runtime </vt:lpstr>
      <vt:lpstr>Task GPU Data Warehouse</vt:lpstr>
      <vt:lpstr>Tasks Dictate Data Persistence</vt:lpstr>
      <vt:lpstr>Data Sharing Among Tasks</vt:lpstr>
      <vt:lpstr>Data Sharing Among Data Dependencies</vt:lpstr>
      <vt:lpstr>Data Sharing Among Data Dependencies</vt:lpstr>
      <vt:lpstr>Uintah Improvements</vt:lpstr>
      <vt:lpstr>Splitting Tasks into Multiple Streams and Kernels</vt:lpstr>
      <vt:lpstr>Section 5 – Kokkos Work</vt:lpstr>
      <vt:lpstr>Kokkos</vt:lpstr>
      <vt:lpstr>Example: Uintah Model for Stencil Timestep</vt:lpstr>
      <vt:lpstr>Kokkos for GPUs</vt:lpstr>
      <vt:lpstr>Kokkos Functors and GPUs</vt:lpstr>
      <vt:lpstr>Modifying Kokkos for Multiple Asynchronous Functors</vt:lpstr>
      <vt:lpstr>Current Kokkos Results</vt:lpstr>
      <vt:lpstr>Kokkos - GPU Parallel Reduce</vt:lpstr>
      <vt:lpstr>Section 6 – Remaining Work</vt:lpstr>
      <vt:lpstr>Future Work – Data Management Performance</vt:lpstr>
      <vt:lpstr>Future Work – Data Management Portability</vt:lpstr>
      <vt:lpstr>Constraints of Future Work  </vt:lpstr>
      <vt:lpstr>Thesis Outline</vt:lpstr>
      <vt:lpstr>Thesis Plan</vt:lpstr>
      <vt:lpstr>Publications</vt:lpstr>
      <vt:lpstr>Questions?</vt:lpstr>
      <vt:lpstr>Halo Gathers in GPU memory</vt:lpstr>
      <vt:lpstr>Defining Portable</vt:lpstr>
      <vt:lpstr>Defining Performant</vt:lpstr>
      <vt:lpstr>Future Work - Complete Kokkos Modifications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Portable and Performant GPU/Heterogeneous Asynchronous Many-Task Runtime System</dc:title>
  <dc:creator>Brad Peterson</dc:creator>
  <cp:lastModifiedBy>Brad Peterson</cp:lastModifiedBy>
  <cp:revision>158</cp:revision>
  <dcterms:created xsi:type="dcterms:W3CDTF">2017-08-05T01:42:49Z</dcterms:created>
  <dcterms:modified xsi:type="dcterms:W3CDTF">2017-11-30T04:21:11Z</dcterms:modified>
</cp:coreProperties>
</file>