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0" r:id="rId4"/>
    <p:sldId id="262" r:id="rId5"/>
    <p:sldId id="263" r:id="rId6"/>
    <p:sldId id="264" r:id="rId7"/>
    <p:sldId id="272" r:id="rId8"/>
    <p:sldId id="267" r:id="rId9"/>
    <p:sldId id="266" r:id="rId10"/>
    <p:sldId id="268" r:id="rId11"/>
    <p:sldId id="269" r:id="rId12"/>
    <p:sldId id="270" r:id="rId13"/>
    <p:sldId id="271" r:id="rId14"/>
    <p:sldId id="273" r:id="rId15"/>
    <p:sldId id="274" r:id="rId16"/>
    <p:sldId id="275" r:id="rId17"/>
    <p:sldId id="283" r:id="rId18"/>
    <p:sldId id="277" r:id="rId19"/>
    <p:sldId id="278" r:id="rId20"/>
    <p:sldId id="284" r:id="rId21"/>
    <p:sldId id="282"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A876EC-8404-4085-A6BB-1C09CFBCF01A}" v="9" dt="2022-11-10T16:05:27.055"/>
    <p1510:client id="{77D67958-1A81-42E4-9FD9-6A93B6CFEF5C}" v="17" dt="2022-11-15T21:04:42.505"/>
    <p1510:client id="{8A9D634C-1326-43F4-A17A-2457097A427A}" v="110" dt="2022-07-01T00:05:42.330"/>
    <p1510:client id="{9CC55912-5BB2-45CF-8B9A-D61A1F88C1C4}" v="30" dt="2022-11-06T18:15:52.769"/>
    <p1510:client id="{A6953857-46D8-4323-B8F3-AB2A1230B3E4}" v="11715" dt="2022-11-21T20:21:45.553"/>
    <p1510:client id="{B817989C-35B7-486E-B59F-39EE54C8F603}" v="37" dt="2022-08-06T02:24:55.053"/>
    <p1510:client id="{B86BE620-CD73-40BE-87FE-4E7E41D37600}" v="35" dt="2022-11-06T15:14:05.306"/>
    <p1510:client id="{DABF765E-C250-40C1-A063-80CE99C5B6D6}" v="75" dt="2022-11-07T20:21:24.6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12192000" cy="2387600"/>
          </a:xfrm>
        </p:spPr>
        <p:txBody>
          <a:bodyPr>
            <a:normAutofit/>
          </a:bodyPr>
          <a:lstStyle/>
          <a:p>
            <a:r>
              <a:rPr lang="en-US" dirty="0">
                <a:ea typeface="Calibri Light"/>
                <a:cs typeface="Calibri Light"/>
              </a:rPr>
              <a:t>Other Skills and Activities</a:t>
            </a:r>
            <a:br>
              <a:rPr lang="en-US" dirty="0">
                <a:ea typeface="Calibri Light"/>
                <a:cs typeface="Calibri Light"/>
              </a:rPr>
            </a:br>
            <a:endParaRPr lang="en-US" dirty="0">
              <a:ea typeface="Calibri Light"/>
              <a:cs typeface="Calibri Light"/>
            </a:endParaRPr>
          </a:p>
        </p:txBody>
      </p:sp>
      <p:sp>
        <p:nvSpPr>
          <p:cNvPr id="3" name="Subtitle 2"/>
          <p:cNvSpPr>
            <a:spLocks noGrp="1"/>
          </p:cNvSpPr>
          <p:nvPr>
            <p:ph type="subTitle" idx="1"/>
          </p:nvPr>
        </p:nvSpPr>
        <p:spPr>
          <a:xfrm>
            <a:off x="1524000" y="3602038"/>
            <a:ext cx="9144000" cy="2130214"/>
          </a:xfrm>
        </p:spPr>
        <p:txBody>
          <a:bodyPr vert="horz" lIns="91440" tIns="45720" rIns="91440" bIns="45720" rtlCol="0" anchor="t">
            <a:normAutofit/>
          </a:bodyPr>
          <a:lstStyle/>
          <a:p>
            <a:pPr algn="l"/>
            <a:r>
              <a:rPr lang="en-US" dirty="0">
                <a:latin typeface="Tahoma"/>
                <a:ea typeface="+mn-lt"/>
                <a:cs typeface="+mn-lt"/>
              </a:rPr>
              <a:t>JD </a:t>
            </a:r>
            <a:r>
              <a:rPr lang="en-US" dirty="0" err="1">
                <a:latin typeface="Tahoma"/>
                <a:ea typeface="+mn-lt"/>
                <a:cs typeface="+mn-lt"/>
              </a:rPr>
              <a:t>Kilgallin</a:t>
            </a:r>
            <a:endParaRPr lang="en-US">
              <a:latin typeface="Tahoma"/>
              <a:ea typeface="+mn-lt"/>
              <a:cs typeface="+mn-lt"/>
            </a:endParaRPr>
          </a:p>
          <a:p>
            <a:pPr algn="l"/>
            <a:r>
              <a:rPr lang="en-US" dirty="0">
                <a:latin typeface="Tahoma"/>
                <a:ea typeface="+mn-lt"/>
                <a:cs typeface="+mn-lt"/>
              </a:rPr>
              <a:t>CPSC:480</a:t>
            </a:r>
          </a:p>
          <a:p>
            <a:pPr algn="l"/>
            <a:r>
              <a:rPr lang="en-US" dirty="0">
                <a:latin typeface="Tahoma"/>
                <a:ea typeface="+mn-lt"/>
                <a:cs typeface="+mn-lt"/>
              </a:rPr>
              <a:t>11/21/22</a:t>
            </a:r>
          </a:p>
          <a:p>
            <a:pPr algn="l"/>
            <a:r>
              <a:rPr lang="en-US" i="1" dirty="0">
                <a:latin typeface="Tahoma"/>
                <a:ea typeface="+mn-lt"/>
                <a:cs typeface="+mn-lt"/>
              </a:rPr>
              <a:t>Pressman Ch 23, 28, 29</a:t>
            </a:r>
            <a:endParaRPr lang="en-US" dirty="0">
              <a:latin typeface="Tahoma"/>
              <a:ea typeface="+mn-lt"/>
              <a:cs typeface="+mn-l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5F64-82E3-5E9A-88F4-184C3807659F}"/>
              </a:ext>
            </a:extLst>
          </p:cNvPr>
          <p:cNvSpPr>
            <a:spLocks noGrp="1"/>
          </p:cNvSpPr>
          <p:nvPr>
            <p:ph type="title"/>
          </p:nvPr>
        </p:nvSpPr>
        <p:spPr/>
        <p:txBody>
          <a:bodyPr/>
          <a:lstStyle/>
          <a:p>
            <a:r>
              <a:rPr lang="en-US" dirty="0">
                <a:cs typeface="Calibri Light"/>
              </a:rPr>
              <a:t>Sales enablement</a:t>
            </a:r>
            <a:endParaRPr lang="en-US" dirty="0"/>
          </a:p>
        </p:txBody>
      </p:sp>
      <p:sp>
        <p:nvSpPr>
          <p:cNvPr id="3" name="Content Placeholder 2">
            <a:extLst>
              <a:ext uri="{FF2B5EF4-FFF2-40B4-BE49-F238E27FC236}">
                <a16:creationId xmlns:a16="http://schemas.microsoft.com/office/drawing/2014/main" id="{5FB74796-18BC-9232-0A2E-2109406D0348}"/>
              </a:ext>
            </a:extLst>
          </p:cNvPr>
          <p:cNvSpPr>
            <a:spLocks noGrp="1"/>
          </p:cNvSpPr>
          <p:nvPr>
            <p:ph idx="1"/>
          </p:nvPr>
        </p:nvSpPr>
        <p:spPr/>
        <p:txBody>
          <a:bodyPr vert="horz" lIns="91440" tIns="45720" rIns="91440" bIns="45720" rtlCol="0" anchor="t">
            <a:normAutofit/>
          </a:bodyPr>
          <a:lstStyle/>
          <a:p>
            <a:r>
              <a:rPr lang="en-US" dirty="0">
                <a:cs typeface="Calibri"/>
              </a:rPr>
              <a:t>Sales staff needs to understand the capabilities of your product and what value they provide to users.</a:t>
            </a:r>
          </a:p>
          <a:p>
            <a:r>
              <a:rPr lang="en-US" dirty="0">
                <a:cs typeface="Calibri"/>
              </a:rPr>
              <a:t>This includes internal staff as well as technical alliance partners and channel distribution (reseller) staff.</a:t>
            </a:r>
          </a:p>
          <a:p>
            <a:r>
              <a:rPr lang="en-US" dirty="0">
                <a:cs typeface="Calibri"/>
              </a:rPr>
              <a:t>Understanding the best way to present the software as a simple solution to customers' real-world problems makes an enormous impact on revenue.</a:t>
            </a:r>
          </a:p>
          <a:p>
            <a:r>
              <a:rPr lang="en-US" dirty="0">
                <a:cs typeface="Calibri"/>
              </a:rPr>
              <a:t>At some point, you will be an expert on features you develop extensively and will be the go-to person for questions on related use cases and functionality.</a:t>
            </a:r>
          </a:p>
        </p:txBody>
      </p:sp>
    </p:spTree>
    <p:extLst>
      <p:ext uri="{BB962C8B-B14F-4D97-AF65-F5344CB8AC3E}">
        <p14:creationId xmlns:p14="http://schemas.microsoft.com/office/powerpoint/2010/main" val="254718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B31A-E345-16F1-2506-6253688C8149}"/>
              </a:ext>
            </a:extLst>
          </p:cNvPr>
          <p:cNvSpPr>
            <a:spLocks noGrp="1"/>
          </p:cNvSpPr>
          <p:nvPr>
            <p:ph type="title"/>
          </p:nvPr>
        </p:nvSpPr>
        <p:spPr/>
        <p:txBody>
          <a:bodyPr/>
          <a:lstStyle/>
          <a:p>
            <a:r>
              <a:rPr lang="en-US" dirty="0">
                <a:cs typeface="Calibri Light"/>
              </a:rPr>
              <a:t>Solution Engineering</a:t>
            </a:r>
            <a:endParaRPr lang="en-US" dirty="0"/>
          </a:p>
        </p:txBody>
      </p:sp>
      <p:sp>
        <p:nvSpPr>
          <p:cNvPr id="3" name="Content Placeholder 2">
            <a:extLst>
              <a:ext uri="{FF2B5EF4-FFF2-40B4-BE49-F238E27FC236}">
                <a16:creationId xmlns:a16="http://schemas.microsoft.com/office/drawing/2014/main" id="{D96527E3-2556-0775-E6F5-A129AFECD09F}"/>
              </a:ext>
            </a:extLst>
          </p:cNvPr>
          <p:cNvSpPr>
            <a:spLocks noGrp="1"/>
          </p:cNvSpPr>
          <p:nvPr>
            <p:ph idx="1"/>
          </p:nvPr>
        </p:nvSpPr>
        <p:spPr>
          <a:xfrm>
            <a:off x="838200" y="1825625"/>
            <a:ext cx="10515600" cy="5024847"/>
          </a:xfrm>
        </p:spPr>
        <p:txBody>
          <a:bodyPr vert="horz" lIns="91440" tIns="45720" rIns="91440" bIns="45720" rtlCol="0" anchor="t">
            <a:normAutofit lnSpcReduction="10000"/>
          </a:bodyPr>
          <a:lstStyle/>
          <a:p>
            <a:r>
              <a:rPr lang="en-US" dirty="0">
                <a:cs typeface="Calibri"/>
              </a:rPr>
              <a:t>Customers don't intrinsically want to purchase and operate a new software product; they want an </a:t>
            </a:r>
            <a:r>
              <a:rPr lang="en-US" i="1" dirty="0">
                <a:cs typeface="Calibri"/>
              </a:rPr>
              <a:t>engineered solution to a particular problem. </a:t>
            </a:r>
            <a:r>
              <a:rPr lang="en-US" dirty="0">
                <a:cs typeface="Calibri"/>
              </a:rPr>
              <a:t>Your product may only be one part of this larger solution.</a:t>
            </a:r>
          </a:p>
          <a:p>
            <a:r>
              <a:rPr lang="en-US" dirty="0">
                <a:cs typeface="Calibri"/>
              </a:rPr>
              <a:t>With enterprise (business-to-business, or B2B) sales, the customer's question is "what money am I losing by not having software for this, and can I use the software for less money than I'm currently losing".</a:t>
            </a:r>
          </a:p>
          <a:p>
            <a:r>
              <a:rPr lang="en-US" dirty="0">
                <a:cs typeface="Calibri"/>
              </a:rPr>
              <a:t>For complex, expensive platforms, one piece of software could potentially be replacing an entire team of experts, but it needs to fulfill (or allow a much smaller team to fulfill) all of their responsibilities (and maybe more).</a:t>
            </a:r>
          </a:p>
          <a:p>
            <a:r>
              <a:rPr lang="en-US" dirty="0">
                <a:cs typeface="Calibri"/>
              </a:rPr>
              <a:t>Competing products that could solve customer's problems may work very differently, in which case the customer wants the solution that does the most, works the best, and costs the least.</a:t>
            </a:r>
          </a:p>
        </p:txBody>
      </p:sp>
    </p:spTree>
    <p:extLst>
      <p:ext uri="{BB962C8B-B14F-4D97-AF65-F5344CB8AC3E}">
        <p14:creationId xmlns:p14="http://schemas.microsoft.com/office/powerpoint/2010/main" val="2494663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BC39-2B5E-A5C5-DA29-18227385793F}"/>
              </a:ext>
            </a:extLst>
          </p:cNvPr>
          <p:cNvSpPr>
            <a:spLocks noGrp="1"/>
          </p:cNvSpPr>
          <p:nvPr>
            <p:ph type="title"/>
          </p:nvPr>
        </p:nvSpPr>
        <p:spPr/>
        <p:txBody>
          <a:bodyPr/>
          <a:lstStyle/>
          <a:p>
            <a:r>
              <a:rPr lang="en-US" dirty="0">
                <a:cs typeface="Calibri Light"/>
              </a:rPr>
              <a:t>Proofs of Concept</a:t>
            </a:r>
            <a:endParaRPr lang="en-US" dirty="0"/>
          </a:p>
        </p:txBody>
      </p:sp>
      <p:sp>
        <p:nvSpPr>
          <p:cNvPr id="3" name="Content Placeholder 2">
            <a:extLst>
              <a:ext uri="{FF2B5EF4-FFF2-40B4-BE49-F238E27FC236}">
                <a16:creationId xmlns:a16="http://schemas.microsoft.com/office/drawing/2014/main" id="{D8ED071F-188B-88B1-E4F7-D7960DA75DDA}"/>
              </a:ext>
            </a:extLst>
          </p:cNvPr>
          <p:cNvSpPr>
            <a:spLocks noGrp="1"/>
          </p:cNvSpPr>
          <p:nvPr>
            <p:ph idx="1"/>
          </p:nvPr>
        </p:nvSpPr>
        <p:spPr>
          <a:xfrm>
            <a:off x="838200" y="1825625"/>
            <a:ext cx="10515600" cy="5029763"/>
          </a:xfrm>
        </p:spPr>
        <p:txBody>
          <a:bodyPr vert="horz" lIns="91440" tIns="45720" rIns="91440" bIns="45720" rtlCol="0" anchor="t">
            <a:normAutofit lnSpcReduction="10000"/>
          </a:bodyPr>
          <a:lstStyle/>
          <a:p>
            <a:r>
              <a:rPr lang="en-US" dirty="0">
                <a:cs typeface="Calibri"/>
              </a:rPr>
              <a:t>When evaluating a software product, especially for a large multi-year contract, prospective customers want to verify that your solution will meet their needs (and better than competitors do).</a:t>
            </a:r>
          </a:p>
          <a:p>
            <a:r>
              <a:rPr lang="en-US" dirty="0">
                <a:cs typeface="Calibri"/>
              </a:rPr>
              <a:t>Customers may have unique requirements that a product does not do out of the box (or does not do easily) or that's never come up at other customers, and want to see how you propose to meet those requirements as part of due diligence before signing a contract.</a:t>
            </a:r>
          </a:p>
          <a:p>
            <a:r>
              <a:rPr lang="en-US" dirty="0">
                <a:cs typeface="Calibri"/>
              </a:rPr>
              <a:t>Software engineers can be invaluable in writing extensions, API clients and adapters, software integrations, automated scripts, other prototype components, and "smoke and mirrors" that show how your product can (or could) be made to meet their needs.</a:t>
            </a:r>
          </a:p>
          <a:p>
            <a:r>
              <a:rPr lang="en-US" dirty="0">
                <a:cs typeface="Calibri"/>
              </a:rPr>
              <a:t>Software engineers can also provide an authoritative voice explaining </a:t>
            </a:r>
            <a:br>
              <a:rPr lang="en-US" dirty="0">
                <a:cs typeface="Calibri"/>
              </a:rPr>
            </a:br>
            <a:r>
              <a:rPr lang="en-US" dirty="0">
                <a:cs typeface="Calibri"/>
              </a:rPr>
              <a:t>why </a:t>
            </a:r>
            <a:r>
              <a:rPr lang="en-US" dirty="0">
                <a:ea typeface="+mn-lt"/>
                <a:cs typeface="+mn-lt"/>
              </a:rPr>
              <a:t>customers can't do what they want or what it would entail.</a:t>
            </a:r>
          </a:p>
        </p:txBody>
      </p:sp>
    </p:spTree>
    <p:extLst>
      <p:ext uri="{BB962C8B-B14F-4D97-AF65-F5344CB8AC3E}">
        <p14:creationId xmlns:p14="http://schemas.microsoft.com/office/powerpoint/2010/main" val="2170461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3FCD-183A-62A3-1CC9-BB2AE2CFF647}"/>
              </a:ext>
            </a:extLst>
          </p:cNvPr>
          <p:cNvSpPr>
            <a:spLocks noGrp="1"/>
          </p:cNvSpPr>
          <p:nvPr>
            <p:ph type="title"/>
          </p:nvPr>
        </p:nvSpPr>
        <p:spPr/>
        <p:txBody>
          <a:bodyPr/>
          <a:lstStyle/>
          <a:p>
            <a:r>
              <a:rPr lang="en-US" dirty="0">
                <a:cs typeface="Calibri Light"/>
              </a:rPr>
              <a:t>Field Sales</a:t>
            </a:r>
            <a:endParaRPr lang="en-US" dirty="0"/>
          </a:p>
        </p:txBody>
      </p:sp>
      <p:sp>
        <p:nvSpPr>
          <p:cNvPr id="3" name="Content Placeholder 2">
            <a:extLst>
              <a:ext uri="{FF2B5EF4-FFF2-40B4-BE49-F238E27FC236}">
                <a16:creationId xmlns:a16="http://schemas.microsoft.com/office/drawing/2014/main" id="{419D799B-EB67-4477-51FA-4E50D2A86E13}"/>
              </a:ext>
            </a:extLst>
          </p:cNvPr>
          <p:cNvSpPr>
            <a:spLocks noGrp="1"/>
          </p:cNvSpPr>
          <p:nvPr>
            <p:ph idx="1"/>
          </p:nvPr>
        </p:nvSpPr>
        <p:spPr>
          <a:xfrm>
            <a:off x="838200" y="1825625"/>
            <a:ext cx="10515600" cy="4970770"/>
          </a:xfrm>
        </p:spPr>
        <p:txBody>
          <a:bodyPr vert="horz" lIns="91440" tIns="45720" rIns="91440" bIns="45720" rtlCol="0" anchor="t">
            <a:normAutofit/>
          </a:bodyPr>
          <a:lstStyle/>
          <a:p>
            <a:r>
              <a:rPr lang="en-US" dirty="0">
                <a:cs typeface="Calibri"/>
              </a:rPr>
              <a:t>The role of a "Solutions Engineer" or "Sales Engineer" is to develop &amp; maintain clients' confidence in their technology as the best solution.</a:t>
            </a:r>
          </a:p>
          <a:p>
            <a:r>
              <a:rPr lang="en-US" dirty="0">
                <a:cs typeface="Calibri"/>
              </a:rPr>
              <a:t>Software engineers' product, technical, and subject matter expertise make them excellent candidates to be included in product pitches, sales calls, and onsite visits with prospects in addition to Solution Eng.</a:t>
            </a:r>
          </a:p>
          <a:p>
            <a:r>
              <a:rPr lang="en-US" dirty="0">
                <a:cs typeface="Calibri"/>
              </a:rPr>
              <a:t>This can reduce communication barriers between stakeholders resulting in a more efficient business, happier customers, and ultimately more revenue.</a:t>
            </a:r>
          </a:p>
          <a:p>
            <a:r>
              <a:rPr lang="en-US" dirty="0">
                <a:cs typeface="Calibri"/>
              </a:rPr>
              <a:t>It is especially beneficial to include engineers that may be involved in proof-of-concept engineering work for a sale.</a:t>
            </a:r>
          </a:p>
          <a:p>
            <a:r>
              <a:rPr lang="en-US" dirty="0">
                <a:cs typeface="Calibri"/>
              </a:rPr>
              <a:t>This is my current job function as "Lead Field Software Engineer".</a:t>
            </a:r>
          </a:p>
        </p:txBody>
      </p:sp>
    </p:spTree>
    <p:extLst>
      <p:ext uri="{BB962C8B-B14F-4D97-AF65-F5344CB8AC3E}">
        <p14:creationId xmlns:p14="http://schemas.microsoft.com/office/powerpoint/2010/main" val="4262604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6E88D-966D-6CD0-BC28-4C55F19B6690}"/>
              </a:ext>
            </a:extLst>
          </p:cNvPr>
          <p:cNvSpPr>
            <a:spLocks noGrp="1"/>
          </p:cNvSpPr>
          <p:nvPr>
            <p:ph type="title"/>
          </p:nvPr>
        </p:nvSpPr>
        <p:spPr/>
        <p:txBody>
          <a:bodyPr/>
          <a:lstStyle/>
          <a:p>
            <a:r>
              <a:rPr lang="en-US" dirty="0">
                <a:cs typeface="Calibri Light"/>
              </a:rPr>
              <a:t>Operations Support</a:t>
            </a:r>
            <a:endParaRPr lang="en-US" dirty="0"/>
          </a:p>
        </p:txBody>
      </p:sp>
      <p:sp>
        <p:nvSpPr>
          <p:cNvPr id="3" name="Content Placeholder 2">
            <a:extLst>
              <a:ext uri="{FF2B5EF4-FFF2-40B4-BE49-F238E27FC236}">
                <a16:creationId xmlns:a16="http://schemas.microsoft.com/office/drawing/2014/main" id="{550E070E-E806-BA99-B070-B9398C49C6B8}"/>
              </a:ext>
            </a:extLst>
          </p:cNvPr>
          <p:cNvSpPr>
            <a:spLocks noGrp="1"/>
          </p:cNvSpPr>
          <p:nvPr>
            <p:ph idx="1"/>
          </p:nvPr>
        </p:nvSpPr>
        <p:spPr/>
        <p:txBody>
          <a:bodyPr vert="horz" lIns="91440" tIns="45720" rIns="91440" bIns="45720" rtlCol="0" anchor="t">
            <a:normAutofit lnSpcReduction="10000"/>
          </a:bodyPr>
          <a:lstStyle/>
          <a:p>
            <a:r>
              <a:rPr lang="en-US" dirty="0">
                <a:cs typeface="Calibri"/>
              </a:rPr>
              <a:t>Software products can be extremely complex, with operating environment requirements, bugs, limited documentation, and other sources of frustration.</a:t>
            </a:r>
          </a:p>
          <a:p>
            <a:r>
              <a:rPr lang="en-US" dirty="0">
                <a:cs typeface="Calibri"/>
              </a:rPr>
              <a:t>The operations team at a company works to make sure existing customers and newly-signed customers get what they're paying for.</a:t>
            </a:r>
          </a:p>
          <a:p>
            <a:r>
              <a:rPr lang="en-US" dirty="0">
                <a:cs typeface="Calibri"/>
              </a:rPr>
              <a:t>This includes software deployment and onboarding, training, license renewals &amp; upgrades, and responding to customer support requests.</a:t>
            </a:r>
          </a:p>
          <a:p>
            <a:r>
              <a:rPr lang="en-US" dirty="0">
                <a:cs typeface="Calibri"/>
              </a:rPr>
              <a:t>Software engineers may help with troubleshooting installation issues, answer customer questions that the operations team isn't equipped to handle, and communicate with customers about bugs and bug fixes</a:t>
            </a:r>
          </a:p>
        </p:txBody>
      </p:sp>
    </p:spTree>
    <p:extLst>
      <p:ext uri="{BB962C8B-B14F-4D97-AF65-F5344CB8AC3E}">
        <p14:creationId xmlns:p14="http://schemas.microsoft.com/office/powerpoint/2010/main" val="2231665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B1A8-7146-1BFF-4EA3-1ADD009F4369}"/>
              </a:ext>
            </a:extLst>
          </p:cNvPr>
          <p:cNvSpPr>
            <a:spLocks noGrp="1"/>
          </p:cNvSpPr>
          <p:nvPr>
            <p:ph type="title"/>
          </p:nvPr>
        </p:nvSpPr>
        <p:spPr/>
        <p:txBody>
          <a:bodyPr/>
          <a:lstStyle/>
          <a:p>
            <a:r>
              <a:rPr lang="en-US" dirty="0">
                <a:cs typeface="Calibri Light"/>
              </a:rPr>
              <a:t>Documentation, Training, and Presentations</a:t>
            </a:r>
            <a:endParaRPr lang="en-US" dirty="0"/>
          </a:p>
        </p:txBody>
      </p:sp>
      <p:sp>
        <p:nvSpPr>
          <p:cNvPr id="3" name="Content Placeholder 2">
            <a:extLst>
              <a:ext uri="{FF2B5EF4-FFF2-40B4-BE49-F238E27FC236}">
                <a16:creationId xmlns:a16="http://schemas.microsoft.com/office/drawing/2014/main" id="{E4E0E231-2C68-D03E-B949-3635E7324EDD}"/>
              </a:ext>
            </a:extLst>
          </p:cNvPr>
          <p:cNvSpPr>
            <a:spLocks noGrp="1"/>
          </p:cNvSpPr>
          <p:nvPr>
            <p:ph idx="1"/>
          </p:nvPr>
        </p:nvSpPr>
        <p:spPr>
          <a:xfrm>
            <a:off x="838200" y="1825625"/>
            <a:ext cx="10515600" cy="4970770"/>
          </a:xfrm>
        </p:spPr>
        <p:txBody>
          <a:bodyPr vert="horz" lIns="91440" tIns="45720" rIns="91440" bIns="45720" rtlCol="0" anchor="t">
            <a:normAutofit/>
          </a:bodyPr>
          <a:lstStyle/>
          <a:p>
            <a:r>
              <a:rPr lang="en-US" dirty="0">
                <a:cs typeface="Calibri"/>
              </a:rPr>
              <a:t>Users and prospects need to figure out how to use your software. Ideally, competent technical writers have been involved for the whole project, but there may be some sections that engineers' expertise may be needed for, and engineers may need to review for accuracy.</a:t>
            </a:r>
          </a:p>
          <a:p>
            <a:r>
              <a:rPr lang="en-US" dirty="0">
                <a:cs typeface="Calibri"/>
              </a:rPr>
              <a:t>Many companies will also produce training and education documents or videos for various stakeholder audiences, and engineers may similarly be involved with this.</a:t>
            </a:r>
          </a:p>
          <a:p>
            <a:r>
              <a:rPr lang="en-US" dirty="0">
                <a:cs typeface="Calibri"/>
              </a:rPr>
              <a:t>Software needs to be shown to different stakeholder audiences, sometimes on short notice, and engineers are frequently relied on to demonstrate functionality they've recently developed – within the </a:t>
            </a:r>
            <a:br>
              <a:rPr lang="en-US" dirty="0">
                <a:ea typeface="+mn-lt"/>
                <a:cs typeface="+mn-lt"/>
              </a:rPr>
            </a:br>
            <a:r>
              <a:rPr lang="en-US" dirty="0">
                <a:ea typeface="+mn-lt"/>
                <a:cs typeface="+mn-lt"/>
              </a:rPr>
              <a:t>team, to the larger company, &amp; to external stakeholders &amp; the public.</a:t>
            </a:r>
            <a:endParaRPr lang="en-US" dirty="0">
              <a:cs typeface="Calibri"/>
            </a:endParaRPr>
          </a:p>
        </p:txBody>
      </p:sp>
    </p:spTree>
    <p:extLst>
      <p:ext uri="{BB962C8B-B14F-4D97-AF65-F5344CB8AC3E}">
        <p14:creationId xmlns:p14="http://schemas.microsoft.com/office/powerpoint/2010/main" val="4089568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DB54-E706-AE03-3443-229B0AD4B9A7}"/>
              </a:ext>
            </a:extLst>
          </p:cNvPr>
          <p:cNvSpPr>
            <a:spLocks noGrp="1"/>
          </p:cNvSpPr>
          <p:nvPr>
            <p:ph type="title"/>
          </p:nvPr>
        </p:nvSpPr>
        <p:spPr/>
        <p:txBody>
          <a:bodyPr/>
          <a:lstStyle/>
          <a:p>
            <a:r>
              <a:rPr lang="en-US" dirty="0">
                <a:cs typeface="Calibri Light"/>
              </a:rPr>
              <a:t>As an Employee with Engineering Skills</a:t>
            </a:r>
            <a:endParaRPr lang="en-US" dirty="0"/>
          </a:p>
        </p:txBody>
      </p:sp>
      <p:sp>
        <p:nvSpPr>
          <p:cNvPr id="3" name="Content Placeholder 2">
            <a:extLst>
              <a:ext uri="{FF2B5EF4-FFF2-40B4-BE49-F238E27FC236}">
                <a16:creationId xmlns:a16="http://schemas.microsoft.com/office/drawing/2014/main" id="{6C073693-E4A7-1229-E677-690581583227}"/>
              </a:ext>
            </a:extLst>
          </p:cNvPr>
          <p:cNvSpPr>
            <a:spLocks noGrp="1"/>
          </p:cNvSpPr>
          <p:nvPr>
            <p:ph idx="1"/>
          </p:nvPr>
        </p:nvSpPr>
        <p:spPr>
          <a:xfrm>
            <a:off x="838200" y="1825625"/>
            <a:ext cx="10515600" cy="4996107"/>
          </a:xfrm>
        </p:spPr>
        <p:txBody>
          <a:bodyPr vert="horz" lIns="91440" tIns="45720" rIns="91440" bIns="45720" rtlCol="0" anchor="t">
            <a:normAutofit/>
          </a:bodyPr>
          <a:lstStyle/>
          <a:p>
            <a:r>
              <a:rPr lang="en-US" dirty="0">
                <a:cs typeface="Calibri"/>
              </a:rPr>
              <a:t>As previously discussed, everyone has tasks that could be automated.</a:t>
            </a:r>
          </a:p>
          <a:p>
            <a:r>
              <a:rPr lang="en-US" dirty="0">
                <a:cs typeface="Calibri"/>
              </a:rPr>
              <a:t>A lot of data analysis tasks useful for budgeting and company decision-making require some amount of code.</a:t>
            </a:r>
            <a:endParaRPr lang="en-US"/>
          </a:p>
          <a:p>
            <a:r>
              <a:rPr lang="en-US" dirty="0">
                <a:cs typeface="Calibri"/>
              </a:rPr>
              <a:t>Research into possible solutions to new problems relies on technical understanding.</a:t>
            </a:r>
          </a:p>
          <a:p>
            <a:r>
              <a:rPr lang="en-US" dirty="0">
                <a:cs typeface="Calibri"/>
              </a:rPr>
              <a:t>Especially at smaller companies, software engineers may wear other hats as a system administrator and tech support for other, less computer-savvy coworkers.</a:t>
            </a:r>
          </a:p>
          <a:p>
            <a:r>
              <a:rPr lang="en-US" dirty="0">
                <a:cs typeface="Calibri"/>
              </a:rPr>
              <a:t>Even when software engineers don't have to take on anyone else's IT problems, you may have significant administration work managing your own environment or an environment shared by the dev team.</a:t>
            </a:r>
          </a:p>
        </p:txBody>
      </p:sp>
    </p:spTree>
    <p:extLst>
      <p:ext uri="{BB962C8B-B14F-4D97-AF65-F5344CB8AC3E}">
        <p14:creationId xmlns:p14="http://schemas.microsoft.com/office/powerpoint/2010/main" val="4272177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A9F8-AC3D-DCAB-62FC-79EED8690B1F}"/>
              </a:ext>
            </a:extLst>
          </p:cNvPr>
          <p:cNvSpPr>
            <a:spLocks noGrp="1"/>
          </p:cNvSpPr>
          <p:nvPr>
            <p:ph type="title"/>
          </p:nvPr>
        </p:nvSpPr>
        <p:spPr/>
        <p:txBody>
          <a:bodyPr/>
          <a:lstStyle/>
          <a:p>
            <a:r>
              <a:rPr lang="en-US" dirty="0">
                <a:cs typeface="Calibri Light"/>
              </a:rPr>
              <a:t>Security and trust measures</a:t>
            </a:r>
            <a:endParaRPr lang="en-US" dirty="0"/>
          </a:p>
        </p:txBody>
      </p:sp>
      <p:sp>
        <p:nvSpPr>
          <p:cNvPr id="3" name="Content Placeholder 2">
            <a:extLst>
              <a:ext uri="{FF2B5EF4-FFF2-40B4-BE49-F238E27FC236}">
                <a16:creationId xmlns:a16="http://schemas.microsoft.com/office/drawing/2014/main" id="{E1229418-ACD5-B110-8B6E-AC297D8590D6}"/>
              </a:ext>
            </a:extLst>
          </p:cNvPr>
          <p:cNvSpPr>
            <a:spLocks noGrp="1"/>
          </p:cNvSpPr>
          <p:nvPr>
            <p:ph idx="1"/>
          </p:nvPr>
        </p:nvSpPr>
        <p:spPr>
          <a:xfrm>
            <a:off x="838200" y="1825625"/>
            <a:ext cx="10515600" cy="5035184"/>
          </a:xfrm>
        </p:spPr>
        <p:txBody>
          <a:bodyPr vert="horz" lIns="91440" tIns="45720" rIns="91440" bIns="45720" rtlCol="0" anchor="t">
            <a:normAutofit lnSpcReduction="10000"/>
          </a:bodyPr>
          <a:lstStyle/>
          <a:p>
            <a:r>
              <a:rPr lang="en-US" dirty="0">
                <a:cs typeface="Calibri"/>
              </a:rPr>
              <a:t>Companies really care about keeping their systems and data, as well as their customers', safe from rogue or malicious actors. </a:t>
            </a:r>
          </a:p>
          <a:p>
            <a:r>
              <a:rPr lang="en-US" dirty="0">
                <a:cs typeface="Calibri"/>
              </a:rPr>
              <a:t>It's common to require all employees to go through "security training" periodically, which may consist of online videos, games, and quizzes.</a:t>
            </a:r>
          </a:p>
          <a:p>
            <a:r>
              <a:rPr lang="en-US" dirty="0">
                <a:ea typeface="+mn-lt"/>
                <a:cs typeface="+mn-lt"/>
              </a:rPr>
              <a:t>Some policies ("scan your badge every time you go through the </a:t>
            </a:r>
            <a:br>
              <a:rPr lang="en-US" dirty="0">
                <a:ea typeface="+mn-lt"/>
                <a:cs typeface="+mn-lt"/>
              </a:rPr>
            </a:br>
            <a:r>
              <a:rPr lang="en-US" dirty="0">
                <a:ea typeface="+mn-lt"/>
                <a:cs typeface="+mn-lt"/>
              </a:rPr>
              <a:t>door") apply to everyone, but software engineers may have additional role-specific requirements and training:</a:t>
            </a:r>
          </a:p>
          <a:p>
            <a:pPr lvl="1"/>
            <a:r>
              <a:rPr lang="en-US" dirty="0">
                <a:cs typeface="Calibri"/>
              </a:rPr>
              <a:t>Codebase is one of the company's most valuable assets. Since you have access to it, that's a target for attackers.</a:t>
            </a:r>
          </a:p>
          <a:p>
            <a:pPr lvl="1"/>
            <a:r>
              <a:rPr lang="en-US" dirty="0">
                <a:cs typeface="Calibri"/>
              </a:rPr>
              <a:t>Most attacks at some point go through the company's IT system. Developers have more sophisticated work environments that may present additional risk exposure (e.g. may be admins on their own workstations).</a:t>
            </a:r>
          </a:p>
          <a:p>
            <a:pPr lvl="1"/>
            <a:r>
              <a:rPr lang="en-US" dirty="0">
                <a:cs typeface="Calibri"/>
              </a:rPr>
              <a:t>Some security measures only apply to developers (</a:t>
            </a:r>
            <a:r>
              <a:rPr lang="en-US" dirty="0" err="1">
                <a:cs typeface="Calibri"/>
              </a:rPr>
              <a:t>e.g</a:t>
            </a:r>
            <a:r>
              <a:rPr lang="en-US" dirty="0">
                <a:cs typeface="Calibri"/>
              </a:rPr>
              <a:t> "keep VMs patched")</a:t>
            </a:r>
          </a:p>
        </p:txBody>
      </p:sp>
    </p:spTree>
    <p:extLst>
      <p:ext uri="{BB962C8B-B14F-4D97-AF65-F5344CB8AC3E}">
        <p14:creationId xmlns:p14="http://schemas.microsoft.com/office/powerpoint/2010/main" val="3676467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E907-D260-D5F3-2133-16DB3628ABFA}"/>
              </a:ext>
            </a:extLst>
          </p:cNvPr>
          <p:cNvSpPr>
            <a:spLocks noGrp="1"/>
          </p:cNvSpPr>
          <p:nvPr>
            <p:ph type="title"/>
          </p:nvPr>
        </p:nvSpPr>
        <p:spPr/>
        <p:txBody>
          <a:bodyPr/>
          <a:lstStyle/>
          <a:p>
            <a:r>
              <a:rPr lang="en-US" dirty="0">
                <a:cs typeface="Calibri Light"/>
              </a:rPr>
              <a:t>Other Activities Within a Development Team</a:t>
            </a:r>
            <a:endParaRPr lang="en-US" dirty="0"/>
          </a:p>
        </p:txBody>
      </p:sp>
      <p:sp>
        <p:nvSpPr>
          <p:cNvPr id="3" name="Content Placeholder 2">
            <a:extLst>
              <a:ext uri="{FF2B5EF4-FFF2-40B4-BE49-F238E27FC236}">
                <a16:creationId xmlns:a16="http://schemas.microsoft.com/office/drawing/2014/main" id="{260C3405-8567-5B59-C7DD-DB7B5E4C2038}"/>
              </a:ext>
            </a:extLst>
          </p:cNvPr>
          <p:cNvSpPr>
            <a:spLocks noGrp="1"/>
          </p:cNvSpPr>
          <p:nvPr>
            <p:ph idx="1"/>
          </p:nvPr>
        </p:nvSpPr>
        <p:spPr>
          <a:xfrm>
            <a:off x="838200" y="1825625"/>
            <a:ext cx="10515600" cy="5034169"/>
          </a:xfrm>
        </p:spPr>
        <p:txBody>
          <a:bodyPr vert="horz" lIns="91440" tIns="45720" rIns="91440" bIns="45720" rtlCol="0" anchor="t">
            <a:normAutofit lnSpcReduction="10000"/>
          </a:bodyPr>
          <a:lstStyle/>
          <a:p>
            <a:pPr marL="342900" indent="-342900"/>
            <a:r>
              <a:rPr lang="en-US" dirty="0">
                <a:cs typeface="Calibri"/>
              </a:rPr>
              <a:t>Teambuilding – Development teams usually get budget for events like happy hours, movie nights, and occasional outings (e.g. Cedar Point, Dave and Busters/Scene 75). This is a great way to build better relationships with teammates and foster more communication – you're more likely to seek help from someone you're comfortable with. They're supposed to be fun, too, and usually free.</a:t>
            </a:r>
            <a:endParaRPr lang="en-US" dirty="0">
              <a:ea typeface="+mn-lt"/>
              <a:cs typeface="+mn-lt"/>
            </a:endParaRPr>
          </a:p>
          <a:p>
            <a:pPr marL="342900" indent="-342900"/>
            <a:r>
              <a:rPr lang="en-US" dirty="0">
                <a:cs typeface="Calibri"/>
              </a:rPr>
              <a:t>Interviews – At some point, you'll be on the other side of the interview table. Consult with your manager, team, and Google on effective (and legal) interviews.</a:t>
            </a:r>
          </a:p>
          <a:p>
            <a:pPr marL="342900" indent="-342900"/>
            <a:r>
              <a:rPr lang="en-US" dirty="0">
                <a:cs typeface="Calibri"/>
              </a:rPr>
              <a:t>Performance reviews </a:t>
            </a:r>
            <a:r>
              <a:rPr lang="en-US" dirty="0">
                <a:ea typeface="+mn-lt"/>
                <a:cs typeface="+mn-lt"/>
              </a:rPr>
              <a:t>– </a:t>
            </a:r>
            <a:r>
              <a:rPr lang="en-US" dirty="0">
                <a:cs typeface="Calibri"/>
              </a:rPr>
              <a:t>Most companies do reviews annually, sometimes more often in the first year. You should track your accomplishments ("implemented __", "contributed to sale for __", "devised a solution for __") </a:t>
            </a:r>
            <a:r>
              <a:rPr lang="en-US" i="1" dirty="0">
                <a:cs typeface="Calibri"/>
              </a:rPr>
              <a:t>as you do them</a:t>
            </a:r>
            <a:r>
              <a:rPr lang="en-US" dirty="0">
                <a:cs typeface="Calibri"/>
              </a:rPr>
              <a:t> to prepare for this.</a:t>
            </a:r>
            <a:endParaRPr lang="en-US" dirty="0">
              <a:ea typeface="+mn-lt"/>
              <a:cs typeface="+mn-lt"/>
            </a:endParaRPr>
          </a:p>
        </p:txBody>
      </p:sp>
    </p:spTree>
    <p:extLst>
      <p:ext uri="{BB962C8B-B14F-4D97-AF65-F5344CB8AC3E}">
        <p14:creationId xmlns:p14="http://schemas.microsoft.com/office/powerpoint/2010/main" val="394092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0F99-3FDC-7BA6-9C79-61765941ADC2}"/>
              </a:ext>
            </a:extLst>
          </p:cNvPr>
          <p:cNvSpPr>
            <a:spLocks noGrp="1"/>
          </p:cNvSpPr>
          <p:nvPr>
            <p:ph type="title"/>
          </p:nvPr>
        </p:nvSpPr>
        <p:spPr/>
        <p:txBody>
          <a:bodyPr/>
          <a:lstStyle/>
          <a:p>
            <a:r>
              <a:rPr lang="en-US" dirty="0">
                <a:cs typeface="Calibri Light"/>
              </a:rPr>
              <a:t>Other Team Activities Directed by Company</a:t>
            </a:r>
            <a:endParaRPr lang="en-US" dirty="0"/>
          </a:p>
        </p:txBody>
      </p:sp>
      <p:sp>
        <p:nvSpPr>
          <p:cNvPr id="3" name="Content Placeholder 2">
            <a:extLst>
              <a:ext uri="{FF2B5EF4-FFF2-40B4-BE49-F238E27FC236}">
                <a16:creationId xmlns:a16="http://schemas.microsoft.com/office/drawing/2014/main" id="{9435DF8F-BFA6-BCCE-3901-5BA2AB27DF40}"/>
              </a:ext>
            </a:extLst>
          </p:cNvPr>
          <p:cNvSpPr>
            <a:spLocks noGrp="1"/>
          </p:cNvSpPr>
          <p:nvPr>
            <p:ph idx="1"/>
          </p:nvPr>
        </p:nvSpPr>
        <p:spPr>
          <a:xfrm>
            <a:off x="838200" y="1825625"/>
            <a:ext cx="10515600" cy="5035184"/>
          </a:xfrm>
        </p:spPr>
        <p:txBody>
          <a:bodyPr vert="horz" lIns="91440" tIns="45720" rIns="91440" bIns="45720" rtlCol="0" anchor="t">
            <a:normAutofit/>
          </a:bodyPr>
          <a:lstStyle/>
          <a:p>
            <a:pPr marL="342900" indent="-342900"/>
            <a:r>
              <a:rPr lang="en-US" dirty="0">
                <a:ea typeface="+mn-lt"/>
                <a:cs typeface="+mn-lt"/>
              </a:rPr>
              <a:t>Process improvements – Companies like their business units to be efficient and make the best use of their resources. Your management team should periodically collect feedback and review process limitations, but taking the initiative yourself to improve on this are usually welcome (remember you have the skillset for automation).</a:t>
            </a:r>
            <a:endParaRPr lang="en-US" dirty="0"/>
          </a:p>
          <a:p>
            <a:pPr marL="342900" indent="-342900"/>
            <a:r>
              <a:rPr lang="en-US" dirty="0">
                <a:ea typeface="+mn-lt"/>
                <a:cs typeface="+mn-lt"/>
              </a:rPr>
              <a:t>Certifications and audits – Companies, customers, insurance providers, and more may require developers, products, teams, or organizations to meet certain standards and verify compliance. Reviewing SCM system and external code reviews are common.</a:t>
            </a:r>
            <a:endParaRPr lang="en-US" dirty="0"/>
          </a:p>
          <a:p>
            <a:pPr marL="342900" indent="-342900"/>
            <a:r>
              <a:rPr lang="en-US" dirty="0">
                <a:ea typeface="+mn-lt"/>
                <a:cs typeface="+mn-lt"/>
              </a:rPr>
              <a:t>M&amp;A and reorganizations – Major developments in the company's business strategy can have substantial impacts on the software portfolio, roadmap, and dev team, but are fortunately infrequent.</a:t>
            </a:r>
          </a:p>
          <a:p>
            <a:pPr marL="342900" indent="-342900">
              <a:buAutoNum type="arabicPeriod"/>
            </a:pPr>
            <a:endParaRPr lang="en-US" dirty="0">
              <a:ea typeface="+mn-lt"/>
              <a:cs typeface="+mn-lt"/>
            </a:endParaRPr>
          </a:p>
          <a:p>
            <a:pPr marL="342900" indent="-342900">
              <a:buAutoNum type="arabicPeriod"/>
            </a:pPr>
            <a:endParaRPr lang="en-US" dirty="0">
              <a:cs typeface="Calibri" panose="020F0502020204030204"/>
            </a:endParaRPr>
          </a:p>
          <a:p>
            <a:pPr marL="342900" indent="-342900">
              <a:buAutoNum type="arabicPeriod"/>
            </a:pPr>
            <a:endParaRPr lang="en-US" dirty="0">
              <a:cs typeface="Calibri" panose="020F0502020204030204"/>
            </a:endParaRPr>
          </a:p>
          <a:p>
            <a:pPr marL="342900" indent="-342900">
              <a:buAutoNum type="arabicPeriod"/>
            </a:pPr>
            <a:endParaRPr lang="en-US" dirty="0">
              <a:cs typeface="Calibri" panose="020F0502020204030204"/>
            </a:endParaRPr>
          </a:p>
        </p:txBody>
      </p:sp>
    </p:spTree>
    <p:extLst>
      <p:ext uri="{BB962C8B-B14F-4D97-AF65-F5344CB8AC3E}">
        <p14:creationId xmlns:p14="http://schemas.microsoft.com/office/powerpoint/2010/main" val="205562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A68E4-C1CB-CF20-5A34-E9C9B2A235F9}"/>
              </a:ext>
            </a:extLst>
          </p:cNvPr>
          <p:cNvSpPr>
            <a:spLocks noGrp="1"/>
          </p:cNvSpPr>
          <p:nvPr>
            <p:ph type="title"/>
          </p:nvPr>
        </p:nvSpPr>
        <p:spPr/>
        <p:txBody>
          <a:bodyPr/>
          <a:lstStyle/>
          <a:p>
            <a:r>
              <a:rPr lang="en-US" dirty="0">
                <a:cs typeface="Calibri Light"/>
              </a:rPr>
              <a:t>Notes</a:t>
            </a:r>
            <a:endParaRPr lang="en-US" dirty="0"/>
          </a:p>
        </p:txBody>
      </p:sp>
      <p:sp>
        <p:nvSpPr>
          <p:cNvPr id="3" name="Content Placeholder 2">
            <a:extLst>
              <a:ext uri="{FF2B5EF4-FFF2-40B4-BE49-F238E27FC236}">
                <a16:creationId xmlns:a16="http://schemas.microsoft.com/office/drawing/2014/main" id="{9AC111E8-9B0C-E57A-910C-906A9DE569DD}"/>
              </a:ext>
            </a:extLst>
          </p:cNvPr>
          <p:cNvSpPr>
            <a:spLocks noGrp="1"/>
          </p:cNvSpPr>
          <p:nvPr>
            <p:ph idx="1"/>
          </p:nvPr>
        </p:nvSpPr>
        <p:spPr>
          <a:xfrm>
            <a:off x="838200" y="1825625"/>
            <a:ext cx="10515600" cy="5024847"/>
          </a:xfrm>
        </p:spPr>
        <p:txBody>
          <a:bodyPr vert="horz" lIns="91440" tIns="45720" rIns="91440" bIns="45720" rtlCol="0" anchor="t">
            <a:normAutofit lnSpcReduction="10000"/>
          </a:bodyPr>
          <a:lstStyle/>
          <a:p>
            <a:r>
              <a:rPr lang="en-US" dirty="0">
                <a:cs typeface="Calibri"/>
              </a:rPr>
              <a:t>Practice final is due before today's quiz, i.e. by the end of this slide.</a:t>
            </a:r>
          </a:p>
          <a:p>
            <a:r>
              <a:rPr lang="en-US" dirty="0">
                <a:cs typeface="Calibri"/>
              </a:rPr>
              <a:t>If you don't have a project 3 grade, I was not able to meet the pre-requisites needed to build and test at least part of your program. I need a volunteer from each group to take 5-15 minutes for a walkthrough to verify contents as of the last commit on the due date.</a:t>
            </a:r>
            <a:endParaRPr lang="en-US"/>
          </a:p>
          <a:p>
            <a:pPr lvl="1"/>
            <a:r>
              <a:rPr lang="en-US" dirty="0">
                <a:cs typeface="Calibri"/>
              </a:rPr>
              <a:t>If any other groups would like to present a walkthrough to me as well, it would be welcome.</a:t>
            </a:r>
          </a:p>
          <a:p>
            <a:r>
              <a:rPr lang="en-US" dirty="0">
                <a:cs typeface="Calibri"/>
              </a:rPr>
              <a:t>For project 4, I will remove the </a:t>
            </a:r>
            <a:r>
              <a:rPr lang="en-US" i="1" dirty="0">
                <a:cs typeface="Calibri"/>
              </a:rPr>
              <a:t>requirement </a:t>
            </a:r>
            <a:r>
              <a:rPr lang="en-US" dirty="0">
                <a:cs typeface="Calibri"/>
              </a:rPr>
              <a:t>that your in-class presentation includes a software prototype demo. This is still </a:t>
            </a:r>
            <a:r>
              <a:rPr lang="en-US" i="1" dirty="0">
                <a:cs typeface="Calibri"/>
              </a:rPr>
              <a:t>encouraged</a:t>
            </a:r>
            <a:r>
              <a:rPr lang="en-US" dirty="0">
                <a:cs typeface="Calibri"/>
              </a:rPr>
              <a:t>, and again </a:t>
            </a:r>
            <a:r>
              <a:rPr lang="en-US" u="sng" dirty="0">
                <a:cs typeface="Calibri"/>
              </a:rPr>
              <a:t>any</a:t>
            </a:r>
            <a:r>
              <a:rPr lang="en-US" dirty="0">
                <a:cs typeface="Calibri"/>
              </a:rPr>
              <a:t> kind of functionality is an adequate result of one sprint or less of work. If you do not perform a demo in class, you will need to take a time and give a demonstration to me individually.</a:t>
            </a:r>
          </a:p>
        </p:txBody>
      </p:sp>
    </p:spTree>
    <p:extLst>
      <p:ext uri="{BB962C8B-B14F-4D97-AF65-F5344CB8AC3E}">
        <p14:creationId xmlns:p14="http://schemas.microsoft.com/office/powerpoint/2010/main" val="1437645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FD75-3A13-ACA7-B547-6E1C2BBA5E15}"/>
              </a:ext>
            </a:extLst>
          </p:cNvPr>
          <p:cNvSpPr>
            <a:spLocks noGrp="1"/>
          </p:cNvSpPr>
          <p:nvPr>
            <p:ph type="title"/>
          </p:nvPr>
        </p:nvSpPr>
        <p:spPr/>
        <p:txBody>
          <a:bodyPr/>
          <a:lstStyle/>
          <a:p>
            <a:r>
              <a:rPr lang="en-US" dirty="0">
                <a:cs typeface="Calibri Light"/>
              </a:rPr>
              <a:t>Other Activities Coordinated with Coworkers</a:t>
            </a:r>
            <a:endParaRPr lang="en-US" dirty="0"/>
          </a:p>
        </p:txBody>
      </p:sp>
      <p:sp>
        <p:nvSpPr>
          <p:cNvPr id="3" name="Content Placeholder 2">
            <a:extLst>
              <a:ext uri="{FF2B5EF4-FFF2-40B4-BE49-F238E27FC236}">
                <a16:creationId xmlns:a16="http://schemas.microsoft.com/office/drawing/2014/main" id="{2D9593E9-1EDC-2845-7A1A-BE8F3FFB7996}"/>
              </a:ext>
            </a:extLst>
          </p:cNvPr>
          <p:cNvSpPr>
            <a:spLocks noGrp="1"/>
          </p:cNvSpPr>
          <p:nvPr>
            <p:ph idx="1"/>
          </p:nvPr>
        </p:nvSpPr>
        <p:spPr>
          <a:xfrm>
            <a:off x="838200" y="1825625"/>
            <a:ext cx="10613292" cy="5035184"/>
          </a:xfrm>
        </p:spPr>
        <p:txBody>
          <a:bodyPr vert="horz" lIns="91440" tIns="45720" rIns="91440" bIns="45720" rtlCol="0" anchor="t">
            <a:normAutofit fontScale="92500" lnSpcReduction="10000"/>
          </a:bodyPr>
          <a:lstStyle/>
          <a:p>
            <a:r>
              <a:rPr lang="en-US" dirty="0">
                <a:cs typeface="Calibri"/>
              </a:rPr>
              <a:t>Diversity, Equity, and Inclusion (DEI) – Many companies have stated goals to provide an inclusive work environment (beyond the legal requirements), and except for very small companies will have HR staff dedicated to related initiatives, but they will regularly look for input from employees across the company to ensure perspectives from different demographics, and a process for collecting feedback.</a:t>
            </a:r>
          </a:p>
          <a:p>
            <a:r>
              <a:rPr lang="en-US" dirty="0">
                <a:cs typeface="Calibri"/>
              </a:rPr>
              <a:t>Employee Resource Groups </a:t>
            </a:r>
            <a:r>
              <a:rPr lang="en-US" dirty="0">
                <a:ea typeface="+mn-lt"/>
                <a:cs typeface="+mn-lt"/>
              </a:rPr>
              <a:t>(ERGs</a:t>
            </a:r>
            <a:r>
              <a:rPr lang="en-US" dirty="0">
                <a:cs typeface="Calibri"/>
              </a:rPr>
              <a:t>) – Some DEI initiatives will be coordinated with a representative employee group (created and led by employees) - e.g. </a:t>
            </a:r>
            <a:r>
              <a:rPr lang="en-US" dirty="0" err="1">
                <a:cs typeface="Calibri"/>
              </a:rPr>
              <a:t>Keyfactor</a:t>
            </a:r>
            <a:r>
              <a:rPr lang="en-US" dirty="0">
                <a:cs typeface="Calibri"/>
              </a:rPr>
              <a:t> has a women's network, LGBTQ+ group, and veterans group.</a:t>
            </a:r>
          </a:p>
          <a:p>
            <a:r>
              <a:rPr lang="en-US" dirty="0">
                <a:cs typeface="Calibri"/>
              </a:rPr>
              <a:t>Social groups may form based on common interests, like video games.</a:t>
            </a:r>
          </a:p>
          <a:p>
            <a:r>
              <a:rPr lang="en-US" dirty="0">
                <a:cs typeface="Calibri"/>
              </a:rPr>
              <a:t>Company events like march madness, holiday food drives, </a:t>
            </a:r>
            <a:r>
              <a:rPr lang="en-US" dirty="0" err="1">
                <a:cs typeface="Calibri"/>
              </a:rPr>
              <a:t>etc</a:t>
            </a:r>
            <a:r>
              <a:rPr lang="en-US" dirty="0">
                <a:cs typeface="Calibri"/>
              </a:rPr>
              <a:t> frequently depend on employee initiative. This is a good way to build relationships across departments.</a:t>
            </a:r>
          </a:p>
        </p:txBody>
      </p:sp>
    </p:spTree>
    <p:extLst>
      <p:ext uri="{BB962C8B-B14F-4D97-AF65-F5344CB8AC3E}">
        <p14:creationId xmlns:p14="http://schemas.microsoft.com/office/powerpoint/2010/main" val="3636243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AD0B-1663-F870-76CA-0799FDCBAAE3}"/>
              </a:ext>
            </a:extLst>
          </p:cNvPr>
          <p:cNvSpPr>
            <a:spLocks noGrp="1"/>
          </p:cNvSpPr>
          <p:nvPr>
            <p:ph type="title"/>
          </p:nvPr>
        </p:nvSpPr>
        <p:spPr/>
        <p:txBody>
          <a:bodyPr/>
          <a:lstStyle/>
          <a:p>
            <a:r>
              <a:rPr lang="en-US" dirty="0">
                <a:cs typeface="Calibri Light"/>
              </a:rPr>
              <a:t>Other Employer Expectations</a:t>
            </a:r>
            <a:endParaRPr lang="en-US" dirty="0"/>
          </a:p>
        </p:txBody>
      </p:sp>
      <p:sp>
        <p:nvSpPr>
          <p:cNvPr id="3" name="Content Placeholder 2">
            <a:extLst>
              <a:ext uri="{FF2B5EF4-FFF2-40B4-BE49-F238E27FC236}">
                <a16:creationId xmlns:a16="http://schemas.microsoft.com/office/drawing/2014/main" id="{12FA9864-3932-733B-D408-E4EC14C2F842}"/>
              </a:ext>
            </a:extLst>
          </p:cNvPr>
          <p:cNvSpPr>
            <a:spLocks noGrp="1"/>
          </p:cNvSpPr>
          <p:nvPr>
            <p:ph idx="1"/>
          </p:nvPr>
        </p:nvSpPr>
        <p:spPr>
          <a:xfrm>
            <a:off x="838200" y="1825625"/>
            <a:ext cx="10515600" cy="5005876"/>
          </a:xfrm>
        </p:spPr>
        <p:txBody>
          <a:bodyPr vert="horz" lIns="91440" tIns="45720" rIns="91440" bIns="45720" rtlCol="0" anchor="t">
            <a:normAutofit fontScale="92500"/>
          </a:bodyPr>
          <a:lstStyle/>
          <a:p>
            <a:pPr marL="342900" indent="-342900"/>
            <a:r>
              <a:rPr lang="en-US" dirty="0">
                <a:cs typeface="Calibri"/>
              </a:rPr>
              <a:t>Company meetings and reports – Companies will have periodic "all-hands" meetings, internal newsletters, and similar mechanisms to share information across a business. Product updates, project schedules, and software demos may be part of this, and it's important to understand what's going on in the rest of the business. </a:t>
            </a:r>
            <a:endParaRPr lang="en-US" dirty="0">
              <a:ea typeface="+mn-lt"/>
              <a:cs typeface="+mn-lt"/>
            </a:endParaRPr>
          </a:p>
          <a:p>
            <a:pPr marL="342900" indent="-342900"/>
            <a:r>
              <a:rPr lang="en-US" dirty="0">
                <a:cs typeface="Calibri"/>
              </a:rPr>
              <a:t>Time and expense tracking – Accounting teams make a significant distinction between "Cost of Goods Sold", where your labor is directly tied to new revenue, and "R&amp;D/operating expenses", and software engineers may need to carefully track which is which. Some of your time may also be billed toward specific client contracts.</a:t>
            </a:r>
            <a:endParaRPr lang="en-US" dirty="0">
              <a:ea typeface="+mn-lt"/>
              <a:cs typeface="+mn-lt"/>
            </a:endParaRPr>
          </a:p>
          <a:p>
            <a:pPr marL="342900" indent="-342900"/>
            <a:r>
              <a:rPr lang="en-US" dirty="0">
                <a:cs typeface="Calibri"/>
              </a:rPr>
              <a:t>Workspace management – Maintaining an elaborate environment of physical and virtual machines, remote servers, and other infrastructure can be time-consuming. Simplify and automate what you can.</a:t>
            </a:r>
          </a:p>
        </p:txBody>
      </p:sp>
    </p:spTree>
    <p:extLst>
      <p:ext uri="{BB962C8B-B14F-4D97-AF65-F5344CB8AC3E}">
        <p14:creationId xmlns:p14="http://schemas.microsoft.com/office/powerpoint/2010/main" val="1891568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24C8-F11D-5BB9-A8F4-D28A9A5A943C}"/>
              </a:ext>
            </a:extLst>
          </p:cNvPr>
          <p:cNvSpPr>
            <a:spLocks noGrp="1"/>
          </p:cNvSpPr>
          <p:nvPr>
            <p:ph type="title"/>
          </p:nvPr>
        </p:nvSpPr>
        <p:spPr/>
        <p:txBody>
          <a:bodyPr/>
          <a:lstStyle/>
          <a:p>
            <a:r>
              <a:rPr lang="en-US" dirty="0">
                <a:cs typeface="Calibri Light"/>
              </a:rPr>
              <a:t>Other Activities in the Discipline</a:t>
            </a:r>
            <a:endParaRPr lang="en-US" dirty="0"/>
          </a:p>
        </p:txBody>
      </p:sp>
      <p:sp>
        <p:nvSpPr>
          <p:cNvPr id="3" name="Content Placeholder 2">
            <a:extLst>
              <a:ext uri="{FF2B5EF4-FFF2-40B4-BE49-F238E27FC236}">
                <a16:creationId xmlns:a16="http://schemas.microsoft.com/office/drawing/2014/main" id="{F2723CB9-4D12-5B66-B2CF-73F44E252694}"/>
              </a:ext>
            </a:extLst>
          </p:cNvPr>
          <p:cNvSpPr>
            <a:spLocks noGrp="1"/>
          </p:cNvSpPr>
          <p:nvPr>
            <p:ph idx="1"/>
          </p:nvPr>
        </p:nvSpPr>
        <p:spPr>
          <a:xfrm>
            <a:off x="838200" y="1825625"/>
            <a:ext cx="10515600" cy="5035184"/>
          </a:xfrm>
        </p:spPr>
        <p:txBody>
          <a:bodyPr vert="horz" lIns="91440" tIns="45720" rIns="91440" bIns="45720" rtlCol="0" anchor="t">
            <a:normAutofit fontScale="85000" lnSpcReduction="20000"/>
          </a:bodyPr>
          <a:lstStyle/>
          <a:p>
            <a:pPr marL="342900" indent="-342900"/>
            <a:r>
              <a:rPr lang="en-US" dirty="0">
                <a:cs typeface="Calibri"/>
              </a:rPr>
              <a:t>Conferences and events – Many engineers have opportunities to attend, and sometimes present, at conferences and other events related to their business (e.g. computer security events include RSA Conference, Black Hat, Defcon, etc.)</a:t>
            </a:r>
            <a:endParaRPr lang="en-US" b="1" dirty="0">
              <a:cs typeface="Calibri"/>
            </a:endParaRPr>
          </a:p>
          <a:p>
            <a:pPr marL="342900" indent="-342900"/>
            <a:r>
              <a:rPr lang="en-US" dirty="0">
                <a:cs typeface="Calibri"/>
              </a:rPr>
              <a:t>Industry associations and trade groups – There aren't any popular software developers unions, but some engineers may wish to participate in the ACM, IEEE, IETF, or domain-specific groups, (e.g. PKI policy is largely set by the CA/Browser forum, which we participate in).</a:t>
            </a:r>
            <a:endParaRPr lang="en-US" b="1" dirty="0">
              <a:cs typeface="Calibri"/>
            </a:endParaRPr>
          </a:p>
          <a:p>
            <a:pPr marL="342900" indent="-342900"/>
            <a:r>
              <a:rPr lang="en-US" dirty="0">
                <a:cs typeface="Calibri"/>
              </a:rPr>
              <a:t>Open-source contributions and outside projects – What's much more common than active participation in IEEE or other trade groups is to actively participate in open-source projects, writing/reviewing code and/or making decisions in a steering committee or working group. In some cases this can be paid company work. Some companies will also allow limited time off for contributions toward a non-profit charity/cause.</a:t>
            </a:r>
          </a:p>
          <a:p>
            <a:pPr marL="342900" indent="-342900"/>
            <a:r>
              <a:rPr lang="en-US" dirty="0">
                <a:cs typeface="Calibri"/>
              </a:rPr>
              <a:t>Consulting </a:t>
            </a:r>
            <a:r>
              <a:rPr lang="en-US" dirty="0">
                <a:ea typeface="+mn-lt"/>
                <a:cs typeface="+mn-lt"/>
              </a:rPr>
              <a:t>–</a:t>
            </a:r>
            <a:r>
              <a:rPr lang="en-US" dirty="0">
                <a:cs typeface="Calibri"/>
              </a:rPr>
              <a:t> Software engineers frequently get asked for technical advice on other projects. You can get paid to answer questions even with no coding!</a:t>
            </a:r>
          </a:p>
          <a:p>
            <a:pPr marL="342900" indent="-342900"/>
            <a:r>
              <a:rPr lang="en-US" dirty="0">
                <a:cs typeface="Calibri"/>
              </a:rPr>
              <a:t>Guest lectures – For example, I'm teaching this class as a full-time software engineer with employer support. Public speaking skills are very helpful.</a:t>
            </a:r>
          </a:p>
        </p:txBody>
      </p:sp>
    </p:spTree>
    <p:extLst>
      <p:ext uri="{BB962C8B-B14F-4D97-AF65-F5344CB8AC3E}">
        <p14:creationId xmlns:p14="http://schemas.microsoft.com/office/powerpoint/2010/main" val="1025048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57212-BCA8-0354-D2D7-6ACAB53E0BDE}"/>
              </a:ext>
            </a:extLst>
          </p:cNvPr>
          <p:cNvSpPr>
            <a:spLocks noGrp="1"/>
          </p:cNvSpPr>
          <p:nvPr>
            <p:ph type="title"/>
          </p:nvPr>
        </p:nvSpPr>
        <p:spPr/>
        <p:txBody>
          <a:bodyPr/>
          <a:lstStyle/>
          <a:p>
            <a:r>
              <a:rPr lang="en-US" dirty="0">
                <a:cs typeface="Calibri Light"/>
              </a:rPr>
              <a:t>Summary</a:t>
            </a:r>
            <a:endParaRPr lang="en-US" dirty="0"/>
          </a:p>
        </p:txBody>
      </p:sp>
      <p:sp>
        <p:nvSpPr>
          <p:cNvPr id="3" name="Content Placeholder 2">
            <a:extLst>
              <a:ext uri="{FF2B5EF4-FFF2-40B4-BE49-F238E27FC236}">
                <a16:creationId xmlns:a16="http://schemas.microsoft.com/office/drawing/2014/main" id="{42387E71-55ED-FF63-4B0E-AB42213D4C64}"/>
              </a:ext>
            </a:extLst>
          </p:cNvPr>
          <p:cNvSpPr>
            <a:spLocks noGrp="1"/>
          </p:cNvSpPr>
          <p:nvPr>
            <p:ph idx="1"/>
          </p:nvPr>
        </p:nvSpPr>
        <p:spPr>
          <a:xfrm>
            <a:off x="838200" y="1825625"/>
            <a:ext cx="10515600" cy="4996107"/>
          </a:xfrm>
        </p:spPr>
        <p:txBody>
          <a:bodyPr vert="horz" lIns="91440" tIns="45720" rIns="91440" bIns="45720" rtlCol="0" anchor="t">
            <a:normAutofit fontScale="92500" lnSpcReduction="10000"/>
          </a:bodyPr>
          <a:lstStyle/>
          <a:p>
            <a:r>
              <a:rPr lang="en-US" dirty="0">
                <a:cs typeface="Calibri"/>
              </a:rPr>
              <a:t>Software engineers are expected to participate in a wide range of activities outside of writing code, even outside of the software development project lifecycle.</a:t>
            </a:r>
          </a:p>
          <a:p>
            <a:r>
              <a:rPr lang="en-US" dirty="0">
                <a:cs typeface="Calibri"/>
              </a:rPr>
              <a:t>Software engineers are leading experts on some aspects of the programs they write, and this makes them a great resource for other areas of the business like sales, marketing, and support.</a:t>
            </a:r>
          </a:p>
          <a:p>
            <a:r>
              <a:rPr lang="en-US" dirty="0">
                <a:cs typeface="Calibri"/>
              </a:rPr>
              <a:t>Software engineers bring a lot of valuable experience and skillsets that can be applied to provide value to the company in other ways.</a:t>
            </a:r>
          </a:p>
          <a:p>
            <a:r>
              <a:rPr lang="en-US" dirty="0">
                <a:cs typeface="Calibri"/>
              </a:rPr>
              <a:t>Some aspects of the workforce affect software engineers differently, such as company security training.</a:t>
            </a:r>
          </a:p>
          <a:p>
            <a:r>
              <a:rPr lang="en-US" dirty="0">
                <a:cs typeface="Calibri"/>
              </a:rPr>
              <a:t>Many software companies are rich workplaces that enable their engineers to succeed at a wide range of tasks. Find a good fit for you.</a:t>
            </a:r>
          </a:p>
          <a:p>
            <a:r>
              <a:rPr lang="en-US" dirty="0">
                <a:cs typeface="Calibri"/>
              </a:rPr>
              <a:t>Software engineering offers exciting opportunities beyond your employer.</a:t>
            </a:r>
          </a:p>
        </p:txBody>
      </p:sp>
    </p:spTree>
    <p:extLst>
      <p:ext uri="{BB962C8B-B14F-4D97-AF65-F5344CB8AC3E}">
        <p14:creationId xmlns:p14="http://schemas.microsoft.com/office/powerpoint/2010/main" val="2980086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9857-A3BC-71B6-CD67-51E0CC2235CF}"/>
              </a:ext>
            </a:extLst>
          </p:cNvPr>
          <p:cNvSpPr>
            <a:spLocks noGrp="1"/>
          </p:cNvSpPr>
          <p:nvPr>
            <p:ph type="title"/>
          </p:nvPr>
        </p:nvSpPr>
        <p:spPr/>
        <p:txBody>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4C5F24F3-8555-3F7B-E46F-C8AF2A789ABC}"/>
              </a:ext>
            </a:extLst>
          </p:cNvPr>
          <p:cNvSpPr>
            <a:spLocks noGrp="1"/>
          </p:cNvSpPr>
          <p:nvPr>
            <p:ph idx="1"/>
          </p:nvPr>
        </p:nvSpPr>
        <p:spPr/>
        <p:txBody>
          <a:bodyPr vert="horz" lIns="91440" tIns="45720" rIns="91440" bIns="45720" rtlCol="0" anchor="t">
            <a:normAutofit/>
          </a:bodyPr>
          <a:lstStyle/>
          <a:p>
            <a:r>
              <a:rPr lang="en-US" dirty="0">
                <a:cs typeface="Calibri"/>
              </a:rPr>
              <a:t>JD </a:t>
            </a:r>
            <a:r>
              <a:rPr lang="en-US" dirty="0" err="1">
                <a:cs typeface="Calibri"/>
              </a:rPr>
              <a:t>Kilgallin</a:t>
            </a:r>
            <a:r>
              <a:rPr lang="en-US" dirty="0">
                <a:cs typeface="Calibri"/>
              </a:rPr>
              <a:t>. Personal experience.</a:t>
            </a:r>
            <a:endParaRPr lang="en-US" i="1" dirty="0">
              <a:cs typeface="Calibri"/>
            </a:endParaRPr>
          </a:p>
          <a:p>
            <a:endParaRPr lang="en-US" i="1" dirty="0">
              <a:cs typeface="Calibri"/>
            </a:endParaRPr>
          </a:p>
          <a:p>
            <a:r>
              <a:rPr lang="en-US" i="1" dirty="0">
                <a:cs typeface="Calibri"/>
              </a:rPr>
              <a:t>Next lecture will have minimal examinable content, which will be available in the slides and clearly labeled. </a:t>
            </a:r>
            <a:endParaRPr lang="en-US" dirty="0">
              <a:cs typeface="Calibri"/>
            </a:endParaRPr>
          </a:p>
          <a:p>
            <a:r>
              <a:rPr lang="en-US" i="1" dirty="0">
                <a:cs typeface="Calibri"/>
              </a:rPr>
              <a:t>Happy Thanksgiving/Black Friday/World Cup!</a:t>
            </a:r>
            <a:endParaRPr lang="en-US" dirty="0">
              <a:cs typeface="Calibri"/>
            </a:endParaRPr>
          </a:p>
        </p:txBody>
      </p:sp>
    </p:spTree>
    <p:extLst>
      <p:ext uri="{BB962C8B-B14F-4D97-AF65-F5344CB8AC3E}">
        <p14:creationId xmlns:p14="http://schemas.microsoft.com/office/powerpoint/2010/main" val="406699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5916-54AF-2063-4997-FD5871B440CC}"/>
              </a:ext>
            </a:extLst>
          </p:cNvPr>
          <p:cNvSpPr>
            <a:spLocks noGrp="1"/>
          </p:cNvSpPr>
          <p:nvPr>
            <p:ph type="title"/>
          </p:nvPr>
        </p:nvSpPr>
        <p:spPr/>
        <p:txBody>
          <a:bodyPr/>
          <a:lstStyle/>
          <a:p>
            <a:r>
              <a:rPr lang="en-US" dirty="0">
                <a:cs typeface="Calibri Light"/>
              </a:rPr>
              <a:t>Learning Objectives</a:t>
            </a:r>
            <a:endParaRPr lang="en-US" dirty="0"/>
          </a:p>
        </p:txBody>
      </p:sp>
      <p:sp>
        <p:nvSpPr>
          <p:cNvPr id="3" name="Content Placeholder 2">
            <a:extLst>
              <a:ext uri="{FF2B5EF4-FFF2-40B4-BE49-F238E27FC236}">
                <a16:creationId xmlns:a16="http://schemas.microsoft.com/office/drawing/2014/main" id="{45B961C2-E114-9807-B3D7-8DD5C55BF92B}"/>
              </a:ext>
            </a:extLst>
          </p:cNvPr>
          <p:cNvSpPr>
            <a:spLocks noGrp="1"/>
          </p:cNvSpPr>
          <p:nvPr>
            <p:ph idx="1"/>
          </p:nvPr>
        </p:nvSpPr>
        <p:spPr/>
        <p:txBody>
          <a:bodyPr vert="horz" lIns="91440" tIns="45720" rIns="91440" bIns="45720" rtlCol="0" anchor="t">
            <a:normAutofit/>
          </a:bodyPr>
          <a:lstStyle/>
          <a:p>
            <a:r>
              <a:rPr lang="en-US" dirty="0">
                <a:cs typeface="Calibri"/>
              </a:rPr>
              <a:t>Preparation for other tasks required of practicing Software Engineers.</a:t>
            </a:r>
            <a:endParaRPr lang="en-US" dirty="0"/>
          </a:p>
        </p:txBody>
      </p:sp>
    </p:spTree>
    <p:extLst>
      <p:ext uri="{BB962C8B-B14F-4D97-AF65-F5344CB8AC3E}">
        <p14:creationId xmlns:p14="http://schemas.microsoft.com/office/powerpoint/2010/main" val="252865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C909-6477-1EBC-F3C7-857DE95BF8FA}"/>
              </a:ext>
            </a:extLst>
          </p:cNvPr>
          <p:cNvSpPr>
            <a:spLocks noGrp="1"/>
          </p:cNvSpPr>
          <p:nvPr>
            <p:ph type="title"/>
          </p:nvPr>
        </p:nvSpPr>
        <p:spPr/>
        <p:txBody>
          <a:bodyPr/>
          <a:lstStyle/>
          <a:p>
            <a:r>
              <a:rPr lang="en-US" dirty="0">
                <a:cs typeface="Calibri Light"/>
              </a:rPr>
              <a:t>What do software engineers do? [Revisited]</a:t>
            </a:r>
            <a:endParaRPr lang="en-US" dirty="0"/>
          </a:p>
        </p:txBody>
      </p:sp>
      <p:sp>
        <p:nvSpPr>
          <p:cNvPr id="3" name="Content Placeholder 2">
            <a:extLst>
              <a:ext uri="{FF2B5EF4-FFF2-40B4-BE49-F238E27FC236}">
                <a16:creationId xmlns:a16="http://schemas.microsoft.com/office/drawing/2014/main" id="{2373FBE9-D8D0-3109-99C0-C3B31831F3D8}"/>
              </a:ext>
            </a:extLst>
          </p:cNvPr>
          <p:cNvSpPr>
            <a:spLocks noGrp="1"/>
          </p:cNvSpPr>
          <p:nvPr>
            <p:ph idx="1"/>
          </p:nvPr>
        </p:nvSpPr>
        <p:spPr>
          <a:xfrm>
            <a:off x="838200" y="1825625"/>
            <a:ext cx="10515600" cy="4872447"/>
          </a:xfrm>
        </p:spPr>
        <p:txBody>
          <a:bodyPr vert="horz" lIns="91440" tIns="45720" rIns="91440" bIns="45720" rtlCol="0" anchor="t">
            <a:normAutofit/>
          </a:bodyPr>
          <a:lstStyle/>
          <a:p>
            <a:r>
              <a:rPr lang="en-US" dirty="0">
                <a:ea typeface="+mn-lt"/>
                <a:cs typeface="+mn-lt"/>
              </a:rPr>
              <a:t>Write code.</a:t>
            </a:r>
          </a:p>
          <a:p>
            <a:r>
              <a:rPr lang="en-US" dirty="0">
                <a:ea typeface="+mn-lt"/>
                <a:cs typeface="+mn-lt"/>
              </a:rPr>
              <a:t>Design and architect programs to meet requirements.</a:t>
            </a:r>
          </a:p>
          <a:p>
            <a:r>
              <a:rPr lang="en-US" dirty="0">
                <a:ea typeface="+mn-lt"/>
                <a:cs typeface="+mn-lt"/>
              </a:rPr>
              <a:t>Test, troubleshoot, and maintain code.</a:t>
            </a:r>
          </a:p>
          <a:p>
            <a:r>
              <a:rPr lang="en-US" dirty="0">
                <a:ea typeface="+mn-lt"/>
                <a:cs typeface="+mn-lt"/>
              </a:rPr>
              <a:t>Integrate new and modified code with other developers'</a:t>
            </a:r>
            <a:br>
              <a:rPr lang="en-US" dirty="0">
                <a:ea typeface="+mn-lt"/>
                <a:cs typeface="+mn-lt"/>
              </a:rPr>
            </a:br>
            <a:r>
              <a:rPr lang="en-US" dirty="0">
                <a:ea typeface="+mn-lt"/>
                <a:cs typeface="+mn-lt"/>
              </a:rPr>
              <a:t>code.</a:t>
            </a:r>
          </a:p>
          <a:p>
            <a:r>
              <a:rPr lang="en-US" dirty="0">
                <a:ea typeface="+mn-lt"/>
                <a:cs typeface="+mn-lt"/>
              </a:rPr>
              <a:t>Communicate with product managers, customers, and others to ensure software meets users' needs.</a:t>
            </a:r>
          </a:p>
          <a:p>
            <a:r>
              <a:rPr lang="en-US" dirty="0">
                <a:ea typeface="+mn-lt"/>
                <a:cs typeface="+mn-lt"/>
              </a:rPr>
              <a:t>Track tasks being worked on, complete, and still pending.</a:t>
            </a:r>
          </a:p>
          <a:p>
            <a:r>
              <a:rPr lang="en-US" dirty="0">
                <a:cs typeface="Calibri"/>
              </a:rPr>
              <a:t>Work with other departments to meet company objectives.</a:t>
            </a:r>
          </a:p>
          <a:p>
            <a:endParaRPr lang="en-US">
              <a:cs typeface="Calibri"/>
            </a:endParaRPr>
          </a:p>
        </p:txBody>
      </p:sp>
    </p:spTree>
    <p:extLst>
      <p:ext uri="{BB962C8B-B14F-4D97-AF65-F5344CB8AC3E}">
        <p14:creationId xmlns:p14="http://schemas.microsoft.com/office/powerpoint/2010/main" val="257522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C909-6477-1EBC-F3C7-857DE95BF8FA}"/>
              </a:ext>
            </a:extLst>
          </p:cNvPr>
          <p:cNvSpPr>
            <a:spLocks noGrp="1"/>
          </p:cNvSpPr>
          <p:nvPr>
            <p:ph type="title"/>
          </p:nvPr>
        </p:nvSpPr>
        <p:spPr/>
        <p:txBody>
          <a:bodyPr/>
          <a:lstStyle/>
          <a:p>
            <a:r>
              <a:rPr lang="en-US" dirty="0">
                <a:cs typeface="Calibri Light"/>
              </a:rPr>
              <a:t>What do software engineers do? [Revisited]</a:t>
            </a:r>
            <a:endParaRPr lang="en-US" dirty="0"/>
          </a:p>
        </p:txBody>
      </p:sp>
      <p:sp>
        <p:nvSpPr>
          <p:cNvPr id="3" name="Content Placeholder 2">
            <a:extLst>
              <a:ext uri="{FF2B5EF4-FFF2-40B4-BE49-F238E27FC236}">
                <a16:creationId xmlns:a16="http://schemas.microsoft.com/office/drawing/2014/main" id="{2373FBE9-D8D0-3109-99C0-C3B31831F3D8}"/>
              </a:ext>
            </a:extLst>
          </p:cNvPr>
          <p:cNvSpPr>
            <a:spLocks noGrp="1"/>
          </p:cNvSpPr>
          <p:nvPr>
            <p:ph idx="1"/>
          </p:nvPr>
        </p:nvSpPr>
        <p:spPr/>
        <p:txBody>
          <a:bodyPr vert="horz" lIns="91440" tIns="45720" rIns="91440" bIns="45720" rtlCol="0" anchor="t">
            <a:normAutofit/>
          </a:bodyPr>
          <a:lstStyle/>
          <a:p>
            <a:r>
              <a:rPr lang="en-US" dirty="0">
                <a:ea typeface="+mn-lt"/>
                <a:cs typeface="+mn-lt"/>
              </a:rPr>
              <a:t>Write code.</a:t>
            </a:r>
            <a:r>
              <a:rPr lang="en-US" dirty="0">
                <a:solidFill>
                  <a:srgbClr val="FF0000"/>
                </a:solidFill>
                <a:ea typeface="+mn-lt"/>
                <a:cs typeface="+mn-lt"/>
              </a:rPr>
              <a:t> Most of the rest of Computer Science Dept curriculum</a:t>
            </a:r>
          </a:p>
          <a:p>
            <a:r>
              <a:rPr lang="en-US" dirty="0">
                <a:ea typeface="+mn-lt"/>
                <a:cs typeface="+mn-lt"/>
              </a:rPr>
              <a:t>Design and architect programs to meet requirements.</a:t>
            </a:r>
            <a:r>
              <a:rPr lang="en-US" dirty="0">
                <a:solidFill>
                  <a:srgbClr val="FF0000"/>
                </a:solidFill>
                <a:ea typeface="+mn-lt"/>
                <a:cs typeface="+mn-lt"/>
              </a:rPr>
              <a:t> Lectures 7-12</a:t>
            </a:r>
          </a:p>
          <a:p>
            <a:r>
              <a:rPr lang="en-US" dirty="0">
                <a:ea typeface="+mn-lt"/>
                <a:cs typeface="+mn-lt"/>
              </a:rPr>
              <a:t>Test, troubleshoot, and maintain code. </a:t>
            </a:r>
            <a:r>
              <a:rPr lang="en-US" dirty="0">
                <a:solidFill>
                  <a:srgbClr val="FF0000"/>
                </a:solidFill>
                <a:ea typeface="+mn-lt"/>
                <a:cs typeface="+mn-lt"/>
              </a:rPr>
              <a:t>Lectures 13-20</a:t>
            </a:r>
            <a:endParaRPr lang="en-US" dirty="0">
              <a:ea typeface="+mn-lt"/>
              <a:cs typeface="+mn-lt"/>
            </a:endParaRPr>
          </a:p>
          <a:p>
            <a:r>
              <a:rPr lang="en-US" dirty="0">
                <a:ea typeface="+mn-lt"/>
                <a:cs typeface="+mn-lt"/>
              </a:rPr>
              <a:t>Integrate new and modified code with other developers' code. </a:t>
            </a:r>
            <a:r>
              <a:rPr lang="en-US" dirty="0">
                <a:solidFill>
                  <a:srgbClr val="FF0000"/>
                </a:solidFill>
                <a:ea typeface="+mn-lt"/>
                <a:cs typeface="+mn-lt"/>
              </a:rPr>
              <a:t>Lectures 5-6 and Git/GitHub course activities</a:t>
            </a:r>
          </a:p>
          <a:p>
            <a:r>
              <a:rPr lang="en-US" dirty="0">
                <a:ea typeface="+mn-lt"/>
                <a:cs typeface="+mn-lt"/>
              </a:rPr>
              <a:t>Communicate with product managers, customers, and others to ensure software meets users' needs. </a:t>
            </a:r>
            <a:r>
              <a:rPr lang="en-US" dirty="0">
                <a:solidFill>
                  <a:srgbClr val="FF0000"/>
                </a:solidFill>
                <a:ea typeface="+mn-lt"/>
                <a:cs typeface="+mn-lt"/>
              </a:rPr>
              <a:t>Lectures 2-4.</a:t>
            </a:r>
            <a:endParaRPr lang="en-US" dirty="0">
              <a:ea typeface="+mn-lt"/>
              <a:cs typeface="+mn-lt"/>
            </a:endParaRPr>
          </a:p>
          <a:p>
            <a:r>
              <a:rPr lang="en-US" dirty="0">
                <a:ea typeface="+mn-lt"/>
                <a:cs typeface="+mn-lt"/>
              </a:rPr>
              <a:t>Track tasks being worked on, complete, and still pending. </a:t>
            </a:r>
            <a:r>
              <a:rPr lang="en-US" dirty="0">
                <a:solidFill>
                  <a:srgbClr val="FF0000"/>
                </a:solidFill>
                <a:ea typeface="+mn-lt"/>
                <a:cs typeface="+mn-lt"/>
              </a:rPr>
              <a:t>Lect. 21-23</a:t>
            </a:r>
            <a:endParaRPr lang="en-US" dirty="0">
              <a:ea typeface="+mn-lt"/>
              <a:cs typeface="+mn-lt"/>
            </a:endParaRPr>
          </a:p>
          <a:p>
            <a:r>
              <a:rPr lang="en-US" dirty="0">
                <a:cs typeface="Calibri"/>
              </a:rPr>
              <a:t>Work with other departments to meet company objectives. </a:t>
            </a:r>
            <a:r>
              <a:rPr lang="en-US" dirty="0">
                <a:solidFill>
                  <a:srgbClr val="FF0000"/>
                </a:solidFill>
                <a:cs typeface="Calibri"/>
              </a:rPr>
              <a:t>Today!</a:t>
            </a:r>
          </a:p>
          <a:p>
            <a:endParaRPr lang="en-US">
              <a:cs typeface="Calibri"/>
            </a:endParaRPr>
          </a:p>
        </p:txBody>
      </p:sp>
    </p:spTree>
    <p:extLst>
      <p:ext uri="{BB962C8B-B14F-4D97-AF65-F5344CB8AC3E}">
        <p14:creationId xmlns:p14="http://schemas.microsoft.com/office/powerpoint/2010/main" val="3836949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7695-7FAF-41B3-FD44-912091BCA7A3}"/>
              </a:ext>
            </a:extLst>
          </p:cNvPr>
          <p:cNvSpPr>
            <a:spLocks noGrp="1"/>
          </p:cNvSpPr>
          <p:nvPr>
            <p:ph type="title"/>
          </p:nvPr>
        </p:nvSpPr>
        <p:spPr/>
        <p:txBody>
          <a:bodyPr/>
          <a:lstStyle/>
          <a:p>
            <a:r>
              <a:rPr lang="en-US" dirty="0">
                <a:cs typeface="Calibri Light"/>
              </a:rPr>
              <a:t>Business Activities of Software Engineers</a:t>
            </a:r>
            <a:endParaRPr lang="en-US" dirty="0"/>
          </a:p>
        </p:txBody>
      </p:sp>
      <p:graphicFrame>
        <p:nvGraphicFramePr>
          <p:cNvPr id="4" name="Table 4">
            <a:extLst>
              <a:ext uri="{FF2B5EF4-FFF2-40B4-BE49-F238E27FC236}">
                <a16:creationId xmlns:a16="http://schemas.microsoft.com/office/drawing/2014/main" id="{C45CABE6-5BC3-D3F3-2ADC-364E26D1C48A}"/>
              </a:ext>
            </a:extLst>
          </p:cNvPr>
          <p:cNvGraphicFramePr>
            <a:graphicFrameLocks noGrp="1"/>
          </p:cNvGraphicFramePr>
          <p:nvPr>
            <p:ph idx="1"/>
            <p:extLst>
              <p:ext uri="{D42A27DB-BD31-4B8C-83A1-F6EECF244321}">
                <p14:modId xmlns:p14="http://schemas.microsoft.com/office/powerpoint/2010/main" val="3714589268"/>
              </p:ext>
            </p:extLst>
          </p:nvPr>
        </p:nvGraphicFramePr>
        <p:xfrm>
          <a:off x="833284" y="1825625"/>
          <a:ext cx="10555466" cy="5054600"/>
        </p:xfrm>
        <a:graphic>
          <a:graphicData uri="http://schemas.openxmlformats.org/drawingml/2006/table">
            <a:tbl>
              <a:tblPr firstRow="1" bandRow="1">
                <a:tableStyleId>{5C22544A-7EE6-4342-B048-85BDC9FD1C3A}</a:tableStyleId>
              </a:tblPr>
              <a:tblGrid>
                <a:gridCol w="5277733">
                  <a:extLst>
                    <a:ext uri="{9D8B030D-6E8A-4147-A177-3AD203B41FA5}">
                      <a16:colId xmlns:a16="http://schemas.microsoft.com/office/drawing/2014/main" val="33247144"/>
                    </a:ext>
                  </a:extLst>
                </a:gridCol>
                <a:gridCol w="5277733">
                  <a:extLst>
                    <a:ext uri="{9D8B030D-6E8A-4147-A177-3AD203B41FA5}">
                      <a16:colId xmlns:a16="http://schemas.microsoft.com/office/drawing/2014/main" val="1293133564"/>
                    </a:ext>
                  </a:extLst>
                </a:gridCol>
              </a:tblGrid>
              <a:tr h="5030708">
                <a:tc>
                  <a:txBody>
                    <a:bodyPr/>
                    <a:lstStyle/>
                    <a:p>
                      <a:pPr marL="0" marR="0" lvl="0" indent="0" algn="l">
                        <a:lnSpc>
                          <a:spcPct val="90000"/>
                        </a:lnSpc>
                        <a:spcBef>
                          <a:spcPts val="1000"/>
                        </a:spcBef>
                        <a:spcAft>
                          <a:spcPts val="0"/>
                        </a:spcAft>
                        <a:buNone/>
                      </a:pPr>
                      <a:r>
                        <a:rPr lang="en-US" sz="2200" b="1" i="0" u="none" strike="noStrike" noProof="0" dirty="0">
                          <a:solidFill>
                            <a:schemeClr val="tx1"/>
                          </a:solidFill>
                          <a:latin typeface="Calibri"/>
                        </a:rPr>
                        <a:t>As a technical expert on the product:</a:t>
                      </a:r>
                    </a:p>
                    <a:p>
                      <a:pPr marL="0" marR="0" lvl="0" indent="0" algn="l">
                        <a:lnSpc>
                          <a:spcPct val="90000"/>
                        </a:lnSpc>
                        <a:spcBef>
                          <a:spcPts val="1000"/>
                        </a:spcBef>
                        <a:spcAft>
                          <a:spcPts val="0"/>
                        </a:spcAft>
                        <a:buNone/>
                      </a:pPr>
                      <a:r>
                        <a:rPr lang="en-US" sz="2200" b="0" i="0" u="none" strike="noStrike" noProof="0" dirty="0">
                          <a:solidFill>
                            <a:schemeClr val="tx1"/>
                          </a:solidFill>
                          <a:latin typeface="Calibri"/>
                        </a:rPr>
                        <a:t>Marketing content</a:t>
                      </a:r>
                    </a:p>
                    <a:p>
                      <a:pPr marL="0" marR="0" lvl="0" indent="0" algn="l">
                        <a:lnSpc>
                          <a:spcPct val="90000"/>
                        </a:lnSpc>
                        <a:spcBef>
                          <a:spcPts val="1000"/>
                        </a:spcBef>
                        <a:spcAft>
                          <a:spcPts val="0"/>
                        </a:spcAft>
                        <a:buNone/>
                      </a:pPr>
                      <a:r>
                        <a:rPr lang="en-US" sz="2200" b="0" i="0" u="none" strike="noStrike" noProof="0" dirty="0">
                          <a:solidFill>
                            <a:schemeClr val="tx1"/>
                          </a:solidFill>
                          <a:latin typeface="Calibri"/>
                        </a:rPr>
                        <a:t>Sales enablement</a:t>
                      </a:r>
                      <a:endParaRPr lang="en-US" sz="2200"/>
                    </a:p>
                    <a:p>
                      <a:pPr marL="0" marR="0" lvl="0" indent="0" algn="l">
                        <a:lnSpc>
                          <a:spcPct val="90000"/>
                        </a:lnSpc>
                        <a:spcBef>
                          <a:spcPts val="1000"/>
                        </a:spcBef>
                        <a:spcAft>
                          <a:spcPts val="0"/>
                        </a:spcAft>
                        <a:buNone/>
                      </a:pPr>
                      <a:r>
                        <a:rPr lang="en-US" sz="2200" b="0" i="0" u="none" strike="noStrike" noProof="0" dirty="0">
                          <a:solidFill>
                            <a:schemeClr val="tx1"/>
                          </a:solidFill>
                          <a:latin typeface="Calibri"/>
                        </a:rPr>
                        <a:t>Solutions Engineering</a:t>
                      </a:r>
                    </a:p>
                    <a:p>
                      <a:pPr marL="0" marR="0" lvl="0" indent="0" algn="l">
                        <a:lnSpc>
                          <a:spcPct val="90000"/>
                        </a:lnSpc>
                        <a:spcBef>
                          <a:spcPts val="1000"/>
                        </a:spcBef>
                        <a:spcAft>
                          <a:spcPts val="0"/>
                        </a:spcAft>
                        <a:buNone/>
                      </a:pPr>
                      <a:r>
                        <a:rPr lang="en-US" sz="2200" b="0" i="0" u="none" strike="noStrike" noProof="0" dirty="0">
                          <a:solidFill>
                            <a:schemeClr val="tx1"/>
                          </a:solidFill>
                          <a:latin typeface="Calibri"/>
                        </a:rPr>
                        <a:t>Field Sales</a:t>
                      </a:r>
                      <a:endParaRPr lang="en-US" sz="2200" b="1" i="0" u="none" strike="noStrike" noProof="0" dirty="0"/>
                    </a:p>
                    <a:p>
                      <a:pPr marL="0" marR="0" lvl="0" indent="0" algn="l">
                        <a:lnSpc>
                          <a:spcPct val="90000"/>
                        </a:lnSpc>
                        <a:spcBef>
                          <a:spcPts val="1000"/>
                        </a:spcBef>
                        <a:spcAft>
                          <a:spcPts val="0"/>
                        </a:spcAft>
                        <a:buNone/>
                      </a:pPr>
                      <a:r>
                        <a:rPr lang="en-US" sz="2200" b="0" i="0" u="none" strike="noStrike" noProof="0" dirty="0">
                          <a:solidFill>
                            <a:schemeClr val="tx1"/>
                          </a:solidFill>
                          <a:latin typeface="Calibri"/>
                        </a:rPr>
                        <a:t>Operations support</a:t>
                      </a:r>
                    </a:p>
                    <a:p>
                      <a:pPr marL="0" marR="0" lvl="0" indent="0" algn="l">
                        <a:lnSpc>
                          <a:spcPct val="90000"/>
                        </a:lnSpc>
                        <a:spcBef>
                          <a:spcPts val="1000"/>
                        </a:spcBef>
                        <a:spcAft>
                          <a:spcPts val="0"/>
                        </a:spcAft>
                        <a:buClr>
                          <a:srgbClr val="FFFFFF"/>
                        </a:buClr>
                        <a:buNone/>
                      </a:pPr>
                      <a:r>
                        <a:rPr lang="en-US" sz="2200" b="0" i="0" u="none" strike="noStrike" noProof="0" dirty="0">
                          <a:solidFill>
                            <a:schemeClr val="tx1"/>
                          </a:solidFill>
                          <a:latin typeface="Calibri"/>
                        </a:rPr>
                        <a:t>Product documentation</a:t>
                      </a:r>
                      <a:endParaRPr lang="en-US" sz="2200" b="1" i="0" u="none" strike="noStrike" noProof="0" dirty="0"/>
                    </a:p>
                    <a:p>
                      <a:pPr marL="0" marR="0" lvl="0" indent="0" algn="l">
                        <a:lnSpc>
                          <a:spcPct val="90000"/>
                        </a:lnSpc>
                        <a:spcBef>
                          <a:spcPts val="1000"/>
                        </a:spcBef>
                        <a:spcAft>
                          <a:spcPts val="0"/>
                        </a:spcAft>
                        <a:buNone/>
                      </a:pPr>
                      <a:r>
                        <a:rPr lang="en-US" sz="2200" b="0" i="0" u="none" strike="noStrike" noProof="0" dirty="0">
                          <a:solidFill>
                            <a:schemeClr val="tx1"/>
                          </a:solidFill>
                          <a:latin typeface="Calibri"/>
                        </a:rPr>
                        <a:t>Education and training materials</a:t>
                      </a:r>
                      <a:endParaRPr lang="en-US" sz="2200" b="1" i="0" u="none" strike="noStrike" noProof="0" dirty="0"/>
                    </a:p>
                    <a:p>
                      <a:pPr marL="0" marR="0" lvl="0" indent="0" algn="l">
                        <a:lnSpc>
                          <a:spcPct val="90000"/>
                        </a:lnSpc>
                        <a:spcBef>
                          <a:spcPts val="1000"/>
                        </a:spcBef>
                        <a:spcAft>
                          <a:spcPts val="0"/>
                        </a:spcAft>
                        <a:buNone/>
                      </a:pPr>
                      <a:r>
                        <a:rPr lang="en-US" sz="2200" b="0" i="0" u="none" strike="noStrike" noProof="0" dirty="0">
                          <a:solidFill>
                            <a:schemeClr val="tx1"/>
                          </a:solidFill>
                          <a:latin typeface="Calibri"/>
                        </a:rPr>
                        <a:t>Product presentations</a:t>
                      </a:r>
                      <a:endParaRPr lang="en-US" sz="2200" b="1" i="0" u="none" strike="noStrike" noProof="0" dirty="0"/>
                    </a:p>
                    <a:p>
                      <a:pPr lvl="0" algn="l">
                        <a:lnSpc>
                          <a:spcPct val="100000"/>
                        </a:lnSpc>
                        <a:spcBef>
                          <a:spcPts val="0"/>
                        </a:spcBef>
                        <a:spcAft>
                          <a:spcPts val="0"/>
                        </a:spcAft>
                        <a:buNone/>
                      </a:pPr>
                      <a:r>
                        <a:rPr lang="en-US" sz="2200" b="1" i="0" u="none" strike="noStrike" noProof="0" dirty="0">
                          <a:solidFill>
                            <a:schemeClr val="tx1"/>
                          </a:solidFill>
                          <a:latin typeface="Calibri"/>
                        </a:rPr>
                        <a:t>As an employee with technical skills:</a:t>
                      </a:r>
                      <a:endParaRPr lang="en-US" dirty="0"/>
                    </a:p>
                    <a:p>
                      <a:pPr marL="0" marR="0" lvl="0" indent="0" algn="l">
                        <a:lnSpc>
                          <a:spcPct val="90000"/>
                        </a:lnSpc>
                        <a:spcBef>
                          <a:spcPts val="1000"/>
                        </a:spcBef>
                        <a:spcAft>
                          <a:spcPts val="0"/>
                        </a:spcAft>
                        <a:buNone/>
                      </a:pPr>
                      <a:r>
                        <a:rPr lang="en-US" sz="2200" b="0" i="0" u="none" strike="noStrike" noProof="0" dirty="0">
                          <a:solidFill>
                            <a:schemeClr val="tx1"/>
                          </a:solidFill>
                          <a:latin typeface="Calibri"/>
                        </a:rPr>
                        <a:t>Research and data science</a:t>
                      </a:r>
                      <a:endParaRPr lang="en-US" sz="2200" b="1" i="0" u="none" strike="noStrike" noProof="0" dirty="0"/>
                    </a:p>
                    <a:p>
                      <a:pPr marL="0" marR="0" lvl="0" indent="0" algn="l">
                        <a:lnSpc>
                          <a:spcPct val="90000"/>
                        </a:lnSpc>
                        <a:spcBef>
                          <a:spcPts val="1000"/>
                        </a:spcBef>
                        <a:spcAft>
                          <a:spcPts val="0"/>
                        </a:spcAft>
                        <a:buNone/>
                      </a:pPr>
                      <a:r>
                        <a:rPr lang="en-US" sz="2200" b="0" i="0" u="none" strike="noStrike" noProof="0" dirty="0">
                          <a:solidFill>
                            <a:schemeClr val="tx1"/>
                          </a:solidFill>
                          <a:latin typeface="Calibri"/>
                        </a:rPr>
                        <a:t>System administration</a:t>
                      </a:r>
                      <a:endParaRPr lang="en-US" dirty="0"/>
                    </a:p>
                  </a:txBody>
                  <a:tcPr>
                    <a:lnL w="0">
                      <a:noFill/>
                    </a:lnL>
                    <a:lnR w="0">
                      <a:noFill/>
                    </a:lnR>
                    <a:lnT w="0">
                      <a:noFill/>
                    </a:lnT>
                    <a:lnB w="0">
                      <a:noFill/>
                    </a:lnB>
                    <a:noFill/>
                  </a:tcPr>
                </a:tc>
                <a:tc>
                  <a:txBody>
                    <a:bodyPr/>
                    <a:lstStyle/>
                    <a:p>
                      <a:pPr marL="342900" marR="0" lvl="0" indent="-342900" algn="l">
                        <a:lnSpc>
                          <a:spcPct val="90000"/>
                        </a:lnSpc>
                        <a:spcBef>
                          <a:spcPts val="1000"/>
                        </a:spcBef>
                        <a:spcAft>
                          <a:spcPts val="0"/>
                        </a:spcAft>
                        <a:buClr>
                          <a:srgbClr val="FFFFFF"/>
                        </a:buClr>
                        <a:buAutoNum type="arabicPeriod"/>
                      </a:pPr>
                      <a:r>
                        <a:rPr lang="en-US" sz="2200" b="1" i="0" u="none" strike="noStrike" noProof="0" dirty="0">
                          <a:solidFill>
                            <a:schemeClr val="tx1"/>
                          </a:solidFill>
                          <a:latin typeface="Calibri"/>
                        </a:rPr>
                        <a:t>As a general member of the workforce:</a:t>
                      </a:r>
                    </a:p>
                    <a:p>
                      <a:pPr marL="342900" marR="0" lvl="0" indent="-342900" algn="l">
                        <a:lnSpc>
                          <a:spcPct val="90000"/>
                        </a:lnSpc>
                        <a:spcBef>
                          <a:spcPts val="1000"/>
                        </a:spcBef>
                        <a:spcAft>
                          <a:spcPts val="0"/>
                        </a:spcAft>
                        <a:buClr>
                          <a:srgbClr val="FFFFFF"/>
                        </a:buClr>
                        <a:buAutoNum type="arabicPeriod"/>
                      </a:pPr>
                      <a:r>
                        <a:rPr lang="en-US" sz="2200" b="0" i="0" u="none" strike="noStrike" noProof="0" dirty="0">
                          <a:solidFill>
                            <a:schemeClr val="tx1"/>
                          </a:solidFill>
                          <a:latin typeface="Calibri"/>
                        </a:rPr>
                        <a:t>Teambuilding</a:t>
                      </a:r>
                      <a:endParaRPr lang="en-US" sz="2200" b="1" i="0" u="none" strike="noStrike" noProof="0">
                        <a:latin typeface="Calibri"/>
                      </a:endParaRPr>
                    </a:p>
                    <a:p>
                      <a:pPr marL="342900" marR="0" lvl="0" indent="-342900" algn="l">
                        <a:lnSpc>
                          <a:spcPct val="90000"/>
                        </a:lnSpc>
                        <a:spcBef>
                          <a:spcPts val="1000"/>
                        </a:spcBef>
                        <a:spcAft>
                          <a:spcPts val="0"/>
                        </a:spcAft>
                        <a:buClr>
                          <a:srgbClr val="FFFFFF"/>
                        </a:buClr>
                        <a:buAutoNum type="arabicPeriod"/>
                      </a:pPr>
                      <a:r>
                        <a:rPr lang="en-US" sz="2200" b="0" i="0" u="none" strike="noStrike" noProof="0" dirty="0">
                          <a:solidFill>
                            <a:schemeClr val="tx1"/>
                          </a:solidFill>
                          <a:latin typeface="Calibri"/>
                        </a:rPr>
                        <a:t>Interviews</a:t>
                      </a:r>
                    </a:p>
                    <a:p>
                      <a:pPr marL="342900" marR="0" lvl="0" indent="-342900" algn="l">
                        <a:lnSpc>
                          <a:spcPct val="90000"/>
                        </a:lnSpc>
                        <a:spcBef>
                          <a:spcPts val="1000"/>
                        </a:spcBef>
                        <a:spcAft>
                          <a:spcPts val="0"/>
                        </a:spcAft>
                        <a:buClr>
                          <a:srgbClr val="FFFFFF"/>
                        </a:buClr>
                        <a:buFont typeface="Arial"/>
                        <a:buChar char="•"/>
                      </a:pPr>
                      <a:r>
                        <a:rPr lang="en-US" sz="2200" b="0" i="0" u="none" strike="noStrike" noProof="0" dirty="0">
                          <a:solidFill>
                            <a:schemeClr val="tx1"/>
                          </a:solidFill>
                          <a:latin typeface="Calibri"/>
                        </a:rPr>
                        <a:t>Performance reviews</a:t>
                      </a:r>
                      <a:endParaRPr lang="en-US" sz="2200" b="1" i="0" u="none" strike="noStrike" noProof="0" dirty="0"/>
                    </a:p>
                    <a:p>
                      <a:pPr marL="342900" marR="0" lvl="0" indent="-342900" algn="l">
                        <a:lnSpc>
                          <a:spcPct val="90000"/>
                        </a:lnSpc>
                        <a:spcBef>
                          <a:spcPts val="1000"/>
                        </a:spcBef>
                        <a:spcAft>
                          <a:spcPts val="0"/>
                        </a:spcAft>
                        <a:buClr>
                          <a:srgbClr val="FFFFFF"/>
                        </a:buClr>
                        <a:buAutoNum type="arabicPeriod"/>
                      </a:pPr>
                      <a:r>
                        <a:rPr lang="en-US" sz="2200" b="0" i="0" u="none" strike="noStrike" noProof="0" dirty="0">
                          <a:solidFill>
                            <a:schemeClr val="tx1"/>
                          </a:solidFill>
                          <a:latin typeface="Calibri"/>
                        </a:rPr>
                        <a:t>Security and trust measures</a:t>
                      </a:r>
                      <a:endParaRPr lang="en-US" sz="2200" b="1" i="0" u="none" strike="noStrike" noProof="0" dirty="0"/>
                    </a:p>
                    <a:p>
                      <a:pPr marL="342900" marR="0" lvl="0" indent="-342900" algn="l">
                        <a:lnSpc>
                          <a:spcPct val="90000"/>
                        </a:lnSpc>
                        <a:spcBef>
                          <a:spcPts val="1000"/>
                        </a:spcBef>
                        <a:spcAft>
                          <a:spcPts val="0"/>
                        </a:spcAft>
                        <a:buClr>
                          <a:srgbClr val="FFFFFF"/>
                        </a:buClr>
                        <a:buAutoNum type="arabicPeriod"/>
                      </a:pPr>
                      <a:r>
                        <a:rPr lang="en-US" sz="2200" b="0" i="0" u="none" strike="noStrike" noProof="0" dirty="0">
                          <a:solidFill>
                            <a:schemeClr val="tx1"/>
                          </a:solidFill>
                          <a:latin typeface="Calibri"/>
                        </a:rPr>
                        <a:t>Company meetings</a:t>
                      </a:r>
                      <a:endParaRPr lang="en-US" sz="2200" b="1" i="0" u="none" strike="noStrike" noProof="0"/>
                    </a:p>
                    <a:p>
                      <a:pPr marL="342900" marR="0" lvl="0" indent="-342900" algn="l">
                        <a:lnSpc>
                          <a:spcPct val="90000"/>
                        </a:lnSpc>
                        <a:spcBef>
                          <a:spcPts val="1000"/>
                        </a:spcBef>
                        <a:spcAft>
                          <a:spcPts val="0"/>
                        </a:spcAft>
                        <a:buClr>
                          <a:srgbClr val="FFFFFF"/>
                        </a:buClr>
                        <a:buAutoNum type="arabicPeriod"/>
                      </a:pPr>
                      <a:r>
                        <a:rPr lang="en-US" sz="2200" b="0" i="0" u="none" strike="noStrike" noProof="0" dirty="0">
                          <a:solidFill>
                            <a:schemeClr val="tx1"/>
                          </a:solidFill>
                          <a:latin typeface="Calibri"/>
                        </a:rPr>
                        <a:t>DEI and employee groups</a:t>
                      </a:r>
                      <a:endParaRPr lang="en-US" sz="2200" b="1" i="0" u="none" strike="noStrike" noProof="0" dirty="0">
                        <a:latin typeface="Calibri"/>
                      </a:endParaRPr>
                    </a:p>
                    <a:p>
                      <a:pPr marL="342900" marR="0" lvl="0" indent="-342900" algn="l">
                        <a:lnSpc>
                          <a:spcPct val="90000"/>
                        </a:lnSpc>
                        <a:spcBef>
                          <a:spcPts val="1000"/>
                        </a:spcBef>
                        <a:spcAft>
                          <a:spcPts val="0"/>
                        </a:spcAft>
                        <a:buClr>
                          <a:srgbClr val="FFFFFF"/>
                        </a:buClr>
                        <a:buAutoNum type="arabicPeriod"/>
                      </a:pPr>
                      <a:r>
                        <a:rPr lang="en-US" sz="2200" b="0" i="0" u="none" strike="noStrike" noProof="0" dirty="0">
                          <a:solidFill>
                            <a:schemeClr val="tx1"/>
                          </a:solidFill>
                          <a:latin typeface="Calibri"/>
                        </a:rPr>
                        <a:t>Certifications and audits</a:t>
                      </a:r>
                      <a:endParaRPr lang="en-US" sz="2200" b="1" i="0" u="none" strike="noStrike" noProof="0" dirty="0">
                        <a:latin typeface="Calibri"/>
                      </a:endParaRPr>
                    </a:p>
                    <a:p>
                      <a:pPr marL="342900" marR="0" lvl="0" indent="-342900" algn="l">
                        <a:lnSpc>
                          <a:spcPct val="90000"/>
                        </a:lnSpc>
                        <a:spcBef>
                          <a:spcPts val="1000"/>
                        </a:spcBef>
                        <a:spcAft>
                          <a:spcPts val="0"/>
                        </a:spcAft>
                        <a:buClr>
                          <a:srgbClr val="FFFFFF"/>
                        </a:buClr>
                        <a:buAutoNum type="arabicPeriod"/>
                      </a:pPr>
                      <a:r>
                        <a:rPr lang="en-US" sz="2200" b="0" i="0" u="none" strike="noStrike" noProof="0" dirty="0">
                          <a:solidFill>
                            <a:schemeClr val="tx1"/>
                          </a:solidFill>
                          <a:latin typeface="Calibri"/>
                        </a:rPr>
                        <a:t>M&amp;A and reorganizations</a:t>
                      </a:r>
                      <a:endParaRPr lang="en-US" sz="2200" b="1" i="0" u="none" strike="noStrike" noProof="0" dirty="0">
                        <a:latin typeface="Calibri"/>
                      </a:endParaRPr>
                    </a:p>
                    <a:p>
                      <a:pPr marL="342900" marR="0" lvl="0" indent="-342900" algn="l">
                        <a:lnSpc>
                          <a:spcPct val="90000"/>
                        </a:lnSpc>
                        <a:spcBef>
                          <a:spcPts val="1000"/>
                        </a:spcBef>
                        <a:spcAft>
                          <a:spcPts val="0"/>
                        </a:spcAft>
                        <a:buClr>
                          <a:srgbClr val="FFFFFF"/>
                        </a:buClr>
                        <a:buFont typeface="Arial,Sans-Serif"/>
                        <a:buChar char="•"/>
                      </a:pPr>
                      <a:r>
                        <a:rPr lang="en-US" sz="2200" b="0" i="0" u="none" strike="noStrike" noProof="0" dirty="0">
                          <a:solidFill>
                            <a:schemeClr val="tx1"/>
                          </a:solidFill>
                          <a:latin typeface="Calibri"/>
                        </a:rPr>
                        <a:t>Conferences and events</a:t>
                      </a:r>
                      <a:endParaRPr lang="en-US" sz="2200" b="1" i="0" u="none" strike="noStrike" noProof="0" dirty="0"/>
                    </a:p>
                    <a:p>
                      <a:pPr marL="342900" marR="0" lvl="0" indent="-342900" algn="l">
                        <a:lnSpc>
                          <a:spcPct val="90000"/>
                        </a:lnSpc>
                        <a:spcBef>
                          <a:spcPts val="1000"/>
                        </a:spcBef>
                        <a:spcAft>
                          <a:spcPts val="0"/>
                        </a:spcAft>
                        <a:buClr>
                          <a:srgbClr val="FFFFFF"/>
                        </a:buClr>
                        <a:buFont typeface="Arial,Sans-Serif"/>
                        <a:buChar char="•"/>
                      </a:pPr>
                      <a:r>
                        <a:rPr lang="en-US" sz="2200" b="0" i="0" u="none" strike="noStrike" noProof="0" dirty="0">
                          <a:solidFill>
                            <a:schemeClr val="tx1"/>
                          </a:solidFill>
                          <a:latin typeface="Calibri"/>
                        </a:rPr>
                        <a:t>...and more</a:t>
                      </a:r>
                      <a:endParaRPr lang="en-US" dirty="0"/>
                    </a:p>
                    <a:p>
                      <a:pPr marL="342900" marR="0" lvl="0" indent="-342900" algn="l">
                        <a:lnSpc>
                          <a:spcPct val="90000"/>
                        </a:lnSpc>
                        <a:spcBef>
                          <a:spcPts val="1000"/>
                        </a:spcBef>
                        <a:spcAft>
                          <a:spcPts val="0"/>
                        </a:spcAft>
                        <a:buClr>
                          <a:srgbClr val="FFFFFF"/>
                        </a:buClr>
                        <a:buAutoNum type="arabicPeriod"/>
                      </a:pPr>
                      <a:endParaRPr lang="en-US" sz="1800" b="0" i="0" u="none" strike="noStrike" noProof="0" dirty="0">
                        <a:solidFill>
                          <a:schemeClr val="tx1"/>
                        </a:solidFill>
                        <a:latin typeface="Calibri"/>
                      </a:endParaRPr>
                    </a:p>
                  </a:txBody>
                  <a:tcPr>
                    <a:lnL w="0">
                      <a:noFill/>
                    </a:lnL>
                    <a:lnR w="0">
                      <a:noFill/>
                    </a:lnR>
                    <a:lnT w="0">
                      <a:noFill/>
                    </a:lnT>
                    <a:lnB w="0">
                      <a:noFill/>
                    </a:lnB>
                    <a:noFill/>
                  </a:tcPr>
                </a:tc>
                <a:extLst>
                  <a:ext uri="{0D108BD9-81ED-4DB2-BD59-A6C34878D82A}">
                    <a16:rowId xmlns:a16="http://schemas.microsoft.com/office/drawing/2014/main" val="2243376672"/>
                  </a:ext>
                </a:extLst>
              </a:tr>
            </a:tbl>
          </a:graphicData>
        </a:graphic>
      </p:graphicFrame>
    </p:spTree>
    <p:extLst>
      <p:ext uri="{BB962C8B-B14F-4D97-AF65-F5344CB8AC3E}">
        <p14:creationId xmlns:p14="http://schemas.microsoft.com/office/powerpoint/2010/main" val="814993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F65C-C876-9F8B-A8DC-878109917881}"/>
              </a:ext>
            </a:extLst>
          </p:cNvPr>
          <p:cNvSpPr>
            <a:spLocks noGrp="1"/>
          </p:cNvSpPr>
          <p:nvPr>
            <p:ph type="title"/>
          </p:nvPr>
        </p:nvSpPr>
        <p:spPr/>
        <p:txBody>
          <a:bodyPr/>
          <a:lstStyle/>
          <a:p>
            <a:r>
              <a:rPr lang="en-US" dirty="0">
                <a:cs typeface="Calibri Light"/>
              </a:rPr>
              <a:t>Company Objectives</a:t>
            </a:r>
            <a:endParaRPr lang="en-US" dirty="0"/>
          </a:p>
        </p:txBody>
      </p:sp>
      <p:sp>
        <p:nvSpPr>
          <p:cNvPr id="3" name="Content Placeholder 2">
            <a:extLst>
              <a:ext uri="{FF2B5EF4-FFF2-40B4-BE49-F238E27FC236}">
                <a16:creationId xmlns:a16="http://schemas.microsoft.com/office/drawing/2014/main" id="{DDAC4CD3-FE4B-DF35-C821-C15C35963D41}"/>
              </a:ext>
            </a:extLst>
          </p:cNvPr>
          <p:cNvSpPr>
            <a:spLocks noGrp="1"/>
          </p:cNvSpPr>
          <p:nvPr>
            <p:ph idx="1"/>
          </p:nvPr>
        </p:nvSpPr>
        <p:spPr>
          <a:xfrm>
            <a:off x="838200" y="1825625"/>
            <a:ext cx="10515600" cy="4995350"/>
          </a:xfrm>
        </p:spPr>
        <p:txBody>
          <a:bodyPr vert="horz" lIns="91440" tIns="45720" rIns="91440" bIns="45720" rtlCol="0" anchor="t">
            <a:normAutofit fontScale="92500" lnSpcReduction="20000"/>
          </a:bodyPr>
          <a:lstStyle/>
          <a:p>
            <a:r>
              <a:rPr lang="en-US" dirty="0">
                <a:cs typeface="Calibri"/>
              </a:rPr>
              <a:t>Most software companies exist to make money (you know, capitalism). They raise profits by increasing revenues and decreasing expenses and risk.</a:t>
            </a:r>
          </a:p>
          <a:p>
            <a:r>
              <a:rPr lang="en-US" dirty="0">
                <a:cs typeface="Calibri"/>
              </a:rPr>
              <a:t>Most companies will have business objectives or mission statements, as well as company values, principles, or virtues</a:t>
            </a:r>
          </a:p>
          <a:p>
            <a:pPr lvl="1"/>
            <a:r>
              <a:rPr lang="en-US" dirty="0">
                <a:cs typeface="Calibri"/>
              </a:rPr>
              <a:t>Microsoft: </a:t>
            </a:r>
            <a:r>
              <a:rPr lang="en-US" strike="sngStrike" dirty="0">
                <a:cs typeface="Calibri"/>
              </a:rPr>
              <a:t>"A computer on every desk and in every home"</a:t>
            </a:r>
            <a:r>
              <a:rPr lang="en-US" dirty="0">
                <a:cs typeface="Calibri"/>
              </a:rPr>
              <a:t> "To empower every person and every organization to achieve more"</a:t>
            </a:r>
          </a:p>
          <a:p>
            <a:pPr lvl="1"/>
            <a:r>
              <a:rPr lang="en-US" dirty="0">
                <a:cs typeface="Calibri"/>
              </a:rPr>
              <a:t>Facebook: "To make the world more open and connected".</a:t>
            </a:r>
          </a:p>
          <a:p>
            <a:pPr lvl="1"/>
            <a:r>
              <a:rPr lang="en-US" dirty="0">
                <a:cs typeface="Calibri"/>
              </a:rPr>
              <a:t>Google: "To organize the world's information and make it universally accessible and useful".</a:t>
            </a:r>
          </a:p>
          <a:p>
            <a:pPr lvl="1"/>
            <a:r>
              <a:rPr lang="en-US" dirty="0" err="1">
                <a:cs typeface="Calibri"/>
              </a:rPr>
              <a:t>Keyfactor</a:t>
            </a:r>
            <a:r>
              <a:rPr lang="en-US" dirty="0">
                <a:cs typeface="Calibri"/>
              </a:rPr>
              <a:t> "To promote a world where all digital identities are trusted".</a:t>
            </a:r>
          </a:p>
          <a:p>
            <a:r>
              <a:rPr lang="en-US" dirty="0">
                <a:cs typeface="Calibri"/>
              </a:rPr>
              <a:t>So a software company aims to create profit by working toward its mission statement while maintaining its values. And typical software companies aim to convince customers that their software can help them do the same.</a:t>
            </a:r>
          </a:p>
          <a:p>
            <a:r>
              <a:rPr lang="en-US" dirty="0">
                <a:cs typeface="Calibri"/>
              </a:rPr>
              <a:t>There are many ways software engineers help achieve these goals, both by contributing unique skills and expertise, and by working with the rest of the company toward a common goal as part of the same team.</a:t>
            </a:r>
          </a:p>
        </p:txBody>
      </p:sp>
    </p:spTree>
    <p:extLst>
      <p:ext uri="{BB962C8B-B14F-4D97-AF65-F5344CB8AC3E}">
        <p14:creationId xmlns:p14="http://schemas.microsoft.com/office/powerpoint/2010/main" val="2930305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B622-DDBE-71A0-1E4F-7B34DE7AAA79}"/>
              </a:ext>
            </a:extLst>
          </p:cNvPr>
          <p:cNvSpPr>
            <a:spLocks noGrp="1"/>
          </p:cNvSpPr>
          <p:nvPr>
            <p:ph type="title"/>
          </p:nvPr>
        </p:nvSpPr>
        <p:spPr/>
        <p:txBody>
          <a:bodyPr/>
          <a:lstStyle/>
          <a:p>
            <a:r>
              <a:rPr lang="en-US" dirty="0">
                <a:cs typeface="Calibri Light"/>
              </a:rPr>
              <a:t>As a product expert</a:t>
            </a:r>
            <a:endParaRPr lang="en-US" dirty="0"/>
          </a:p>
        </p:txBody>
      </p:sp>
      <p:sp>
        <p:nvSpPr>
          <p:cNvPr id="3" name="Content Placeholder 2">
            <a:extLst>
              <a:ext uri="{FF2B5EF4-FFF2-40B4-BE49-F238E27FC236}">
                <a16:creationId xmlns:a16="http://schemas.microsoft.com/office/drawing/2014/main" id="{A10AED0C-29BE-F005-B1B0-B1D1D288C6A3}"/>
              </a:ext>
            </a:extLst>
          </p:cNvPr>
          <p:cNvSpPr>
            <a:spLocks noGrp="1"/>
          </p:cNvSpPr>
          <p:nvPr>
            <p:ph idx="1"/>
          </p:nvPr>
        </p:nvSpPr>
        <p:spPr>
          <a:xfrm>
            <a:off x="838200" y="1825625"/>
            <a:ext cx="10515600" cy="5024847"/>
          </a:xfrm>
        </p:spPr>
        <p:txBody>
          <a:bodyPr vert="horz" lIns="91440" tIns="45720" rIns="91440" bIns="45720" rtlCol="0" anchor="t">
            <a:normAutofit/>
          </a:bodyPr>
          <a:lstStyle/>
          <a:p>
            <a:r>
              <a:rPr lang="en-US" dirty="0">
                <a:cs typeface="Calibri"/>
              </a:rPr>
              <a:t>Nobody knows the software better than the development team.</a:t>
            </a:r>
          </a:p>
          <a:p>
            <a:r>
              <a:rPr lang="en-US" dirty="0">
                <a:cs typeface="Calibri"/>
              </a:rPr>
              <a:t>Nobody is better suited with the technical skills to speak confidently with a technical audience who might have questions about the product.</a:t>
            </a:r>
          </a:p>
          <a:p>
            <a:r>
              <a:rPr lang="en-US" dirty="0">
                <a:cs typeface="Calibri"/>
              </a:rPr>
              <a:t>Nobody is better positioned to publish certain content that will make the software more visible and attractive to users.</a:t>
            </a:r>
          </a:p>
          <a:p>
            <a:r>
              <a:rPr lang="en-US" dirty="0">
                <a:cs typeface="Calibri"/>
              </a:rPr>
              <a:t>Nobody is better positioned to consult with staff in other roles to ensure alignment with product capabilities and expectations.</a:t>
            </a:r>
          </a:p>
          <a:p>
            <a:r>
              <a:rPr lang="en-US" dirty="0">
                <a:cs typeface="Calibri"/>
              </a:rPr>
              <a:t>Nobody has more expertise with the technology and domain involved with your product, independent of the product itself. This makes </a:t>
            </a:r>
            <a:br>
              <a:rPr lang="en-US" dirty="0"/>
            </a:br>
            <a:r>
              <a:rPr lang="en-US" dirty="0">
                <a:cs typeface="Calibri"/>
              </a:rPr>
              <a:t>engineers valuable consultants as </a:t>
            </a:r>
            <a:r>
              <a:rPr lang="en-US" i="1" dirty="0">
                <a:cs typeface="Calibri"/>
              </a:rPr>
              <a:t>Subject Matter Experts (SMEs).</a:t>
            </a:r>
          </a:p>
        </p:txBody>
      </p:sp>
    </p:spTree>
    <p:extLst>
      <p:ext uri="{BB962C8B-B14F-4D97-AF65-F5344CB8AC3E}">
        <p14:creationId xmlns:p14="http://schemas.microsoft.com/office/powerpoint/2010/main" val="3794079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F7D2-C50A-862E-E72D-B19F7D49D9B9}"/>
              </a:ext>
            </a:extLst>
          </p:cNvPr>
          <p:cNvSpPr>
            <a:spLocks noGrp="1"/>
          </p:cNvSpPr>
          <p:nvPr>
            <p:ph type="title"/>
          </p:nvPr>
        </p:nvSpPr>
        <p:spPr/>
        <p:txBody>
          <a:bodyPr/>
          <a:lstStyle/>
          <a:p>
            <a:r>
              <a:rPr lang="en-US" dirty="0">
                <a:cs typeface="Calibri Light"/>
              </a:rPr>
              <a:t>Marketing Content</a:t>
            </a:r>
            <a:endParaRPr lang="en-US" dirty="0"/>
          </a:p>
        </p:txBody>
      </p:sp>
      <p:sp>
        <p:nvSpPr>
          <p:cNvPr id="3" name="Content Placeholder 2">
            <a:extLst>
              <a:ext uri="{FF2B5EF4-FFF2-40B4-BE49-F238E27FC236}">
                <a16:creationId xmlns:a16="http://schemas.microsoft.com/office/drawing/2014/main" id="{6B1DE27F-99E6-B190-EA8B-FED5301064AD}"/>
              </a:ext>
            </a:extLst>
          </p:cNvPr>
          <p:cNvSpPr>
            <a:spLocks noGrp="1"/>
          </p:cNvSpPr>
          <p:nvPr>
            <p:ph idx="1"/>
          </p:nvPr>
        </p:nvSpPr>
        <p:spPr>
          <a:xfrm>
            <a:off x="838200" y="1825625"/>
            <a:ext cx="10515600" cy="5044512"/>
          </a:xfrm>
        </p:spPr>
        <p:txBody>
          <a:bodyPr vert="horz" lIns="91440" tIns="45720" rIns="91440" bIns="45720" rtlCol="0" anchor="t">
            <a:normAutofit fontScale="92500" lnSpcReduction="20000"/>
          </a:bodyPr>
          <a:lstStyle/>
          <a:p>
            <a:r>
              <a:rPr lang="en-US" dirty="0">
                <a:cs typeface="Calibri"/>
              </a:rPr>
              <a:t>Potential users need to be able to find your software and easily become convinced that it will meet their needs. Existing users need new features.</a:t>
            </a:r>
          </a:p>
          <a:p>
            <a:r>
              <a:rPr lang="en-US" dirty="0">
                <a:cs typeface="Calibri"/>
              </a:rPr>
              <a:t>Walkthroughs, how-to guides, and videos or blog posts on the product help users to see the potential of the product features.</a:t>
            </a:r>
          </a:p>
          <a:p>
            <a:r>
              <a:rPr lang="en-US" dirty="0">
                <a:cs typeface="Calibri"/>
              </a:rPr>
              <a:t>"Whitepapers" are documents published by the company addressing the technical domain related to the software that aren't directly related to your product. (e.g. I have whitepapers on cryptography and certificates without mentioning </a:t>
            </a:r>
            <a:r>
              <a:rPr lang="en-US" dirty="0" err="1">
                <a:cs typeface="Calibri"/>
              </a:rPr>
              <a:t>Keyfactor</a:t>
            </a:r>
            <a:r>
              <a:rPr lang="en-US" dirty="0">
                <a:cs typeface="Calibri"/>
              </a:rPr>
              <a:t> products).</a:t>
            </a:r>
          </a:p>
          <a:p>
            <a:r>
              <a:rPr lang="en-US" dirty="0">
                <a:ea typeface="+mn-lt"/>
                <a:cs typeface="+mn-lt"/>
              </a:rPr>
              <a:t>Peer-reviewed research raises organization's credibility.</a:t>
            </a:r>
          </a:p>
          <a:p>
            <a:r>
              <a:rPr lang="en-US" dirty="0">
                <a:ea typeface="+mn-lt"/>
                <a:cs typeface="+mn-lt"/>
              </a:rPr>
              <a:t>Media will seek comments and interviews from relevant experts for stories.</a:t>
            </a:r>
          </a:p>
          <a:p>
            <a:r>
              <a:rPr lang="en-US" dirty="0">
                <a:ea typeface="+mn-lt"/>
                <a:cs typeface="+mn-lt"/>
              </a:rPr>
              <a:t>Quality technical results that appear early in online searches for terms related to the company's business draw more customers (Search Engine Optimization or SEO).</a:t>
            </a:r>
          </a:p>
          <a:p>
            <a:r>
              <a:rPr lang="en-US" dirty="0">
                <a:cs typeface="Calibri"/>
              </a:rPr>
              <a:t>Companies may ask employees to share </a:t>
            </a:r>
            <a:r>
              <a:rPr lang="en-US" dirty="0" err="1">
                <a:cs typeface="Calibri"/>
              </a:rPr>
              <a:t>linkedin</a:t>
            </a:r>
            <a:r>
              <a:rPr lang="en-US" dirty="0">
                <a:cs typeface="Calibri"/>
              </a:rPr>
              <a:t>/social posts. It's good to participate, but too much corporate shilling degrades your credibility.</a:t>
            </a:r>
          </a:p>
        </p:txBody>
      </p:sp>
    </p:spTree>
    <p:extLst>
      <p:ext uri="{BB962C8B-B14F-4D97-AF65-F5344CB8AC3E}">
        <p14:creationId xmlns:p14="http://schemas.microsoft.com/office/powerpoint/2010/main" val="15704645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Other Skills and Activities </vt:lpstr>
      <vt:lpstr>Notes</vt:lpstr>
      <vt:lpstr>Learning Objectives</vt:lpstr>
      <vt:lpstr>What do software engineers do? [Revisited]</vt:lpstr>
      <vt:lpstr>What do software engineers do? [Revisited]</vt:lpstr>
      <vt:lpstr>Business Activities of Software Engineers</vt:lpstr>
      <vt:lpstr>Company Objectives</vt:lpstr>
      <vt:lpstr>As a product expert</vt:lpstr>
      <vt:lpstr>Marketing Content</vt:lpstr>
      <vt:lpstr>Sales enablement</vt:lpstr>
      <vt:lpstr>Solution Engineering</vt:lpstr>
      <vt:lpstr>Proofs of Concept</vt:lpstr>
      <vt:lpstr>Field Sales</vt:lpstr>
      <vt:lpstr>Operations Support</vt:lpstr>
      <vt:lpstr>Documentation, Training, and Presentations</vt:lpstr>
      <vt:lpstr>As an Employee with Engineering Skills</vt:lpstr>
      <vt:lpstr>Security and trust measures</vt:lpstr>
      <vt:lpstr>Other Activities Within a Development Team</vt:lpstr>
      <vt:lpstr>Other Team Activities Directed by Company</vt:lpstr>
      <vt:lpstr>Other Activities Coordinated with Coworkers</vt:lpstr>
      <vt:lpstr>Other Employer Expectations</vt:lpstr>
      <vt:lpstr>Other Activities in the Discipline</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1276</cp:revision>
  <dcterms:created xsi:type="dcterms:W3CDTF">2022-06-29T17:49:55Z</dcterms:created>
  <dcterms:modified xsi:type="dcterms:W3CDTF">2022-11-21T20:21:49Z</dcterms:modified>
</cp:coreProperties>
</file>