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92" r:id="rId2"/>
    <p:sldMasterId id="2147483904" r:id="rId3"/>
    <p:sldMasterId id="2147483952" r:id="rId4"/>
  </p:sldMasterIdLst>
  <p:notesMasterIdLst>
    <p:notesMasterId r:id="rId19"/>
  </p:notesMasterIdLst>
  <p:sldIdLst>
    <p:sldId id="256" r:id="rId5"/>
    <p:sldId id="350" r:id="rId6"/>
    <p:sldId id="351" r:id="rId7"/>
    <p:sldId id="274" r:id="rId8"/>
    <p:sldId id="352" r:id="rId9"/>
    <p:sldId id="284" r:id="rId10"/>
    <p:sldId id="353" r:id="rId11"/>
    <p:sldId id="355" r:id="rId12"/>
    <p:sldId id="361" r:id="rId13"/>
    <p:sldId id="359" r:id="rId14"/>
    <p:sldId id="362" r:id="rId15"/>
    <p:sldId id="363" r:id="rId16"/>
    <p:sldId id="3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Slide" id="{A13373C8-F018-4B82-A049-20CACD09E506}">
          <p14:sldIdLst>
            <p14:sldId id="256"/>
          </p14:sldIdLst>
        </p14:section>
        <p14:section name="Welcome" id="{A06A1615-575C-4E6F-889E-E1C9BACB44C0}">
          <p14:sldIdLst>
            <p14:sldId id="350"/>
            <p14:sldId id="351"/>
            <p14:sldId id="274"/>
          </p14:sldIdLst>
        </p14:section>
        <p14:section name="Webinar Stuff" id="{FE34004A-5EB3-4195-A469-CBA08FD4B699}">
          <p14:sldIdLst>
            <p14:sldId id="352"/>
            <p14:sldId id="284"/>
            <p14:sldId id="353"/>
            <p14:sldId id="355"/>
            <p14:sldId id="361"/>
            <p14:sldId id="359"/>
            <p14:sldId id="362"/>
            <p14:sldId id="363"/>
            <p14:sldId id="364"/>
          </p14:sldIdLst>
        </p14:section>
        <p14:section name="Conclusion" id="{78E99532-D7D4-4B00-ABC0-10998244EE34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88712" autoAdjust="0"/>
  </p:normalViewPr>
  <p:slideViewPr>
    <p:cSldViewPr>
      <p:cViewPr>
        <p:scale>
          <a:sx n="88" d="100"/>
          <a:sy n="88" d="100"/>
        </p:scale>
        <p:origin x="-73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286F3-E65E-4F79-B788-57BE86AC3125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325AE-6004-4B7D-9BDD-D621424A8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25AE-6004-4B7D-9BDD-D621424A8D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25AE-6004-4B7D-9BDD-D621424A8D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mailto:XXX@pragmaticworks.com" TargetMode="Externa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701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12088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3871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79091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283200" y="1676400"/>
            <a:ext cx="6197600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dirty="0" smtClean="0"/>
              <a:t>Sales: sales@pragmaticworks.com</a:t>
            </a:r>
            <a:br>
              <a:rPr lang="en-US" dirty="0" smtClean="0"/>
            </a:br>
            <a:r>
              <a:rPr lang="en-US" dirty="0" smtClean="0"/>
              <a:t>My Email: bschacht@pragmaticworks.com</a:t>
            </a:r>
            <a:br>
              <a:rPr lang="en-US" dirty="0" smtClean="0"/>
            </a:br>
            <a:r>
              <a:rPr lang="en-US" dirty="0" smtClean="0"/>
              <a:t>My Twitter: @</a:t>
            </a:r>
            <a:r>
              <a:rPr lang="en-US" dirty="0" err="1" smtClean="0"/>
              <a:t>Bradley_Schacht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My Blog: www.BradleySchacht.com</a:t>
            </a:r>
          </a:p>
        </p:txBody>
      </p:sp>
    </p:spTree>
    <p:extLst>
      <p:ext uri="{BB962C8B-B14F-4D97-AF65-F5344CB8AC3E}">
        <p14:creationId xmlns:p14="http://schemas.microsoft.com/office/powerpoint/2010/main" val="1264967223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logo498864_m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6" y="428604"/>
            <a:ext cx="2709205" cy="571504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2132857"/>
            <a:ext cx="11106149" cy="616739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ts val="0"/>
              </a:spcBef>
              <a:buNone/>
              <a:defRPr lang="en-US" sz="48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WE OFFER THE BEST SERVICES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1" hasCustomPrompt="1"/>
          </p:nvPr>
        </p:nvSpPr>
        <p:spPr>
          <a:xfrm>
            <a:off x="719403" y="2636913"/>
            <a:ext cx="4032251" cy="5762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Some title in this line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 hasCustomPrompt="1"/>
          </p:nvPr>
        </p:nvSpPr>
        <p:spPr>
          <a:xfrm>
            <a:off x="623393" y="3501009"/>
            <a:ext cx="10691284" cy="1223963"/>
          </a:xfrm>
        </p:spPr>
        <p:txBody>
          <a:bodyPr/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 algn="just">
              <a:lnSpc>
                <a:spcPct val="120000"/>
              </a:lnSpc>
              <a:buNone/>
              <a:defRPr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eu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sapien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id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faucibus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nunc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lacinia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nisl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pellentesque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Etiam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vel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turpis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nisi, non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lacinia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sit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tristique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Morbi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facilisis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semper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diam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non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pulvinar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Vivamus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pharetra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eros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pharetra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aliquam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eu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augue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tincidunt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suscipit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sapien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non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gravida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nisl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rutrum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ut.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0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2214554"/>
          </a:xfrm>
          <a:prstGeom prst="rect">
            <a:avLst/>
          </a:prstGeom>
          <a:solidFill>
            <a:srgbClr val="747474"/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10972800" cy="1500198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815414" y="2276872"/>
            <a:ext cx="10849205" cy="3888432"/>
          </a:xfr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ZA" sz="15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spcAft>
                <a:spcPts val="600"/>
              </a:spcAft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simply dummy text of the printing and typesetting industry.</a:t>
            </a:r>
          </a:p>
          <a:p>
            <a:pPr algn="just">
              <a:spcAft>
                <a:spcPts val="600"/>
              </a:spcAft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was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passages, and more recently with desktop publishing software like Aldus PageMaker including versions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Contrary to popular belief,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not simply random text. It has roots in a piece of classical Latin literature from 45 BC, making it over 2000 years old. Richard McClintock.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86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13 Grupo"/>
          <p:cNvGrpSpPr/>
          <p:nvPr/>
        </p:nvGrpSpPr>
        <p:grpSpPr>
          <a:xfrm>
            <a:off x="6157429" y="2758768"/>
            <a:ext cx="9183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1 Título"/>
          <p:cNvSpPr txBox="1">
            <a:spLocks/>
          </p:cNvSpPr>
          <p:nvPr/>
        </p:nvSpPr>
        <p:spPr>
          <a:xfrm>
            <a:off x="6572253" y="4410963"/>
            <a:ext cx="4307880" cy="468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H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more information please visit your website:</a:t>
            </a:r>
            <a:endParaRPr lang="es-HN" sz="1050" b="1" dirty="0" smtClean="0">
              <a:solidFill>
                <a:srgbClr val="FFC000"/>
              </a:solidFill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6558944" y="4660002"/>
            <a:ext cx="4433600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HN" sz="1950" b="1" dirty="0" smtClean="0">
                <a:solidFill>
                  <a:srgbClr val="0D2E82"/>
                </a:solidFill>
              </a:rPr>
              <a:t>www.pragmaticworks.com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2214554"/>
          </a:xfrm>
          <a:prstGeom prst="rect">
            <a:avLst/>
          </a:prstGeom>
          <a:solidFill>
            <a:srgbClr val="747474"/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 sz="180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10972800" cy="1500198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0"/>
          </p:nvPr>
        </p:nvSpPr>
        <p:spPr>
          <a:xfrm>
            <a:off x="623392" y="2758768"/>
            <a:ext cx="5664200" cy="2830472"/>
          </a:xfrm>
        </p:spPr>
        <p:txBody>
          <a:bodyPr>
            <a:normAutofit/>
          </a:bodyPr>
          <a:lstStyle>
            <a:lvl1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defTabSz="914400" rtl="0" eaLnBrk="1" latinLnBrk="0" hangingPunct="1">
              <a:spcAft>
                <a:spcPts val="600"/>
              </a:spcAft>
              <a:defRPr lang="en-ZA" sz="1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11"/>
          </p:nvPr>
        </p:nvSpPr>
        <p:spPr>
          <a:xfrm>
            <a:off x="6384032" y="2754532"/>
            <a:ext cx="5664200" cy="1754588"/>
          </a:xfrm>
        </p:spPr>
        <p:txBody>
          <a:bodyPr>
            <a:normAutofit/>
          </a:bodyPr>
          <a:lstStyle>
            <a:lvl1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defTabSz="914400" rtl="0" eaLnBrk="1" latinLnBrk="0" hangingPunct="1">
              <a:spcAft>
                <a:spcPts val="600"/>
              </a:spcAft>
              <a:defRPr lang="en-ZA" sz="1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3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36"/>
          <p:cNvSpPr>
            <a:spLocks noGrp="1"/>
          </p:cNvSpPr>
          <p:nvPr>
            <p:ph sz="quarter" idx="13" hasCustomPrompt="1"/>
          </p:nvPr>
        </p:nvSpPr>
        <p:spPr>
          <a:xfrm>
            <a:off x="531081" y="2136417"/>
            <a:ext cx="3672416" cy="3076575"/>
          </a:xfrm>
        </p:spPr>
        <p:txBody>
          <a:bodyPr>
            <a:normAutofit/>
          </a:bodyPr>
          <a:lstStyle>
            <a:lvl1pPr marL="0" indent="0" algn="just" defTabSz="914400" rtl="0" eaLnBrk="1" latinLnBrk="0" hangingPunct="1">
              <a:spcAft>
                <a:spcPts val="600"/>
              </a:spcAft>
              <a:buNone/>
              <a:defRPr lang="en-US" sz="1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Column 1</a:t>
            </a:r>
          </a:p>
        </p:txBody>
      </p:sp>
      <p:grpSp>
        <p:nvGrpSpPr>
          <p:cNvPr id="11" name="13 Grupo"/>
          <p:cNvGrpSpPr/>
          <p:nvPr/>
        </p:nvGrpSpPr>
        <p:grpSpPr>
          <a:xfrm>
            <a:off x="4207789" y="2435186"/>
            <a:ext cx="9183" cy="3017856"/>
            <a:chOff x="4276603" y="1491264"/>
            <a:chExt cx="319" cy="3377896"/>
          </a:xfrm>
        </p:grpSpPr>
        <p:cxnSp>
          <p:nvCxnSpPr>
            <p:cNvPr id="12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" y="6278464"/>
            <a:ext cx="12191999" cy="579536"/>
          </a:xfrm>
          <a:prstGeom prst="rect">
            <a:avLst/>
          </a:prstGeom>
          <a:solidFill>
            <a:srgbClr val="0D2E82"/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 sz="2400"/>
          </a:p>
        </p:txBody>
      </p:sp>
      <p:sp>
        <p:nvSpPr>
          <p:cNvPr id="27" name="2 Subtítulo"/>
          <p:cNvSpPr txBox="1">
            <a:spLocks/>
          </p:cNvSpPr>
          <p:nvPr/>
        </p:nvSpPr>
        <p:spPr>
          <a:xfrm>
            <a:off x="952465" y="6429397"/>
            <a:ext cx="2430097" cy="231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HN" sz="900" b="1" cap="all" dirty="0">
                <a:solidFill>
                  <a:schemeClr val="bg1"/>
                </a:solidFill>
              </a:rPr>
              <a:t>Making Business Intelligent</a:t>
            </a:r>
          </a:p>
        </p:txBody>
      </p:sp>
      <p:sp>
        <p:nvSpPr>
          <p:cNvPr id="28" name="2 Subtítulo"/>
          <p:cNvSpPr txBox="1">
            <a:spLocks/>
          </p:cNvSpPr>
          <p:nvPr/>
        </p:nvSpPr>
        <p:spPr>
          <a:xfrm>
            <a:off x="8382016" y="6429396"/>
            <a:ext cx="3143272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HN" sz="1400" b="1" dirty="0" smtClean="0">
                <a:solidFill>
                  <a:schemeClr val="bg1"/>
                </a:solidFill>
              </a:rPr>
              <a:t>www.pragmaticworks.com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29" name="Picture 2" descr="logo498864_m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70" y="357166"/>
            <a:ext cx="2709205" cy="571504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38" name="Content Placeholder 36"/>
          <p:cNvSpPr>
            <a:spLocks noGrp="1"/>
          </p:cNvSpPr>
          <p:nvPr>
            <p:ph sz="quarter" idx="14" hasCustomPrompt="1"/>
          </p:nvPr>
        </p:nvSpPr>
        <p:spPr>
          <a:xfrm>
            <a:off x="4352980" y="2132857"/>
            <a:ext cx="3672416" cy="3076575"/>
          </a:xfrm>
        </p:spPr>
        <p:txBody>
          <a:bodyPr>
            <a:normAutofit/>
          </a:bodyPr>
          <a:lstStyle>
            <a:lvl1pPr marL="0" indent="0" algn="just" defTabSz="914400" rtl="0" eaLnBrk="1" latinLnBrk="0" hangingPunct="1">
              <a:spcAft>
                <a:spcPts val="600"/>
              </a:spcAft>
              <a:buNone/>
              <a:defRPr lang="en-US" sz="1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Column 2</a:t>
            </a:r>
          </a:p>
        </p:txBody>
      </p:sp>
      <p:sp>
        <p:nvSpPr>
          <p:cNvPr id="39" name="Content Placeholder 36"/>
          <p:cNvSpPr>
            <a:spLocks noGrp="1"/>
          </p:cNvSpPr>
          <p:nvPr>
            <p:ph sz="quarter" idx="15" hasCustomPrompt="1"/>
          </p:nvPr>
        </p:nvSpPr>
        <p:spPr>
          <a:xfrm>
            <a:off x="8117444" y="2121319"/>
            <a:ext cx="3672416" cy="3076575"/>
          </a:xfrm>
        </p:spPr>
        <p:txBody>
          <a:bodyPr>
            <a:normAutofit/>
          </a:bodyPr>
          <a:lstStyle>
            <a:lvl1pPr marL="0" indent="0" algn="just" defTabSz="914400" rtl="0" eaLnBrk="1" latinLnBrk="0" hangingPunct="1">
              <a:spcAft>
                <a:spcPts val="600"/>
              </a:spcAft>
              <a:buNone/>
              <a:defRPr lang="en-US" sz="1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Column 3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sz="quarter" idx="17" hasCustomPrompt="1"/>
          </p:nvPr>
        </p:nvSpPr>
        <p:spPr>
          <a:xfrm>
            <a:off x="527381" y="1412777"/>
            <a:ext cx="4993216" cy="288031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Write some lines of text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8" hasCustomPrompt="1"/>
          </p:nvPr>
        </p:nvSpPr>
        <p:spPr>
          <a:xfrm>
            <a:off x="527382" y="764705"/>
            <a:ext cx="7968885" cy="576064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3 COLUMNS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9" hasCustomPrompt="1"/>
          </p:nvPr>
        </p:nvSpPr>
        <p:spPr>
          <a:xfrm>
            <a:off x="527382" y="44624"/>
            <a:ext cx="8449733" cy="692150"/>
          </a:xfrm>
        </p:spPr>
        <p:txBody>
          <a:bodyPr>
            <a:noAutofit/>
          </a:bodyPr>
          <a:lstStyle>
            <a:lvl1pPr marL="0" indent="0">
              <a:buNone/>
              <a:defRPr sz="5000" b="1">
                <a:latin typeface="+mj-lt"/>
              </a:defRPr>
            </a:lvl1pPr>
          </a:lstStyle>
          <a:p>
            <a:pPr lvl="0"/>
            <a:r>
              <a:rPr lang="en-US" dirty="0" smtClean="0"/>
              <a:t>CONTENT EXAMPLES</a:t>
            </a:r>
          </a:p>
        </p:txBody>
      </p:sp>
      <p:grpSp>
        <p:nvGrpSpPr>
          <p:cNvPr id="33" name="13 Grupo"/>
          <p:cNvGrpSpPr/>
          <p:nvPr/>
        </p:nvGrpSpPr>
        <p:grpSpPr>
          <a:xfrm>
            <a:off x="8025397" y="2435186"/>
            <a:ext cx="9183" cy="3017856"/>
            <a:chOff x="4276603" y="1491264"/>
            <a:chExt cx="319" cy="3377896"/>
          </a:xfrm>
        </p:grpSpPr>
        <p:cxnSp>
          <p:nvCxnSpPr>
            <p:cNvPr id="34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96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2" hasCustomPrompt="1"/>
          </p:nvPr>
        </p:nvSpPr>
        <p:spPr>
          <a:xfrm>
            <a:off x="1054943" y="297426"/>
            <a:ext cx="6673239" cy="13684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ts val="0"/>
              </a:spcBef>
              <a:buNone/>
              <a:defRPr lang="en-US" sz="4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 OF GRAPHIC </a:t>
            </a:r>
            <a:r>
              <a:rPr lang="es-HN" sz="4800" b="1" dirty="0" smtClean="0">
                <a:solidFill>
                  <a:srgbClr val="0D2E82"/>
                </a:solidFill>
              </a:rPr>
              <a:t>CHART</a:t>
            </a:r>
            <a:endParaRPr lang="es-HN" sz="4800" b="1" dirty="0">
              <a:solidFill>
                <a:srgbClr val="0D2E82"/>
              </a:solidFill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1054943" y="1484784"/>
            <a:ext cx="7440149" cy="9144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ts val="0"/>
              </a:spcBef>
              <a:buNone/>
              <a:defRPr lang="en-US" sz="1600" b="1" kern="1200" dirty="0" smtClean="0">
                <a:solidFill>
                  <a:srgbClr val="0D2E8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Some title in this line</a:t>
            </a:r>
          </a:p>
        </p:txBody>
      </p:sp>
      <p:pic>
        <p:nvPicPr>
          <p:cNvPr id="20" name="Picture 2" descr="logo498864_m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70" y="357166"/>
            <a:ext cx="2709205" cy="571504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22" name="Picture Placeholder 2"/>
          <p:cNvSpPr>
            <a:spLocks noGrp="1"/>
          </p:cNvSpPr>
          <p:nvPr>
            <p:ph type="pic" idx="1"/>
          </p:nvPr>
        </p:nvSpPr>
        <p:spPr>
          <a:xfrm>
            <a:off x="239349" y="2108212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 hasCustomPrompt="1"/>
          </p:nvPr>
        </p:nvSpPr>
        <p:spPr>
          <a:xfrm>
            <a:off x="7920203" y="2060848"/>
            <a:ext cx="4128459" cy="4111625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 lang="en-US" sz="16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 lang="en-US" sz="1100" kern="1200" dirty="0" smtClean="0">
                <a:solidFill>
                  <a:srgbClr val="5F5F5F"/>
                </a:solidFill>
                <a:latin typeface="Calibri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Another</a:t>
            </a:r>
            <a:r>
              <a:rPr lang="es-H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</a:t>
            </a: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Something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0"/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Product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60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B6B-AFED-485E-8010-FED6142A46BC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AB97-E27D-4D01-96EF-91375A718B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63425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3439"/>
      </p:ext>
    </p:extLst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D33-CAD3-46F0-9201-A4E813A0F83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940C-D3C9-4663-AC8E-A4B55085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1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D33-CAD3-46F0-9201-A4E813A0F83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940C-D3C9-4663-AC8E-A4B55085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8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D33-CAD3-46F0-9201-A4E813A0F83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940C-D3C9-4663-AC8E-A4B55085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5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4D33-CAD3-46F0-9201-A4E813A0F83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940C-D3C9-4663-AC8E-A4B55085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26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13853" y="1122363"/>
            <a:ext cx="11588436" cy="2387600"/>
          </a:xfrm>
        </p:spPr>
        <p:txBody>
          <a:bodyPr anchor="b"/>
          <a:lstStyle>
            <a:lvl1pPr algn="l">
              <a:defRPr sz="60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2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84032" y="3284985"/>
            <a:ext cx="5664795" cy="3587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b="1" dirty="0" smtClean="0">
                <a:hlinkClick r:id="rId2"/>
              </a:rPr>
              <a:t>XXX@pragmaticworks.com</a:t>
            </a: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539771" y="3573017"/>
            <a:ext cx="5664795" cy="3587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b="1" dirty="0" smtClean="0"/>
              <a:t>@Me</a:t>
            </a:r>
            <a:endParaRPr lang="en-US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960096" y="4149081"/>
            <a:ext cx="5664795" cy="3587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b="1" dirty="0" smtClean="0"/>
              <a:t>+27 11 083 7477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669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3853" y="1122363"/>
            <a:ext cx="11588436" cy="2387600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2" descr="logo498864_m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795" y="5768844"/>
            <a:ext cx="2709205" cy="571504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278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53" y="1122363"/>
            <a:ext cx="11588436" cy="2387600"/>
          </a:xfrm>
        </p:spPr>
        <p:txBody>
          <a:bodyPr anchor="b"/>
          <a:lstStyle>
            <a:lvl1pPr algn="l">
              <a:defRPr sz="60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81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6583" y="235383"/>
            <a:ext cx="10981853" cy="851028"/>
          </a:xfrm>
        </p:spPr>
        <p:txBody>
          <a:bodyPr>
            <a:normAutofit/>
          </a:bodyPr>
          <a:lstStyle>
            <a:lvl1pPr>
              <a:defRPr sz="5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6583" y="1251272"/>
            <a:ext cx="10981853" cy="49412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40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FontTx/>
              <a:buNone/>
              <a:defRPr sz="2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FontTx/>
              <a:buNone/>
              <a:defRPr sz="1100" baseline="0"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2"/>
            <a:endParaRPr lang="en-US" dirty="0" smtClean="0"/>
          </a:p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2"/>
            <a:endParaRPr lang="en-US" dirty="0" smtClean="0"/>
          </a:p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</p:txBody>
      </p:sp>
    </p:spTree>
    <p:extLst>
      <p:ext uri="{BB962C8B-B14F-4D97-AF65-F5344CB8AC3E}">
        <p14:creationId xmlns:p14="http://schemas.microsoft.com/office/powerpoint/2010/main" val="4163289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6583" y="235383"/>
            <a:ext cx="10981853" cy="851028"/>
          </a:xfrm>
        </p:spPr>
        <p:txBody>
          <a:bodyPr>
            <a:normAutofit/>
          </a:bodyPr>
          <a:lstStyle>
            <a:lvl1pPr>
              <a:defRPr sz="5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6583" y="1251272"/>
            <a:ext cx="6771991" cy="49412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40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FontTx/>
              <a:buNone/>
              <a:defRPr sz="2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FontTx/>
              <a:buNone/>
              <a:defRPr sz="1100" baseline="0"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2"/>
            <a:endParaRPr lang="en-US" dirty="0" smtClean="0"/>
          </a:p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2"/>
            <a:endParaRPr lang="en-US" dirty="0" smtClean="0"/>
          </a:p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7559644" y="1251272"/>
            <a:ext cx="4028792" cy="49412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40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FontTx/>
              <a:buNone/>
              <a:defRPr sz="2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FontTx/>
              <a:buNone/>
              <a:defRPr sz="1100" baseline="0"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212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643446"/>
            <a:ext cx="12192000" cy="2214554"/>
            <a:chOff x="0" y="4643446"/>
            <a:chExt cx="8572496" cy="2214554"/>
          </a:xfrm>
        </p:grpSpPr>
        <p:sp>
          <p:nvSpPr>
            <p:cNvPr id="4" name="Rectangle 3"/>
            <p:cNvSpPr/>
            <p:nvPr/>
          </p:nvSpPr>
          <p:spPr>
            <a:xfrm>
              <a:off x="0" y="4643446"/>
              <a:ext cx="2857488" cy="2214554"/>
            </a:xfrm>
            <a:prstGeom prst="rect">
              <a:avLst/>
            </a:prstGeom>
            <a:solidFill>
              <a:srgbClr val="7474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800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7488" y="4643446"/>
              <a:ext cx="2857488" cy="2214554"/>
            </a:xfrm>
            <a:prstGeom prst="rect">
              <a:avLst/>
            </a:prstGeom>
            <a:solidFill>
              <a:srgbClr val="5353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80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8" y="4643446"/>
              <a:ext cx="2857488" cy="2214554"/>
            </a:xfrm>
            <a:prstGeom prst="rect">
              <a:avLst/>
            </a:prstGeom>
            <a:solidFill>
              <a:srgbClr val="0D2E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14 Grupo"/>
          <p:cNvGrpSpPr/>
          <p:nvPr/>
        </p:nvGrpSpPr>
        <p:grpSpPr>
          <a:xfrm>
            <a:off x="4428983" y="5085184"/>
            <a:ext cx="3360373" cy="877163"/>
            <a:chOff x="3321737" y="5085184"/>
            <a:chExt cx="2520280" cy="877163"/>
          </a:xfrm>
        </p:grpSpPr>
        <p:sp>
          <p:nvSpPr>
            <p:cNvPr id="8" name="5 CuadroTexto"/>
            <p:cNvSpPr txBox="1"/>
            <p:nvPr/>
          </p:nvSpPr>
          <p:spPr>
            <a:xfrm>
              <a:off x="3923928" y="5085184"/>
              <a:ext cx="1696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 smtClean="0">
                  <a:solidFill>
                    <a:prstClr val="white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Services</a:t>
              </a:r>
              <a:endParaRPr lang="es-ES" sz="2400" b="1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6 CuadroTexto"/>
            <p:cNvSpPr txBox="1"/>
            <p:nvPr/>
          </p:nvSpPr>
          <p:spPr>
            <a:xfrm>
              <a:off x="3321737" y="5546849"/>
              <a:ext cx="25202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prstClr val="white"/>
                  </a:solidFill>
                </a:rPr>
                <a:t>Speed development through training, and rapid development services from Pragmatic Works.</a:t>
              </a:r>
              <a:endParaRPr lang="es-ES" sz="1050" dirty="0">
                <a:solidFill>
                  <a:prstClr val="white"/>
                </a:solidFill>
              </a:endParaRPr>
            </a:p>
          </p:txBody>
        </p:sp>
        <p:pic>
          <p:nvPicPr>
            <p:cNvPr id="10" name="Imagen 4" descr="C:\Users\Design\Documents\Edu\GR\Big Idea PPT\icons\chec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508518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12 Grupo"/>
          <p:cNvGrpSpPr/>
          <p:nvPr/>
        </p:nvGrpSpPr>
        <p:grpSpPr>
          <a:xfrm>
            <a:off x="300524" y="5085184"/>
            <a:ext cx="3360373" cy="877163"/>
            <a:chOff x="225393" y="5085184"/>
            <a:chExt cx="2520280" cy="877163"/>
          </a:xfrm>
        </p:grpSpPr>
        <p:sp>
          <p:nvSpPr>
            <p:cNvPr id="12" name="3 CuadroTexto"/>
            <p:cNvSpPr txBox="1"/>
            <p:nvPr/>
          </p:nvSpPr>
          <p:spPr>
            <a:xfrm>
              <a:off x="827584" y="5085184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 smtClean="0">
                  <a:solidFill>
                    <a:prstClr val="white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Products</a:t>
              </a:r>
              <a:endParaRPr lang="es-ES" sz="2400" b="1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4 CuadroTexto"/>
            <p:cNvSpPr txBox="1"/>
            <p:nvPr/>
          </p:nvSpPr>
          <p:spPr>
            <a:xfrm>
              <a:off x="225393" y="5546849"/>
              <a:ext cx="25202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prstClr val="white"/>
                  </a:solidFill>
                </a:rPr>
                <a:t>BI </a:t>
              </a:r>
              <a:r>
                <a:rPr lang="es-ES" sz="1050" dirty="0" err="1" smtClean="0">
                  <a:solidFill>
                    <a:prstClr val="white"/>
                  </a:solidFill>
                </a:rPr>
                <a:t>products</a:t>
              </a:r>
              <a:r>
                <a:rPr lang="es-ES" sz="1050" dirty="0" smtClean="0">
                  <a:solidFill>
                    <a:prstClr val="white"/>
                  </a:solidFill>
                </a:rPr>
                <a:t> </a:t>
              </a:r>
              <a:r>
                <a:rPr lang="es-ES" sz="1050" dirty="0" err="1" smtClean="0">
                  <a:solidFill>
                    <a:prstClr val="white"/>
                  </a:solidFill>
                </a:rPr>
                <a:t>to</a:t>
              </a:r>
              <a:r>
                <a:rPr lang="es-ES" sz="1050" dirty="0" smtClean="0">
                  <a:solidFill>
                    <a:prstClr val="white"/>
                  </a:solidFill>
                </a:rPr>
                <a:t> </a:t>
              </a:r>
              <a:r>
                <a:rPr lang="es-ES" sz="1050" dirty="0" err="1" smtClean="0">
                  <a:solidFill>
                    <a:prstClr val="white"/>
                  </a:solidFill>
                </a:rPr>
                <a:t>convert</a:t>
              </a:r>
              <a:r>
                <a:rPr lang="es-ES" sz="1050" dirty="0" smtClean="0">
                  <a:solidFill>
                    <a:prstClr val="white"/>
                  </a:solidFill>
                </a:rPr>
                <a:t> </a:t>
              </a:r>
              <a:r>
                <a:rPr lang="es-ES" sz="1050" dirty="0" err="1" smtClean="0">
                  <a:solidFill>
                    <a:prstClr val="white"/>
                  </a:solidFill>
                </a:rPr>
                <a:t>to</a:t>
              </a:r>
              <a:r>
                <a:rPr lang="es-ES" sz="1050" dirty="0" smtClean="0">
                  <a:solidFill>
                    <a:prstClr val="white"/>
                  </a:solidFill>
                </a:rPr>
                <a:t> a Microsoft BI </a:t>
              </a:r>
              <a:r>
                <a:rPr lang="es-ES" sz="1050" dirty="0" err="1" smtClean="0">
                  <a:solidFill>
                    <a:prstClr val="white"/>
                  </a:solidFill>
                </a:rPr>
                <a:t>platform</a:t>
              </a:r>
              <a:r>
                <a:rPr lang="es-ES" sz="1050" dirty="0">
                  <a:solidFill>
                    <a:prstClr val="white"/>
                  </a:solidFill>
                </a:rPr>
                <a:t> </a:t>
              </a:r>
              <a:r>
                <a:rPr lang="es-ES" sz="1050" dirty="0" smtClean="0">
                  <a:solidFill>
                    <a:prstClr val="white"/>
                  </a:solidFill>
                </a:rPr>
                <a:t>and </a:t>
              </a:r>
              <a:r>
                <a:rPr lang="es-ES" sz="1050" dirty="0" err="1" smtClean="0">
                  <a:solidFill>
                    <a:prstClr val="white"/>
                  </a:solidFill>
                </a:rPr>
                <a:t>simplify</a:t>
              </a:r>
              <a:r>
                <a:rPr lang="es-ES" sz="1050" dirty="0" smtClean="0">
                  <a:solidFill>
                    <a:prstClr val="white"/>
                  </a:solidFill>
                </a:rPr>
                <a:t> </a:t>
              </a:r>
              <a:r>
                <a:rPr lang="es-ES" sz="1050" dirty="0" err="1" smtClean="0">
                  <a:solidFill>
                    <a:prstClr val="white"/>
                  </a:solidFill>
                </a:rPr>
                <a:t>development</a:t>
              </a:r>
              <a:r>
                <a:rPr lang="es-ES" sz="1050" dirty="0" smtClean="0">
                  <a:solidFill>
                    <a:prstClr val="white"/>
                  </a:solidFill>
                </a:rPr>
                <a:t> </a:t>
              </a:r>
              <a:r>
                <a:rPr lang="es-ES" sz="1050" dirty="0" err="1" smtClean="0">
                  <a:solidFill>
                    <a:prstClr val="white"/>
                  </a:solidFill>
                </a:rPr>
                <a:t>on</a:t>
              </a:r>
              <a:r>
                <a:rPr lang="es-ES" sz="1050" dirty="0" smtClean="0">
                  <a:solidFill>
                    <a:prstClr val="white"/>
                  </a:solidFill>
                </a:rPr>
                <a:t> </a:t>
              </a:r>
              <a:r>
                <a:rPr lang="es-ES" sz="1050" dirty="0" err="1" smtClean="0">
                  <a:solidFill>
                    <a:prstClr val="white"/>
                  </a:solidFill>
                </a:rPr>
                <a:t>the</a:t>
              </a:r>
              <a:r>
                <a:rPr lang="es-ES" sz="1050" dirty="0" smtClean="0">
                  <a:solidFill>
                    <a:prstClr val="white"/>
                  </a:solidFill>
                </a:rPr>
                <a:t>  </a:t>
              </a:r>
              <a:r>
                <a:rPr lang="es-ES" sz="1050" dirty="0" err="1" smtClean="0">
                  <a:solidFill>
                    <a:prstClr val="white"/>
                  </a:solidFill>
                </a:rPr>
                <a:t>platform</a:t>
              </a:r>
              <a:r>
                <a:rPr lang="es-ES" sz="1050" dirty="0" smtClean="0">
                  <a:solidFill>
                    <a:prstClr val="white"/>
                  </a:solidFill>
                </a:rPr>
                <a:t>.</a:t>
              </a:r>
              <a:endParaRPr lang="es-ES" sz="1050" dirty="0">
                <a:solidFill>
                  <a:prstClr val="white"/>
                </a:solidFill>
              </a:endParaRPr>
            </a:p>
          </p:txBody>
        </p:sp>
        <p:pic>
          <p:nvPicPr>
            <p:cNvPr id="14" name="Imagen 5" descr="C:\Users\Design\Documents\Edu\GR\Big Idea PPT\icons\to-do-list_checked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76" y="508518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15 Grupo"/>
          <p:cNvGrpSpPr/>
          <p:nvPr/>
        </p:nvGrpSpPr>
        <p:grpSpPr>
          <a:xfrm>
            <a:off x="8461431" y="5082108"/>
            <a:ext cx="3360373" cy="880239"/>
            <a:chOff x="6346073" y="5082108"/>
            <a:chExt cx="2520280" cy="880239"/>
          </a:xfrm>
        </p:grpSpPr>
        <p:sp>
          <p:nvSpPr>
            <p:cNvPr id="16" name="7 CuadroTexto"/>
            <p:cNvSpPr txBox="1"/>
            <p:nvPr/>
          </p:nvSpPr>
          <p:spPr>
            <a:xfrm>
              <a:off x="6876256" y="5085184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 smtClean="0">
                  <a:solidFill>
                    <a:prstClr val="white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Foundation</a:t>
              </a:r>
              <a:endParaRPr lang="es-ES" sz="2400" b="1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8 CuadroTexto"/>
            <p:cNvSpPr txBox="1"/>
            <p:nvPr/>
          </p:nvSpPr>
          <p:spPr>
            <a:xfrm>
              <a:off x="6346073" y="5546849"/>
              <a:ext cx="25202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prstClr val="white"/>
                  </a:solidFill>
                </a:rPr>
                <a:t>Helping those who do not have the means to get into information </a:t>
              </a:r>
              <a:r>
                <a:rPr lang="en-US" sz="1050" smtClean="0">
                  <a:solidFill>
                    <a:prstClr val="white"/>
                  </a:solidFill>
                </a:rPr>
                <a:t>technology and to </a:t>
              </a:r>
              <a:r>
                <a:rPr lang="en-US" sz="1050" dirty="0">
                  <a:solidFill>
                    <a:prstClr val="white"/>
                  </a:solidFill>
                </a:rPr>
                <a:t>achieve their dreams.</a:t>
              </a:r>
              <a:endParaRPr lang="es-ES" sz="1050" dirty="0">
                <a:solidFill>
                  <a:prstClr val="white"/>
                </a:solidFill>
              </a:endParaRPr>
            </a:p>
          </p:txBody>
        </p:sp>
        <p:pic>
          <p:nvPicPr>
            <p:cNvPr id="18" name="Imagen 6" descr="C:\Users\Design\Documents\Edu\GR\Big Idea PPT\icons\user_ad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2173" y="508210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3" descr="C:\Users\BrianKnight\Pictures\iPod Photo Cache\PWLittleGu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2325" y="990600"/>
            <a:ext cx="4064000" cy="304800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5169429" y="17526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/>
              <a:t>Sales: sales@pragmaticworks.com</a:t>
            </a:r>
            <a:br>
              <a:rPr lang="en-US" sz="1800" b="1" dirty="0" smtClean="0"/>
            </a:br>
            <a:r>
              <a:rPr lang="en-US" sz="1800" b="1" dirty="0" smtClean="0"/>
              <a:t>My Email: bschacht@pragmaticworks.com</a:t>
            </a:r>
            <a:br>
              <a:rPr lang="en-US" sz="1800" b="1" dirty="0" smtClean="0"/>
            </a:br>
            <a:r>
              <a:rPr lang="en-US" sz="1800" b="1" dirty="0" smtClean="0"/>
              <a:t>My Twitter: @</a:t>
            </a:r>
            <a:r>
              <a:rPr lang="en-US" sz="1800" b="1" dirty="0" err="1" smtClean="0"/>
              <a:t>BradleySchacht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My Blog: www.BradleySchacht.com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68695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6583" y="235383"/>
            <a:ext cx="10981853" cy="851028"/>
          </a:xfrm>
        </p:spPr>
        <p:txBody>
          <a:bodyPr>
            <a:normAutofit/>
          </a:bodyPr>
          <a:lstStyle>
            <a:lvl1pPr>
              <a:defRPr sz="5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6583" y="1251272"/>
            <a:ext cx="5332490" cy="49412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40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FontTx/>
              <a:buNone/>
              <a:defRPr sz="2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FontTx/>
              <a:buNone/>
              <a:defRPr sz="1100" baseline="0"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2"/>
            <a:endParaRPr lang="en-US" dirty="0" smtClean="0"/>
          </a:p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2"/>
            <a:endParaRPr lang="en-US" dirty="0" smtClean="0"/>
          </a:p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5945" y="1251272"/>
            <a:ext cx="5332491" cy="49412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40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FontTx/>
              <a:buNone/>
              <a:defRPr sz="2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FontTx/>
              <a:buNone/>
              <a:defRPr sz="1100" baseline="0"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2"/>
            <a:endParaRPr lang="en-US" dirty="0" smtClean="0"/>
          </a:p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2"/>
            <a:endParaRPr lang="en-US" dirty="0" smtClean="0"/>
          </a:p>
          <a:p>
            <a:pPr lvl="0"/>
            <a:r>
              <a:rPr lang="en-US" dirty="0" smtClean="0"/>
              <a:t>Size 40 font for 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24 font for subtopics</a:t>
            </a:r>
          </a:p>
        </p:txBody>
      </p:sp>
    </p:spTree>
    <p:extLst>
      <p:ext uri="{BB962C8B-B14F-4D97-AF65-F5344CB8AC3E}">
        <p14:creationId xmlns:p14="http://schemas.microsoft.com/office/powerpoint/2010/main" val="351982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68398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746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429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44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41003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09206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6278464"/>
            <a:ext cx="12191999" cy="579536"/>
            <a:chOff x="0" y="6278464"/>
            <a:chExt cx="9143999" cy="579536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6278464"/>
              <a:ext cx="9143999" cy="579536"/>
            </a:xfrm>
            <a:prstGeom prst="rect">
              <a:avLst/>
            </a:prstGeom>
            <a:solidFill>
              <a:srgbClr val="0D2E82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bg-BG" sz="1800"/>
            </a:p>
          </p:txBody>
        </p:sp>
        <p:sp>
          <p:nvSpPr>
            <p:cNvPr id="9" name="2 Subtítulo"/>
            <p:cNvSpPr txBox="1">
              <a:spLocks/>
            </p:cNvSpPr>
            <p:nvPr/>
          </p:nvSpPr>
          <p:spPr>
            <a:xfrm>
              <a:off x="714348" y="6429396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900" b="1" cap="all" dirty="0">
                  <a:solidFill>
                    <a:schemeClr val="bg1"/>
                  </a:solidFill>
                </a:rPr>
                <a:t>Making Business Intelligent</a:t>
              </a:r>
            </a:p>
          </p:txBody>
        </p:sp>
        <p:sp>
          <p:nvSpPr>
            <p:cNvPr id="10" name="2 Subtítulo"/>
            <p:cNvSpPr txBox="1">
              <a:spLocks/>
            </p:cNvSpPr>
            <p:nvPr/>
          </p:nvSpPr>
          <p:spPr>
            <a:xfrm>
              <a:off x="6286512" y="6429396"/>
              <a:ext cx="2357454" cy="2857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1400" b="1" dirty="0" smtClean="0">
                  <a:solidFill>
                    <a:schemeClr val="bg1"/>
                  </a:solidFill>
                </a:rPr>
                <a:t>www.pragmaticsworks.com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5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5B6B-AFED-485E-8010-FED6142A46BC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AB97-E27D-4D01-96EF-91375A718BDF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6278464"/>
            <a:ext cx="12191999" cy="579536"/>
          </a:xfrm>
          <a:prstGeom prst="rect">
            <a:avLst/>
          </a:prstGeom>
          <a:solidFill>
            <a:srgbClr val="0D2E82"/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 sz="180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952465" y="6429397"/>
            <a:ext cx="2430097" cy="231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HN" sz="900" b="1" cap="all" dirty="0">
                <a:solidFill>
                  <a:schemeClr val="bg1"/>
                </a:solidFill>
              </a:rPr>
              <a:t>Making Business Intelligent</a:t>
            </a:r>
          </a:p>
        </p:txBody>
      </p:sp>
      <p:sp>
        <p:nvSpPr>
          <p:cNvPr id="12" name="2 Subtítulo"/>
          <p:cNvSpPr txBox="1">
            <a:spLocks/>
          </p:cNvSpPr>
          <p:nvPr/>
        </p:nvSpPr>
        <p:spPr>
          <a:xfrm>
            <a:off x="8382016" y="6429396"/>
            <a:ext cx="3143272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HN" sz="1400" b="1" dirty="0" smtClean="0">
                <a:solidFill>
                  <a:schemeClr val="bg1"/>
                </a:solidFill>
              </a:rPr>
              <a:t>www.pragmaticworks.com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1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D2E8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3535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7474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4643446"/>
            <a:ext cx="12192000" cy="2214554"/>
            <a:chOff x="0" y="4643446"/>
            <a:chExt cx="8572496" cy="2214554"/>
          </a:xfrm>
        </p:grpSpPr>
        <p:sp>
          <p:nvSpPr>
            <p:cNvPr id="8" name="Rectangle 7"/>
            <p:cNvSpPr/>
            <p:nvPr/>
          </p:nvSpPr>
          <p:spPr>
            <a:xfrm>
              <a:off x="0" y="4643446"/>
              <a:ext cx="2857488" cy="2214554"/>
            </a:xfrm>
            <a:prstGeom prst="rect">
              <a:avLst/>
            </a:prstGeom>
            <a:solidFill>
              <a:srgbClr val="7474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7488" y="4643446"/>
              <a:ext cx="2857488" cy="2214554"/>
            </a:xfrm>
            <a:prstGeom prst="rect">
              <a:avLst/>
            </a:prstGeom>
            <a:solidFill>
              <a:srgbClr val="5353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8" y="4643446"/>
              <a:ext cx="2857488" cy="2214554"/>
            </a:xfrm>
            <a:prstGeom prst="rect">
              <a:avLst/>
            </a:prstGeom>
            <a:solidFill>
              <a:srgbClr val="0D2E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800"/>
            </a:p>
          </p:txBody>
        </p:sp>
      </p:grpSp>
      <p:grpSp>
        <p:nvGrpSpPr>
          <p:cNvPr id="11" name="14 Grupo"/>
          <p:cNvGrpSpPr/>
          <p:nvPr/>
        </p:nvGrpSpPr>
        <p:grpSpPr>
          <a:xfrm>
            <a:off x="4428983" y="5085184"/>
            <a:ext cx="3360373" cy="877163"/>
            <a:chOff x="3321737" y="5085184"/>
            <a:chExt cx="2520280" cy="877163"/>
          </a:xfrm>
        </p:grpSpPr>
        <p:sp>
          <p:nvSpPr>
            <p:cNvPr id="12" name="5 CuadroTexto"/>
            <p:cNvSpPr txBox="1"/>
            <p:nvPr/>
          </p:nvSpPr>
          <p:spPr>
            <a:xfrm>
              <a:off x="3923928" y="5085184"/>
              <a:ext cx="1696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 smtClean="0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Services</a:t>
              </a:r>
              <a:endParaRPr lang="es-ES" sz="2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6 CuadroTexto"/>
            <p:cNvSpPr txBox="1"/>
            <p:nvPr/>
          </p:nvSpPr>
          <p:spPr>
            <a:xfrm>
              <a:off x="3321737" y="5546849"/>
              <a:ext cx="25202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Speed development through training, and rapid development services from Pragmatic Works.</a:t>
              </a:r>
              <a:endParaRPr lang="es-ES" sz="1050" dirty="0">
                <a:solidFill>
                  <a:schemeClr val="bg1"/>
                </a:solidFill>
              </a:endParaRPr>
            </a:p>
          </p:txBody>
        </p:sp>
        <p:pic>
          <p:nvPicPr>
            <p:cNvPr id="14" name="Imagen 4" descr="C:\Users\Design\Documents\Edu\GR\Big Idea PPT\icons\chec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508518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12 Grupo"/>
          <p:cNvGrpSpPr/>
          <p:nvPr/>
        </p:nvGrpSpPr>
        <p:grpSpPr>
          <a:xfrm>
            <a:off x="300524" y="5085184"/>
            <a:ext cx="3360373" cy="877163"/>
            <a:chOff x="225393" y="5085184"/>
            <a:chExt cx="2520280" cy="877163"/>
          </a:xfrm>
        </p:grpSpPr>
        <p:sp>
          <p:nvSpPr>
            <p:cNvPr id="16" name="3 CuadroTexto"/>
            <p:cNvSpPr txBox="1"/>
            <p:nvPr/>
          </p:nvSpPr>
          <p:spPr>
            <a:xfrm>
              <a:off x="827584" y="5085184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 smtClean="0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Products</a:t>
              </a:r>
              <a:endParaRPr lang="es-ES" sz="2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4 CuadroTexto"/>
            <p:cNvSpPr txBox="1"/>
            <p:nvPr/>
          </p:nvSpPr>
          <p:spPr>
            <a:xfrm>
              <a:off x="225393" y="5546849"/>
              <a:ext cx="25202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bg1"/>
                  </a:solidFill>
                </a:rPr>
                <a:t>BI </a:t>
              </a:r>
              <a:r>
                <a:rPr lang="es-ES" sz="1050" dirty="0" err="1" smtClean="0">
                  <a:solidFill>
                    <a:schemeClr val="bg1"/>
                  </a:solidFill>
                </a:rPr>
                <a:t>products</a:t>
              </a:r>
              <a:r>
                <a:rPr lang="es-ES" sz="1050" dirty="0" smtClean="0">
                  <a:solidFill>
                    <a:schemeClr val="bg1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bg1"/>
                  </a:solidFill>
                </a:rPr>
                <a:t>to</a:t>
              </a:r>
              <a:r>
                <a:rPr lang="es-ES" sz="1050" dirty="0" smtClean="0">
                  <a:solidFill>
                    <a:schemeClr val="bg1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bg1"/>
                  </a:solidFill>
                </a:rPr>
                <a:t>convert</a:t>
              </a:r>
              <a:r>
                <a:rPr lang="es-ES" sz="1050" dirty="0" smtClean="0">
                  <a:solidFill>
                    <a:schemeClr val="bg1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bg1"/>
                  </a:solidFill>
                </a:rPr>
                <a:t>to</a:t>
              </a:r>
              <a:r>
                <a:rPr lang="es-ES" sz="1050" dirty="0" smtClean="0">
                  <a:solidFill>
                    <a:schemeClr val="bg1"/>
                  </a:solidFill>
                </a:rPr>
                <a:t> a Microsoft BI </a:t>
              </a:r>
              <a:r>
                <a:rPr lang="es-ES" sz="1050" dirty="0" err="1" smtClean="0">
                  <a:solidFill>
                    <a:schemeClr val="bg1"/>
                  </a:solidFill>
                </a:rPr>
                <a:t>platform</a:t>
              </a:r>
              <a:r>
                <a:rPr lang="es-ES" sz="1050" dirty="0">
                  <a:solidFill>
                    <a:schemeClr val="bg1"/>
                  </a:solidFill>
                </a:rPr>
                <a:t> </a:t>
              </a:r>
              <a:r>
                <a:rPr lang="es-ES" sz="1050" dirty="0" smtClean="0">
                  <a:solidFill>
                    <a:schemeClr val="bg1"/>
                  </a:solidFill>
                </a:rPr>
                <a:t>and </a:t>
              </a:r>
              <a:r>
                <a:rPr lang="es-ES" sz="1050" dirty="0" err="1" smtClean="0">
                  <a:solidFill>
                    <a:schemeClr val="bg1"/>
                  </a:solidFill>
                </a:rPr>
                <a:t>simplify</a:t>
              </a:r>
              <a:r>
                <a:rPr lang="es-ES" sz="1050" dirty="0" smtClean="0">
                  <a:solidFill>
                    <a:schemeClr val="bg1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bg1"/>
                  </a:solidFill>
                </a:rPr>
                <a:t>development</a:t>
              </a:r>
              <a:r>
                <a:rPr lang="es-ES" sz="1050" dirty="0" smtClean="0">
                  <a:solidFill>
                    <a:schemeClr val="bg1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bg1"/>
                  </a:solidFill>
                </a:rPr>
                <a:t>on</a:t>
              </a:r>
              <a:r>
                <a:rPr lang="es-ES" sz="1050" dirty="0" smtClean="0">
                  <a:solidFill>
                    <a:schemeClr val="bg1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bg1"/>
                  </a:solidFill>
                </a:rPr>
                <a:t>the</a:t>
              </a:r>
              <a:r>
                <a:rPr lang="es-ES" sz="1050" dirty="0" smtClean="0">
                  <a:solidFill>
                    <a:schemeClr val="bg1"/>
                  </a:solidFill>
                </a:rPr>
                <a:t>  </a:t>
              </a:r>
              <a:r>
                <a:rPr lang="es-ES" sz="1050" dirty="0" err="1" smtClean="0">
                  <a:solidFill>
                    <a:schemeClr val="bg1"/>
                  </a:solidFill>
                </a:rPr>
                <a:t>platform</a:t>
              </a:r>
              <a:r>
                <a:rPr lang="es-ES" sz="1050" dirty="0" smtClean="0">
                  <a:solidFill>
                    <a:schemeClr val="bg1"/>
                  </a:solidFill>
                </a:rPr>
                <a:t>.</a:t>
              </a:r>
              <a:endParaRPr lang="es-ES" sz="1050" dirty="0">
                <a:solidFill>
                  <a:schemeClr val="bg1"/>
                </a:solidFill>
              </a:endParaRPr>
            </a:p>
          </p:txBody>
        </p:sp>
        <p:pic>
          <p:nvPicPr>
            <p:cNvPr id="18" name="Imagen 5" descr="C:\Users\Design\Documents\Edu\GR\Big Idea PPT\icons\to-do-list_checked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76" y="508518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15 Grupo"/>
          <p:cNvGrpSpPr/>
          <p:nvPr/>
        </p:nvGrpSpPr>
        <p:grpSpPr>
          <a:xfrm>
            <a:off x="8461431" y="5082108"/>
            <a:ext cx="3360373" cy="880239"/>
            <a:chOff x="6346073" y="5082108"/>
            <a:chExt cx="2520280" cy="880239"/>
          </a:xfrm>
        </p:grpSpPr>
        <p:sp>
          <p:nvSpPr>
            <p:cNvPr id="20" name="7 CuadroTexto"/>
            <p:cNvSpPr txBox="1"/>
            <p:nvPr/>
          </p:nvSpPr>
          <p:spPr>
            <a:xfrm>
              <a:off x="6876256" y="5085184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 smtClean="0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Foundation</a:t>
              </a:r>
              <a:endParaRPr lang="es-ES" sz="2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8 CuadroTexto"/>
            <p:cNvSpPr txBox="1"/>
            <p:nvPr/>
          </p:nvSpPr>
          <p:spPr>
            <a:xfrm>
              <a:off x="6346073" y="5546849"/>
              <a:ext cx="25202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Helping those who do not have the means to get into information </a:t>
              </a:r>
              <a:r>
                <a:rPr lang="en-US" sz="1050" smtClean="0">
                  <a:solidFill>
                    <a:schemeClr val="bg1"/>
                  </a:solidFill>
                </a:rPr>
                <a:t>technology and to </a:t>
              </a:r>
              <a:r>
                <a:rPr lang="en-US" sz="1050" dirty="0">
                  <a:solidFill>
                    <a:schemeClr val="bg1"/>
                  </a:solidFill>
                </a:rPr>
                <a:t>achieve their dreams.</a:t>
              </a:r>
              <a:endParaRPr lang="es-ES" sz="1050" dirty="0">
                <a:solidFill>
                  <a:schemeClr val="bg1"/>
                </a:solidFill>
              </a:endParaRPr>
            </a:p>
          </p:txBody>
        </p:sp>
        <p:pic>
          <p:nvPicPr>
            <p:cNvPr id="22" name="Imagen 6" descr="C:\Users\Design\Documents\Edu\GR\Big Idea PPT\icons\user_ad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2173" y="508210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21 CuadroTexto"/>
          <p:cNvSpPr txBox="1"/>
          <p:nvPr/>
        </p:nvSpPr>
        <p:spPr>
          <a:xfrm>
            <a:off x="3234564" y="908721"/>
            <a:ext cx="395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See</a:t>
            </a:r>
            <a:r>
              <a:rPr lang="es-HN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es-HN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4800" b="1" dirty="0" err="1" smtClean="0">
                <a:solidFill>
                  <a:srgbClr val="0D2E82"/>
                </a:solidFill>
              </a:rPr>
              <a:t>soon</a:t>
            </a:r>
            <a:r>
              <a:rPr lang="es-HN" sz="4800" b="1" dirty="0" smtClean="0">
                <a:solidFill>
                  <a:srgbClr val="0D2E82"/>
                </a:solidFill>
              </a:rPr>
              <a:t>…</a:t>
            </a:r>
            <a:endParaRPr lang="es-ES" sz="4800" b="1" dirty="0">
              <a:solidFill>
                <a:srgbClr val="0D2E8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159" y="3056969"/>
            <a:ext cx="710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Sales : sales@pragmaticworks.com</a:t>
            </a:r>
          </a:p>
          <a:p>
            <a:r>
              <a:rPr lang="en-US" sz="1800" b="1" dirty="0" smtClean="0"/>
              <a:t>My Email: </a:t>
            </a:r>
          </a:p>
          <a:p>
            <a:r>
              <a:rPr lang="en-US" sz="1800" b="1" dirty="0" smtClean="0"/>
              <a:t>My Twitter: </a:t>
            </a:r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Office Number</a:t>
            </a:r>
            <a:r>
              <a:rPr lang="en-US" sz="1800" b="1" dirty="0" smtClean="0"/>
              <a:t>: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423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6278464"/>
            <a:ext cx="12191999" cy="579536"/>
          </a:xfrm>
          <a:prstGeom prst="rect">
            <a:avLst/>
          </a:prstGeom>
          <a:solidFill>
            <a:srgbClr val="0D2E82"/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994" y="6423497"/>
            <a:ext cx="2474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INTELLIGENT DATA SOLUTIONS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3987" y="6400413"/>
            <a:ext cx="194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www.PragmaticWorks.com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1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SSIS Tips and Tricks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3852" y="3583930"/>
            <a:ext cx="9144000" cy="20548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Bradley Schacht</a:t>
            </a:r>
          </a:p>
          <a:p>
            <a:r>
              <a:rPr lang="en-US" sz="2400" dirty="0" smtClean="0"/>
              <a:t>Twitter: @SQLBS</a:t>
            </a:r>
          </a:p>
          <a:p>
            <a:r>
              <a:rPr lang="en-US" sz="2400" dirty="0" smtClean="0"/>
              <a:t>Email: BSchacht@PragmaticWorks.com</a:t>
            </a:r>
          </a:p>
          <a:p>
            <a:r>
              <a:rPr lang="en-US" sz="2400" dirty="0" smtClean="0"/>
              <a:t>Blog: www.BradleySchacht.com</a:t>
            </a:r>
          </a:p>
        </p:txBody>
      </p:sp>
    </p:spTree>
    <p:extLst>
      <p:ext uri="{BB962C8B-B14F-4D97-AF65-F5344CB8AC3E}">
        <p14:creationId xmlns:p14="http://schemas.microsoft.com/office/powerpoint/2010/main" val="31197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E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67000"/>
            <a:ext cx="10981853" cy="851028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Demo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7600" y="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D2E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1</a:t>
            </a:r>
            <a:endParaRPr lang="en-US" sz="1000" dirty="0">
              <a:solidFill>
                <a:srgbClr val="0D2E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5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13852" y="3583930"/>
            <a:ext cx="9144000" cy="2131069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Fully blocking</a:t>
            </a:r>
          </a:p>
          <a:p>
            <a:pPr lvl="0"/>
            <a:r>
              <a:rPr lang="en-US" sz="2800" dirty="0" smtClean="0"/>
              <a:t>Partially blocking</a:t>
            </a:r>
          </a:p>
          <a:p>
            <a:pPr lvl="0"/>
            <a:r>
              <a:rPr lang="en-US" sz="2800" dirty="0" smtClean="0"/>
              <a:t>Non-blocking</a:t>
            </a:r>
          </a:p>
          <a:p>
            <a:pPr lvl="0"/>
            <a:r>
              <a:rPr lang="en-US" sz="2800" dirty="0" smtClean="0"/>
              <a:t>Do it in the source not SSIS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277600" y="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D2E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1</a:t>
            </a:r>
            <a:endParaRPr lang="en-US" sz="1000" dirty="0">
              <a:solidFill>
                <a:srgbClr val="0D2E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E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67000"/>
            <a:ext cx="10981853" cy="851028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Demo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7600" y="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D2E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1</a:t>
            </a:r>
            <a:endParaRPr lang="en-US" sz="1000" dirty="0">
              <a:solidFill>
                <a:srgbClr val="0D2E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8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Naming Conventions</a:t>
            </a:r>
          </a:p>
          <a:p>
            <a:pPr lvl="0"/>
            <a:r>
              <a:rPr lang="en-US" dirty="0" smtClean="0"/>
              <a:t>Checkpoints</a:t>
            </a:r>
          </a:p>
          <a:p>
            <a:pPr lvl="0"/>
            <a:r>
              <a:rPr lang="en-US" dirty="0" smtClean="0"/>
              <a:t>Error Logging</a:t>
            </a:r>
          </a:p>
          <a:p>
            <a:pPr lvl="0"/>
            <a:r>
              <a:rPr lang="en-US" dirty="0" smtClean="0"/>
              <a:t>Transforms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365623"/>
            <a:ext cx="1905266" cy="19052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018" y="3365623"/>
            <a:ext cx="1905266" cy="19052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018" y="1298921"/>
            <a:ext cx="1905266" cy="1905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1298921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Questions and Comments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13852" y="3583930"/>
            <a:ext cx="9144000" cy="20548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Bradley Schacht</a:t>
            </a:r>
          </a:p>
          <a:p>
            <a:pPr>
              <a:buNone/>
            </a:pPr>
            <a:r>
              <a:rPr lang="en-US" b="1" dirty="0" smtClean="0"/>
              <a:t>Email: </a:t>
            </a:r>
            <a:r>
              <a:rPr lang="en-US" dirty="0" smtClean="0"/>
              <a:t>Bschacht@PragmaticWorks.com</a:t>
            </a:r>
          </a:p>
          <a:p>
            <a:pPr>
              <a:buNone/>
            </a:pPr>
            <a:r>
              <a:rPr lang="en-US" b="1" dirty="0" smtClean="0"/>
              <a:t>Twitter: </a:t>
            </a:r>
            <a:r>
              <a:rPr lang="en-US" dirty="0" smtClean="0"/>
              <a:t>@SQLBS</a:t>
            </a:r>
          </a:p>
          <a:p>
            <a:pPr>
              <a:buNone/>
            </a:pPr>
            <a:r>
              <a:rPr lang="en-US" b="1" dirty="0" smtClean="0"/>
              <a:t>Blog: </a:t>
            </a:r>
            <a:r>
              <a:rPr lang="en-US" dirty="0" smtClean="0"/>
              <a:t>www.BradleySchacht.com</a:t>
            </a:r>
          </a:p>
        </p:txBody>
      </p:sp>
    </p:spTree>
    <p:extLst>
      <p:ext uri="{BB962C8B-B14F-4D97-AF65-F5344CB8AC3E}">
        <p14:creationId xmlns:p14="http://schemas.microsoft.com/office/powerpoint/2010/main" val="6241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About Me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" name="Picture 2" descr="http://www.paduiblog.com/uploads/image/Harrisburg%20DUI%20Lawyer%20n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9" y="1295401"/>
            <a:ext cx="2514600" cy="4643997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4188641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About Me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1899312" y="1407984"/>
            <a:ext cx="4041648" cy="441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 Consultant and Trainer with Pragmatic Works</a:t>
            </a:r>
          </a:p>
          <a:p>
            <a:endParaRPr lang="en-US" dirty="0"/>
          </a:p>
          <a:p>
            <a:r>
              <a:rPr lang="en-US" dirty="0"/>
              <a:t>Blogs at BIDN.com</a:t>
            </a:r>
          </a:p>
          <a:p>
            <a:endParaRPr lang="en-US" dirty="0"/>
          </a:p>
          <a:p>
            <a:r>
              <a:rPr lang="en-US" dirty="0"/>
              <a:t>Author on a new SharePoint BI Book</a:t>
            </a:r>
          </a:p>
          <a:p>
            <a:endParaRPr lang="en-US" dirty="0"/>
          </a:p>
          <a:p>
            <a:r>
              <a:rPr lang="en-US" dirty="0"/>
              <a:t>Has spoke at past events like User Group, Code Camps, and SQL Saturdays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6239664" y="1407984"/>
            <a:ext cx="4194048" cy="4419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Trained Brian Knight to bark on command</a:t>
            </a:r>
          </a:p>
          <a:p>
            <a:endParaRPr lang="en-US" dirty="0"/>
          </a:p>
          <a:p>
            <a:r>
              <a:rPr lang="en-US" dirty="0"/>
              <a:t>Microsoft Copy &amp; Paste MVP</a:t>
            </a:r>
          </a:p>
          <a:p>
            <a:endParaRPr lang="en-US" dirty="0"/>
          </a:p>
          <a:p>
            <a:r>
              <a:rPr lang="en-US" dirty="0"/>
              <a:t>It’s touted as the cure for insomnia</a:t>
            </a:r>
          </a:p>
          <a:p>
            <a:endParaRPr lang="en-US" dirty="0"/>
          </a:p>
          <a:p>
            <a:r>
              <a:rPr lang="en-US" dirty="0"/>
              <a:t>The bathroom really appreciated the session</a:t>
            </a:r>
          </a:p>
        </p:txBody>
      </p:sp>
    </p:spTree>
    <p:extLst>
      <p:ext uri="{BB962C8B-B14F-4D97-AF65-F5344CB8AC3E}">
        <p14:creationId xmlns:p14="http://schemas.microsoft.com/office/powerpoint/2010/main" val="13332290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Naming Conventions</a:t>
            </a:r>
          </a:p>
          <a:p>
            <a:pPr lvl="0"/>
            <a:r>
              <a:rPr lang="en-US" dirty="0" smtClean="0"/>
              <a:t>Checkpoints</a:t>
            </a:r>
          </a:p>
          <a:p>
            <a:pPr lvl="0"/>
            <a:r>
              <a:rPr lang="en-US" dirty="0" smtClean="0"/>
              <a:t>Error Logging</a:t>
            </a:r>
          </a:p>
          <a:p>
            <a:pPr lvl="0"/>
            <a:r>
              <a:rPr lang="en-US" dirty="0" smtClean="0"/>
              <a:t>Transforms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365623"/>
            <a:ext cx="1905266" cy="19052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018" y="3365623"/>
            <a:ext cx="1905266" cy="19052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018" y="1298921"/>
            <a:ext cx="1905266" cy="1905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1298921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3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13852" y="3583930"/>
            <a:ext cx="9144000" cy="266447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Make them!</a:t>
            </a:r>
          </a:p>
          <a:p>
            <a:pPr lvl="0"/>
            <a:r>
              <a:rPr lang="en-US" sz="2800" dirty="0" smtClean="0"/>
              <a:t>Use them!</a:t>
            </a:r>
          </a:p>
          <a:p>
            <a:pPr lvl="0"/>
            <a:r>
              <a:rPr lang="en-US" sz="2800" dirty="0" smtClean="0"/>
              <a:t>Help in error logging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277600" y="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D2E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1</a:t>
            </a:r>
            <a:endParaRPr lang="en-US" sz="1000" dirty="0">
              <a:solidFill>
                <a:srgbClr val="0D2E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1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E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67000"/>
            <a:ext cx="10981853" cy="851028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Demo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7600" y="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D2E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1</a:t>
            </a:r>
            <a:endParaRPr lang="en-US" sz="1000" dirty="0">
              <a:solidFill>
                <a:srgbClr val="0D2E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13852" y="3583930"/>
            <a:ext cx="9144000" cy="2131069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Mark where SSIS package fails</a:t>
            </a:r>
          </a:p>
          <a:p>
            <a:pPr lvl="0"/>
            <a:r>
              <a:rPr lang="en-US" sz="2800" dirty="0" smtClean="0"/>
              <a:t>Logs the package state</a:t>
            </a:r>
            <a:endParaRPr lang="en-US" sz="2800" dirty="0" smtClean="0"/>
          </a:p>
          <a:p>
            <a:pPr lvl="0"/>
            <a:r>
              <a:rPr lang="en-US" sz="2800" dirty="0" smtClean="0"/>
              <a:t>Restart from the point of failure</a:t>
            </a:r>
            <a:br>
              <a:rPr lang="en-US" sz="2800" dirty="0" smtClean="0"/>
            </a:br>
            <a:r>
              <a:rPr lang="en-US" sz="2800" dirty="0" smtClean="0"/>
              <a:t>Don’t use in production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0" y="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D2E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1</a:t>
            </a:r>
            <a:endParaRPr lang="en-US" sz="1000" dirty="0">
              <a:solidFill>
                <a:srgbClr val="0D2E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E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67000"/>
            <a:ext cx="10981853" cy="851028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Demo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7600" y="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D2E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1</a:t>
            </a:r>
            <a:endParaRPr lang="en-US" sz="1000" dirty="0">
              <a:solidFill>
                <a:srgbClr val="0D2E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13852" y="3583930"/>
            <a:ext cx="9144000" cy="2131069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Failure precedence constraints</a:t>
            </a:r>
          </a:p>
          <a:p>
            <a:pPr lvl="0"/>
            <a:r>
              <a:rPr lang="en-US" sz="2800" dirty="0" smtClean="0"/>
              <a:t>SQL Task or Email</a:t>
            </a:r>
            <a:endParaRPr lang="en-US" sz="2800" dirty="0" smtClean="0"/>
          </a:p>
          <a:p>
            <a:pPr lvl="0"/>
            <a:r>
              <a:rPr lang="en-US" sz="2800" dirty="0" smtClean="0"/>
              <a:t>Why rebuild the same logging?</a:t>
            </a:r>
          </a:p>
          <a:p>
            <a:pPr lvl="0"/>
            <a:r>
              <a:rPr lang="en-US" sz="2800" dirty="0" smtClean="0"/>
              <a:t>Reusable event handler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277600" y="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D2E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1</a:t>
            </a:r>
            <a:endParaRPr lang="en-US" sz="1000" dirty="0">
              <a:solidFill>
                <a:srgbClr val="0D2E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5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gmatic Wor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W-presentatio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agmaticWorksTemplate" id="{D51468AE-26B4-4B83-8A55-1F28D6F353F1}" vid="{70F2670D-07CC-494A-AAD8-CCBDEFE0FA58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agmaticWorksTemplate" id="{D51468AE-26B4-4B83-8A55-1F28D6F353F1}" vid="{2CBE24EF-E914-4162-A8F0-A0688EDD38E7}"/>
    </a:ext>
  </a:extLst>
</a:theme>
</file>

<file path=ppt/theme/theme4.xml><?xml version="1.0" encoding="utf-8"?>
<a:theme xmlns:a="http://schemas.openxmlformats.org/drawingml/2006/main" name="New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ew Template.potx" id="{6469F2DB-AC13-48E1-B715-1466AA4ECECB}" vid="{71DDE082-56DB-4CDF-AF83-531F13ACB75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Pragmatic Works</Template>
  <TotalTime>1114</TotalTime>
  <Words>187</Words>
  <Application>Microsoft Office PowerPoint</Application>
  <PresentationFormat>Custom</PresentationFormat>
  <Paragraphs>68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Pragmatic Works</vt:lpstr>
      <vt:lpstr>PW-presentation-template</vt:lpstr>
      <vt:lpstr>Custom Design</vt:lpstr>
      <vt:lpstr>New Template</vt:lpstr>
      <vt:lpstr>SSIS Tips and Tricks</vt:lpstr>
      <vt:lpstr>About Me</vt:lpstr>
      <vt:lpstr>About Me</vt:lpstr>
      <vt:lpstr>Overview</vt:lpstr>
      <vt:lpstr>Naming Conventions</vt:lpstr>
      <vt:lpstr>Demo</vt:lpstr>
      <vt:lpstr>Checkpoints</vt:lpstr>
      <vt:lpstr>Demo</vt:lpstr>
      <vt:lpstr>Error Logging</vt:lpstr>
      <vt:lpstr>Demo</vt:lpstr>
      <vt:lpstr>Transforms</vt:lpstr>
      <vt:lpstr>Demo</vt:lpstr>
      <vt:lpstr>Overview</vt:lpstr>
      <vt:lpstr>Questions and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SSIS</dc:title>
  <dc:creator>Brad</dc:creator>
  <cp:lastModifiedBy>vDefault</cp:lastModifiedBy>
  <cp:revision>99</cp:revision>
  <dcterms:created xsi:type="dcterms:W3CDTF">2011-03-18T13:44:21Z</dcterms:created>
  <dcterms:modified xsi:type="dcterms:W3CDTF">2013-10-03T05:14:38Z</dcterms:modified>
</cp:coreProperties>
</file>