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9" r:id="rId1"/>
  </p:sldMasterIdLst>
  <p:notesMasterIdLst>
    <p:notesMasterId r:id="rId21"/>
  </p:notesMasterIdLst>
  <p:handoutMasterIdLst>
    <p:handoutMasterId r:id="rId22"/>
  </p:handoutMasterIdLst>
  <p:sldIdLst>
    <p:sldId id="474" r:id="rId2"/>
    <p:sldId id="475" r:id="rId3"/>
    <p:sldId id="476" r:id="rId4"/>
    <p:sldId id="483" r:id="rId5"/>
    <p:sldId id="472" r:id="rId6"/>
    <p:sldId id="488" r:id="rId7"/>
    <p:sldId id="482" r:id="rId8"/>
    <p:sldId id="489" r:id="rId9"/>
    <p:sldId id="493" r:id="rId10"/>
    <p:sldId id="490" r:id="rId11"/>
    <p:sldId id="473" r:id="rId12"/>
    <p:sldId id="492" r:id="rId13"/>
    <p:sldId id="491" r:id="rId14"/>
    <p:sldId id="494" r:id="rId15"/>
    <p:sldId id="495" r:id="rId16"/>
    <p:sldId id="496" r:id="rId17"/>
    <p:sldId id="497" r:id="rId18"/>
    <p:sldId id="498" r:id="rId19"/>
    <p:sldId id="477" r:id="rId20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CB6BBEF7-9717-4733-A929-535518E6EBF6}">
          <p14:sldIdLst>
            <p14:sldId id="474"/>
            <p14:sldId id="475"/>
            <p14:sldId id="476"/>
            <p14:sldId id="483"/>
            <p14:sldId id="472"/>
            <p14:sldId id="488"/>
            <p14:sldId id="482"/>
            <p14:sldId id="489"/>
            <p14:sldId id="493"/>
            <p14:sldId id="490"/>
            <p14:sldId id="473"/>
            <p14:sldId id="492"/>
            <p14:sldId id="491"/>
            <p14:sldId id="494"/>
            <p14:sldId id="495"/>
            <p14:sldId id="496"/>
            <p14:sldId id="497"/>
            <p14:sldId id="498"/>
          </p14:sldIdLst>
        </p14:section>
        <p14:section name="Close" id="{EDB659FB-E64E-48E2-AB42-D9B7444FB6A4}">
          <p14:sldIdLst>
            <p14:sldId id="47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059" autoAdjust="0"/>
    <p:restoredTop sz="89606" autoAdjust="0"/>
  </p:normalViewPr>
  <p:slideViewPr>
    <p:cSldViewPr>
      <p:cViewPr varScale="1">
        <p:scale>
          <a:sx n="70" d="100"/>
          <a:sy n="70" d="100"/>
        </p:scale>
        <p:origin x="114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01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517CB51E-7430-4CBE-A3E6-8C4BB1EDB396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32026B26-A949-4732-9CD3-15EEC57E7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925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00F830A1-3891-4B82-A120-081866556DA0}" type="datetimeFigureOut">
              <a:rPr lang="en-US" smtClean="0"/>
              <a:pPr/>
              <a:t>9/25/2014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8CC9574-A819-4FE4-99A7-1E27AD09A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151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C9574-A819-4FE4-99A7-1E27AD09ADC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6427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C9574-A819-4FE4-99A7-1E27AD09ADC2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2281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C9574-A819-4FE4-99A7-1E27AD09ADC2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4556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C9574-A819-4FE4-99A7-1E27AD09ADC2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004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C9574-A819-4FE4-99A7-1E27AD09ADC2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1166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C9574-A819-4FE4-99A7-1E27AD09ADC2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5827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C9574-A819-4FE4-99A7-1E27AD09ADC2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211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C9574-A819-4FE4-99A7-1E27AD09ADC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5336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C9574-A819-4FE4-99A7-1E27AD09ADC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5046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C9574-A819-4FE4-99A7-1E27AD09ADC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8943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C9574-A819-4FE4-99A7-1E27AD09ADC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686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C9574-A819-4FE4-99A7-1E27AD09ADC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4513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C9574-A819-4FE4-99A7-1E27AD09ADC2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6607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C9574-A819-4FE4-99A7-1E27AD09ADC2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5782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C9574-A819-4FE4-99A7-1E27AD09ADC2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92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050E-B668-4FA7-85AD-C750C80A6E9B}" type="datetimeFigureOut">
              <a:rPr lang="en-US" smtClean="0"/>
              <a:pPr/>
              <a:t>9/25/2014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0" y="6278464"/>
            <a:ext cx="9143999" cy="579536"/>
            <a:chOff x="0" y="6278464"/>
            <a:chExt cx="9143999" cy="579536"/>
          </a:xfrm>
        </p:grpSpPr>
        <p:sp>
          <p:nvSpPr>
            <p:cNvPr id="8" name="Rectangle 3"/>
            <p:cNvSpPr>
              <a:spLocks noChangeArrowheads="1"/>
            </p:cNvSpPr>
            <p:nvPr/>
          </p:nvSpPr>
          <p:spPr bwMode="auto">
            <a:xfrm>
              <a:off x="0" y="6278464"/>
              <a:ext cx="9143999" cy="579536"/>
            </a:xfrm>
            <a:prstGeom prst="rect">
              <a:avLst/>
            </a:prstGeom>
            <a:solidFill>
              <a:srgbClr val="0D2E82"/>
            </a:solidFill>
            <a:ln w="9525" algn="in">
              <a:noFill/>
              <a:miter lim="800000"/>
              <a:headEnd/>
              <a:tailEnd/>
            </a:ln>
            <a:effectLst/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sp>
          <p:nvSpPr>
            <p:cNvPr id="9" name="2 Subtítulo"/>
            <p:cNvSpPr txBox="1">
              <a:spLocks/>
            </p:cNvSpPr>
            <p:nvPr/>
          </p:nvSpPr>
          <p:spPr>
            <a:xfrm>
              <a:off x="714348" y="6429396"/>
              <a:ext cx="1822573" cy="23186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spcBef>
                  <a:spcPts val="0"/>
                </a:spcBef>
              </a:pPr>
              <a:r>
                <a:rPr lang="es-HN" sz="900" b="1" cap="all" dirty="0">
                  <a:solidFill>
                    <a:schemeClr val="bg1"/>
                  </a:solidFill>
                </a:rPr>
                <a:t>Making Business Intelligent</a:t>
              </a:r>
            </a:p>
          </p:txBody>
        </p:sp>
        <p:sp>
          <p:nvSpPr>
            <p:cNvPr id="10" name="2 Subtítulo"/>
            <p:cNvSpPr txBox="1">
              <a:spLocks/>
            </p:cNvSpPr>
            <p:nvPr/>
          </p:nvSpPr>
          <p:spPr>
            <a:xfrm>
              <a:off x="6286512" y="6429396"/>
              <a:ext cx="2357454" cy="285752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spcBef>
                  <a:spcPts val="0"/>
                </a:spcBef>
              </a:pPr>
              <a:r>
                <a:rPr lang="es-HN" sz="1400" b="1" dirty="0" smtClean="0">
                  <a:solidFill>
                    <a:schemeClr val="bg1"/>
                  </a:solidFill>
                </a:rPr>
                <a:t>www.pragmaticsworks.com</a:t>
              </a:r>
              <a:endParaRPr lang="es-ES" sz="1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88883582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050E-B668-4FA7-85AD-C750C80A6E9B}" type="datetimeFigureOut">
              <a:rPr lang="en-US" smtClean="0"/>
              <a:pPr/>
              <a:t>9/25/2014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731384"/>
      </p:ext>
    </p:extLst>
  </p:cSld>
  <p:clrMapOvr>
    <a:masterClrMapping/>
  </p:clrMapOvr>
  <p:transition spd="slow">
    <p:split orient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050E-B668-4FA7-85AD-C750C80A6E9B}" type="datetimeFigureOut">
              <a:rPr lang="en-US" smtClean="0"/>
              <a:pPr/>
              <a:t>9/25/2014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49974"/>
      </p:ext>
    </p:extLst>
  </p:cSld>
  <p:clrMapOvr>
    <a:masterClrMapping/>
  </p:clrMapOvr>
  <p:transition spd="slow">
    <p:split orient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rPr lang="en-US" smtClean="0"/>
              <a:pPr/>
              <a:t>9/25/2014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3581400" y="1295400"/>
            <a:ext cx="5105400" cy="1416269"/>
          </a:xfrm>
        </p:spPr>
        <p:txBody>
          <a:bodyPr anchor="b">
            <a:normAutofit/>
          </a:bodyPr>
          <a:lstStyle>
            <a:lvl1pPr algn="r">
              <a:buNone/>
              <a:defRPr lang="en-US" sz="22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344" y="4114800"/>
            <a:ext cx="7315200" cy="914400"/>
          </a:xfrm>
        </p:spPr>
        <p:txBody>
          <a:bodyPr anchor="b" anchorCtr="0">
            <a:normAutofit/>
          </a:bodyPr>
          <a:lstStyle>
            <a:lvl1pPr marL="0" indent="0">
              <a:defRPr lang="en-US" sz="3600" b="1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0" y="6278464"/>
            <a:ext cx="9143999" cy="579536"/>
            <a:chOff x="0" y="6278464"/>
            <a:chExt cx="9143999" cy="579536"/>
          </a:xfrm>
        </p:grpSpPr>
        <p:sp>
          <p:nvSpPr>
            <p:cNvPr id="16" name="Rectangle 3"/>
            <p:cNvSpPr>
              <a:spLocks noChangeArrowheads="1"/>
            </p:cNvSpPr>
            <p:nvPr/>
          </p:nvSpPr>
          <p:spPr bwMode="auto">
            <a:xfrm>
              <a:off x="0" y="6278464"/>
              <a:ext cx="9143999" cy="579536"/>
            </a:xfrm>
            <a:prstGeom prst="rect">
              <a:avLst/>
            </a:prstGeom>
            <a:solidFill>
              <a:srgbClr val="0D2E82"/>
            </a:solidFill>
            <a:ln w="9525" algn="in">
              <a:noFill/>
              <a:miter lim="800000"/>
              <a:headEnd/>
              <a:tailEnd/>
            </a:ln>
            <a:effectLst/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sp>
          <p:nvSpPr>
            <p:cNvPr id="17" name="2 Subtítulo"/>
            <p:cNvSpPr txBox="1">
              <a:spLocks/>
            </p:cNvSpPr>
            <p:nvPr/>
          </p:nvSpPr>
          <p:spPr>
            <a:xfrm>
              <a:off x="714348" y="6429396"/>
              <a:ext cx="1822573" cy="23186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spcBef>
                  <a:spcPts val="0"/>
                </a:spcBef>
              </a:pPr>
              <a:r>
                <a:rPr lang="es-HN" sz="900" b="1" cap="all" dirty="0">
                  <a:solidFill>
                    <a:schemeClr val="bg1"/>
                  </a:solidFill>
                </a:rPr>
                <a:t>Making Business Intelligent</a:t>
              </a:r>
            </a:p>
          </p:txBody>
        </p:sp>
        <p:sp>
          <p:nvSpPr>
            <p:cNvPr id="18" name="2 Subtítulo"/>
            <p:cNvSpPr txBox="1">
              <a:spLocks/>
            </p:cNvSpPr>
            <p:nvPr/>
          </p:nvSpPr>
          <p:spPr>
            <a:xfrm>
              <a:off x="6286512" y="6429396"/>
              <a:ext cx="2357454" cy="285752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spcBef>
                  <a:spcPts val="0"/>
                </a:spcBef>
              </a:pPr>
              <a:r>
                <a:rPr lang="es-HN" sz="1400" b="1" dirty="0" smtClean="0">
                  <a:solidFill>
                    <a:schemeClr val="bg1"/>
                  </a:solidFill>
                </a:rPr>
                <a:t>www.pragmaticsworks.com</a:t>
              </a:r>
              <a:endParaRPr lang="es-ES" sz="1400" dirty="0">
                <a:solidFill>
                  <a:schemeClr val="bg1"/>
                </a:solidFill>
              </a:endParaRPr>
            </a:p>
          </p:txBody>
        </p:sp>
      </p:grpSp>
    </p:spTree>
    <p:extLst/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: Emphas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050E-B668-4FA7-85AD-C750C80A6E9B}" type="datetimeFigureOut">
              <a:rPr lang="en-US" smtClean="0"/>
              <a:pPr/>
              <a:t>9/25/2014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90400" y="3081000"/>
            <a:ext cx="8686800" cy="1095600"/>
          </a:xfrm>
        </p:spPr>
        <p:txBody>
          <a:bodyPr>
            <a:normAutofit/>
          </a:bodyPr>
          <a:lstStyle>
            <a:lvl1pPr algn="ctr">
              <a:defRPr lang="en-US" sz="4600" b="1" kern="1200" spc="-150" baseline="0" dirty="0" smtClean="0">
                <a:ln>
                  <a:gradFill>
                    <a:gsLst>
                      <a:gs pos="0">
                        <a:schemeClr val="bg1"/>
                      </a:gs>
                      <a:gs pos="50000">
                        <a:schemeClr val="bg1">
                          <a:lumMod val="75000"/>
                        </a:schemeClr>
                      </a:gs>
                    </a:gsLst>
                    <a:lin ang="5400000" scaled="0"/>
                  </a:gradFill>
                </a:ln>
                <a:gradFill>
                  <a:gsLst>
                    <a:gs pos="11000">
                      <a:schemeClr val="bg1">
                        <a:lumMod val="75000"/>
                      </a:schemeClr>
                    </a:gs>
                    <a:gs pos="91000">
                      <a:schemeClr val="bg1"/>
                    </a:gs>
                  </a:gsLst>
                  <a:lin ang="16200000" scaled="1"/>
                </a:gradFill>
                <a:effectLst>
                  <a:outerShdw blurRad="38100" algn="ctr" rotWithShape="0">
                    <a:prstClr val="black">
                      <a:alpha val="25000"/>
                    </a:prstClr>
                  </a:outerShdw>
                  <a:reflection blurRad="6350" stA="60000" endA="900" endPos="58000" dir="5400000" sy="-100000" algn="bl" rotWithShape="0"/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297600" y="2438400"/>
            <a:ext cx="8694000" cy="639762"/>
          </a:xfrm>
        </p:spPr>
        <p:txBody>
          <a:bodyPr anchor="b">
            <a:normAutofit/>
          </a:bodyPr>
          <a:lstStyle>
            <a:lvl1pPr marL="0" indent="0" algn="ctr">
              <a:buNone/>
              <a:defRPr lang="en-US" sz="2800" kern="1200" dirty="0" smtClean="0">
                <a:solidFill>
                  <a:srgbClr val="2E507A">
                    <a:alpha val="81000"/>
                  </a:srgb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0" y="6278464"/>
            <a:ext cx="9143999" cy="579536"/>
            <a:chOff x="0" y="6278464"/>
            <a:chExt cx="9143999" cy="579536"/>
          </a:xfrm>
        </p:grpSpPr>
        <p:sp>
          <p:nvSpPr>
            <p:cNvPr id="9" name="Rectangle 3"/>
            <p:cNvSpPr>
              <a:spLocks noChangeArrowheads="1"/>
            </p:cNvSpPr>
            <p:nvPr/>
          </p:nvSpPr>
          <p:spPr bwMode="auto">
            <a:xfrm>
              <a:off x="0" y="6278464"/>
              <a:ext cx="9143999" cy="579536"/>
            </a:xfrm>
            <a:prstGeom prst="rect">
              <a:avLst/>
            </a:prstGeom>
            <a:solidFill>
              <a:srgbClr val="0D2E82"/>
            </a:solidFill>
            <a:ln w="9525" algn="in">
              <a:noFill/>
              <a:miter lim="800000"/>
              <a:headEnd/>
              <a:tailEnd/>
            </a:ln>
            <a:effectLst/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sp>
          <p:nvSpPr>
            <p:cNvPr id="10" name="2 Subtítulo"/>
            <p:cNvSpPr txBox="1">
              <a:spLocks/>
            </p:cNvSpPr>
            <p:nvPr/>
          </p:nvSpPr>
          <p:spPr>
            <a:xfrm>
              <a:off x="714348" y="6429396"/>
              <a:ext cx="1822573" cy="23186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spcBef>
                  <a:spcPts val="0"/>
                </a:spcBef>
              </a:pPr>
              <a:r>
                <a:rPr lang="es-HN" sz="900" b="1" cap="all" dirty="0">
                  <a:solidFill>
                    <a:schemeClr val="bg1"/>
                  </a:solidFill>
                </a:rPr>
                <a:t>Making Business Intelligent</a:t>
              </a:r>
            </a:p>
          </p:txBody>
        </p:sp>
        <p:sp>
          <p:nvSpPr>
            <p:cNvPr id="11" name="2 Subtítulo"/>
            <p:cNvSpPr txBox="1">
              <a:spLocks/>
            </p:cNvSpPr>
            <p:nvPr/>
          </p:nvSpPr>
          <p:spPr>
            <a:xfrm>
              <a:off x="6286512" y="6429396"/>
              <a:ext cx="2357454" cy="285752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spcBef>
                  <a:spcPts val="0"/>
                </a:spcBef>
              </a:pPr>
              <a:r>
                <a:rPr lang="es-HN" sz="1400" b="1" dirty="0" smtClean="0">
                  <a:solidFill>
                    <a:schemeClr val="bg1"/>
                  </a:solidFill>
                </a:rPr>
                <a:t>www.pragmaticsworks.com</a:t>
              </a:r>
              <a:endParaRPr lang="es-ES" sz="1400" dirty="0">
                <a:solidFill>
                  <a:schemeClr val="bg1"/>
                </a:solidFill>
              </a:endParaRPr>
            </a:p>
          </p:txBody>
        </p:sp>
      </p:grpSp>
    </p:spTree>
    <p:extLst/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rPr lang="en-US" smtClean="0"/>
              <a:pPr/>
              <a:t>9/25/2014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14867" y="3200400"/>
            <a:ext cx="7010400" cy="1676400"/>
          </a:xfrm>
        </p:spPr>
        <p:txBody>
          <a:bodyPr>
            <a:normAutofit/>
          </a:bodyPr>
          <a:lstStyle>
            <a:lvl1pPr marL="0" algn="l" defTabSz="914400" rtl="0" eaLnBrk="1" latinLnBrk="0" hangingPunct="1">
              <a:defRPr lang="en-US" sz="4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4648200" y="664780"/>
            <a:ext cx="4191000" cy="381000"/>
          </a:xfrm>
        </p:spPr>
        <p:txBody>
          <a:bodyPr>
            <a:normAutofit/>
          </a:bodyPr>
          <a:lstStyle>
            <a:lvl1pPr algn="r">
              <a:buNone/>
              <a:defRPr lang="en-US" sz="1800" b="1" kern="12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subtitle style</a:t>
            </a:r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0" y="6278464"/>
            <a:ext cx="9143999" cy="579536"/>
            <a:chOff x="0" y="6278464"/>
            <a:chExt cx="9143999" cy="579536"/>
          </a:xfrm>
        </p:grpSpPr>
        <p:sp>
          <p:nvSpPr>
            <p:cNvPr id="11" name="Rectangle 3"/>
            <p:cNvSpPr>
              <a:spLocks noChangeArrowheads="1"/>
            </p:cNvSpPr>
            <p:nvPr/>
          </p:nvSpPr>
          <p:spPr bwMode="auto">
            <a:xfrm>
              <a:off x="0" y="6278464"/>
              <a:ext cx="9143999" cy="579536"/>
            </a:xfrm>
            <a:prstGeom prst="rect">
              <a:avLst/>
            </a:prstGeom>
            <a:solidFill>
              <a:srgbClr val="0D2E82"/>
            </a:solidFill>
            <a:ln w="9525" algn="in">
              <a:noFill/>
              <a:miter lim="800000"/>
              <a:headEnd/>
              <a:tailEnd/>
            </a:ln>
            <a:effectLst/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sp>
          <p:nvSpPr>
            <p:cNvPr id="12" name="2 Subtítulo"/>
            <p:cNvSpPr txBox="1">
              <a:spLocks/>
            </p:cNvSpPr>
            <p:nvPr/>
          </p:nvSpPr>
          <p:spPr>
            <a:xfrm>
              <a:off x="714348" y="6429396"/>
              <a:ext cx="1822573" cy="23186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spcBef>
                  <a:spcPts val="0"/>
                </a:spcBef>
              </a:pPr>
              <a:r>
                <a:rPr lang="es-HN" sz="900" b="1" cap="all" dirty="0">
                  <a:solidFill>
                    <a:schemeClr val="bg1"/>
                  </a:solidFill>
                </a:rPr>
                <a:t>Making Business Intelligent</a:t>
              </a:r>
            </a:p>
          </p:txBody>
        </p:sp>
        <p:sp>
          <p:nvSpPr>
            <p:cNvPr id="13" name="2 Subtítulo"/>
            <p:cNvSpPr txBox="1">
              <a:spLocks/>
            </p:cNvSpPr>
            <p:nvPr/>
          </p:nvSpPr>
          <p:spPr>
            <a:xfrm>
              <a:off x="6286512" y="6429396"/>
              <a:ext cx="2357454" cy="285752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spcBef>
                  <a:spcPts val="0"/>
                </a:spcBef>
              </a:pPr>
              <a:r>
                <a:rPr lang="es-HN" sz="1400" b="1" dirty="0" smtClean="0">
                  <a:solidFill>
                    <a:schemeClr val="bg1"/>
                  </a:solidFill>
                </a:rPr>
                <a:t>www.pragmaticsworks.com</a:t>
              </a:r>
              <a:endParaRPr lang="es-ES" sz="1400" dirty="0">
                <a:solidFill>
                  <a:schemeClr val="bg1"/>
                </a:solidFill>
              </a:endParaRPr>
            </a:p>
          </p:txBody>
        </p:sp>
      </p:grpSp>
    </p:spTree>
    <p:extLst/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rPr lang="en-US" smtClean="0"/>
              <a:pPr/>
              <a:t>9/25/2014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6552" y="4800600"/>
            <a:ext cx="4809244" cy="566738"/>
          </a:xfrm>
        </p:spPr>
        <p:txBody>
          <a:bodyPr anchor="b">
            <a:normAutofit/>
          </a:bodyPr>
          <a:lstStyle>
            <a:lvl1pPr algn="ctr">
              <a:defRPr sz="1800" b="0" i="1">
                <a:solidFill>
                  <a:schemeClr val="bg1">
                    <a:lumMod val="85000"/>
                  </a:schemeClr>
                </a:solidFill>
                <a:latin typeface="Georgia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Media Placeholder 8"/>
          <p:cNvSpPr>
            <a:spLocks noGrp="1"/>
          </p:cNvSpPr>
          <p:nvPr>
            <p:ph type="media" sz="quarter" idx="13"/>
          </p:nvPr>
        </p:nvSpPr>
        <p:spPr>
          <a:xfrm>
            <a:off x="587022" y="838200"/>
            <a:ext cx="4873752" cy="381282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media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5776863" y="838200"/>
            <a:ext cx="2819400" cy="4636911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0" y="6278464"/>
            <a:ext cx="9143999" cy="579536"/>
            <a:chOff x="0" y="6278464"/>
            <a:chExt cx="9143999" cy="579536"/>
          </a:xfrm>
        </p:grpSpPr>
        <p:sp>
          <p:nvSpPr>
            <p:cNvPr id="12" name="Rectangle 3"/>
            <p:cNvSpPr>
              <a:spLocks noChangeArrowheads="1"/>
            </p:cNvSpPr>
            <p:nvPr/>
          </p:nvSpPr>
          <p:spPr bwMode="auto">
            <a:xfrm>
              <a:off x="0" y="6278464"/>
              <a:ext cx="9143999" cy="579536"/>
            </a:xfrm>
            <a:prstGeom prst="rect">
              <a:avLst/>
            </a:prstGeom>
            <a:solidFill>
              <a:srgbClr val="0D2E82"/>
            </a:solidFill>
            <a:ln w="9525" algn="in">
              <a:noFill/>
              <a:miter lim="800000"/>
              <a:headEnd/>
              <a:tailEnd/>
            </a:ln>
            <a:effectLst/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sp>
          <p:nvSpPr>
            <p:cNvPr id="13" name="2 Subtítulo"/>
            <p:cNvSpPr txBox="1">
              <a:spLocks/>
            </p:cNvSpPr>
            <p:nvPr/>
          </p:nvSpPr>
          <p:spPr>
            <a:xfrm>
              <a:off x="714348" y="6429396"/>
              <a:ext cx="1822573" cy="23186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spcBef>
                  <a:spcPts val="0"/>
                </a:spcBef>
              </a:pPr>
              <a:r>
                <a:rPr lang="es-HN" sz="900" b="1" cap="all" dirty="0">
                  <a:solidFill>
                    <a:schemeClr val="bg1"/>
                  </a:solidFill>
                </a:rPr>
                <a:t>Making Business Intelligent</a:t>
              </a:r>
            </a:p>
          </p:txBody>
        </p:sp>
        <p:sp>
          <p:nvSpPr>
            <p:cNvPr id="14" name="2 Subtítulo"/>
            <p:cNvSpPr txBox="1">
              <a:spLocks/>
            </p:cNvSpPr>
            <p:nvPr/>
          </p:nvSpPr>
          <p:spPr>
            <a:xfrm>
              <a:off x="6286512" y="6429396"/>
              <a:ext cx="2357454" cy="285752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spcBef>
                  <a:spcPts val="0"/>
                </a:spcBef>
              </a:pPr>
              <a:r>
                <a:rPr lang="es-HN" sz="1400" b="1" dirty="0" smtClean="0">
                  <a:solidFill>
                    <a:schemeClr val="bg1"/>
                  </a:solidFill>
                </a:rPr>
                <a:t>www.pragmaticsworks.com</a:t>
              </a:r>
              <a:endParaRPr lang="es-ES" sz="1400" dirty="0">
                <a:solidFill>
                  <a:schemeClr val="bg1"/>
                </a:solidFill>
              </a:endParaRPr>
            </a:p>
          </p:txBody>
        </p:sp>
      </p:grpSp>
    </p:spTree>
    <p:extLst/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050E-B668-4FA7-85AD-C750C80A6E9B}" type="datetimeFigureOut">
              <a:rPr lang="en-US" smtClean="0"/>
              <a:pPr/>
              <a:t>9/25/2014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362400" y="414867"/>
            <a:ext cx="5124000" cy="457200"/>
          </a:xfrm>
        </p:spPr>
        <p:txBody>
          <a:bodyPr>
            <a:normAutofit/>
          </a:bodyPr>
          <a:lstStyle>
            <a:lvl1pPr algn="l">
              <a:defRPr lang="en-US" sz="2800" b="1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0" y="6278464"/>
            <a:ext cx="9143999" cy="579536"/>
            <a:chOff x="0" y="6278464"/>
            <a:chExt cx="9143999" cy="579536"/>
          </a:xfrm>
        </p:grpSpPr>
        <p:sp>
          <p:nvSpPr>
            <p:cNvPr id="9" name="Rectangle 3"/>
            <p:cNvSpPr>
              <a:spLocks noChangeArrowheads="1"/>
            </p:cNvSpPr>
            <p:nvPr/>
          </p:nvSpPr>
          <p:spPr bwMode="auto">
            <a:xfrm>
              <a:off x="0" y="6278464"/>
              <a:ext cx="9143999" cy="579536"/>
            </a:xfrm>
            <a:prstGeom prst="rect">
              <a:avLst/>
            </a:prstGeom>
            <a:solidFill>
              <a:srgbClr val="0D2E82"/>
            </a:solidFill>
            <a:ln w="9525" algn="in">
              <a:noFill/>
              <a:miter lim="800000"/>
              <a:headEnd/>
              <a:tailEnd/>
            </a:ln>
            <a:effectLst/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sp>
          <p:nvSpPr>
            <p:cNvPr id="10" name="2 Subtítulo"/>
            <p:cNvSpPr txBox="1">
              <a:spLocks/>
            </p:cNvSpPr>
            <p:nvPr/>
          </p:nvSpPr>
          <p:spPr>
            <a:xfrm>
              <a:off x="714348" y="6429396"/>
              <a:ext cx="1822573" cy="23186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spcBef>
                  <a:spcPts val="0"/>
                </a:spcBef>
              </a:pPr>
              <a:r>
                <a:rPr lang="es-HN" sz="900" b="1" cap="all" dirty="0">
                  <a:solidFill>
                    <a:schemeClr val="bg1"/>
                  </a:solidFill>
                </a:rPr>
                <a:t>Making Business Intelligent</a:t>
              </a:r>
            </a:p>
          </p:txBody>
        </p:sp>
        <p:sp>
          <p:nvSpPr>
            <p:cNvPr id="11" name="2 Subtítulo"/>
            <p:cNvSpPr txBox="1">
              <a:spLocks/>
            </p:cNvSpPr>
            <p:nvPr/>
          </p:nvSpPr>
          <p:spPr>
            <a:xfrm>
              <a:off x="6286512" y="6429396"/>
              <a:ext cx="2357454" cy="285752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spcBef>
                  <a:spcPts val="0"/>
                </a:spcBef>
              </a:pPr>
              <a:r>
                <a:rPr lang="es-HN" sz="1400" b="1" dirty="0" smtClean="0">
                  <a:solidFill>
                    <a:schemeClr val="bg1"/>
                  </a:solidFill>
                </a:rPr>
                <a:t>www.pragmaticsworks.com</a:t>
              </a:r>
              <a:endParaRPr lang="es-ES" sz="1400" dirty="0">
                <a:solidFill>
                  <a:schemeClr val="bg1"/>
                </a:solidFill>
              </a:endParaRPr>
            </a:p>
          </p:txBody>
        </p:sp>
      </p:grpSp>
    </p:spTree>
    <p:extLst/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934E2-BBB6-4D34-BB01-078E9AA25260}" type="datetimeFigureOut">
              <a:rPr lang="en-US" smtClean="0"/>
              <a:pPr/>
              <a:t>9/25/2014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20FCD-5F4C-4989-BE05-0A8208BCBC21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278464"/>
            <a:ext cx="9143999" cy="579536"/>
            <a:chOff x="0" y="6278464"/>
            <a:chExt cx="9143999" cy="579536"/>
          </a:xfrm>
        </p:grpSpPr>
        <p:sp>
          <p:nvSpPr>
            <p:cNvPr id="7" name="Rectangle 3"/>
            <p:cNvSpPr>
              <a:spLocks noChangeArrowheads="1"/>
            </p:cNvSpPr>
            <p:nvPr/>
          </p:nvSpPr>
          <p:spPr bwMode="auto">
            <a:xfrm>
              <a:off x="0" y="6278464"/>
              <a:ext cx="9143999" cy="579536"/>
            </a:xfrm>
            <a:prstGeom prst="rect">
              <a:avLst/>
            </a:prstGeom>
            <a:solidFill>
              <a:srgbClr val="0D2E82"/>
            </a:solidFill>
            <a:ln w="9525" algn="in">
              <a:noFill/>
              <a:miter lim="800000"/>
              <a:headEnd/>
              <a:tailEnd/>
            </a:ln>
            <a:effectLst/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sp>
          <p:nvSpPr>
            <p:cNvPr id="8" name="2 Subtítulo"/>
            <p:cNvSpPr txBox="1">
              <a:spLocks/>
            </p:cNvSpPr>
            <p:nvPr/>
          </p:nvSpPr>
          <p:spPr>
            <a:xfrm>
              <a:off x="714348" y="6429396"/>
              <a:ext cx="1822573" cy="23186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spcBef>
                  <a:spcPts val="0"/>
                </a:spcBef>
              </a:pPr>
              <a:r>
                <a:rPr lang="es-HN" sz="900" b="1" cap="all" dirty="0">
                  <a:solidFill>
                    <a:schemeClr val="bg1"/>
                  </a:solidFill>
                </a:rPr>
                <a:t>Making Business Intelligent</a:t>
              </a:r>
            </a:p>
          </p:txBody>
        </p:sp>
        <p:sp>
          <p:nvSpPr>
            <p:cNvPr id="9" name="2 Subtítulo"/>
            <p:cNvSpPr txBox="1">
              <a:spLocks/>
            </p:cNvSpPr>
            <p:nvPr/>
          </p:nvSpPr>
          <p:spPr>
            <a:xfrm>
              <a:off x="6286512" y="6429396"/>
              <a:ext cx="2357454" cy="285752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spcBef>
                  <a:spcPts val="0"/>
                </a:spcBef>
              </a:pPr>
              <a:r>
                <a:rPr lang="es-HN" sz="1400" b="1" dirty="0" smtClean="0">
                  <a:solidFill>
                    <a:schemeClr val="bg1"/>
                  </a:solidFill>
                </a:rPr>
                <a:t>www.pragmaticsworks.com</a:t>
              </a:r>
              <a:endParaRPr lang="es-ES" sz="1400" dirty="0">
                <a:solidFill>
                  <a:schemeClr val="bg1"/>
                </a:solidFill>
              </a:endParaRPr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split orient="vert"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235390" y="1122363"/>
            <a:ext cx="8691327" cy="2387600"/>
          </a:xfrm>
        </p:spPr>
        <p:txBody>
          <a:bodyPr anchor="b">
            <a:noAutofit/>
          </a:bodyPr>
          <a:lstStyle>
            <a:lvl1pPr algn="l">
              <a:defRPr sz="6600">
                <a:solidFill>
                  <a:srgbClr val="0D2E82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235389" y="3583931"/>
            <a:ext cx="6858000" cy="1655762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6" name="Picture 2" descr="logo498864_m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12097" y="5768844"/>
            <a:ext cx="2031904" cy="571504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6784758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050E-B668-4FA7-85AD-C750C80A6E9B}" type="datetimeFigureOut">
              <a:rPr lang="en-US" smtClean="0"/>
              <a:pPr/>
              <a:t>9/25/2014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76102"/>
      </p:ext>
    </p:extLst>
  </p:cSld>
  <p:clrMapOvr>
    <a:masterClrMapping/>
  </p:clrMapOvr>
  <p:transition spd="slow">
    <p:split orient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050E-B668-4FA7-85AD-C750C80A6E9B}" type="datetimeFigureOut">
              <a:rPr lang="en-US" smtClean="0"/>
              <a:pPr/>
              <a:t>9/25/2014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663559"/>
      </p:ext>
    </p:extLst>
  </p:cSld>
  <p:clrMapOvr>
    <a:masterClrMapping/>
  </p:clrMapOvr>
  <p:transition spd="slow">
    <p:split orient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050E-B668-4FA7-85AD-C750C80A6E9B}" type="datetimeFigureOut">
              <a:rPr lang="en-US" smtClean="0"/>
              <a:pPr/>
              <a:t>9/25/2014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19884"/>
      </p:ext>
    </p:extLst>
  </p:cSld>
  <p:clrMapOvr>
    <a:masterClrMapping/>
  </p:clrMapOvr>
  <p:transition spd="slow">
    <p:split orient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050E-B668-4FA7-85AD-C750C80A6E9B}" type="datetimeFigureOut">
              <a:rPr lang="en-US" smtClean="0"/>
              <a:pPr/>
              <a:t>9/25/2014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262937"/>
      </p:ext>
    </p:extLst>
  </p:cSld>
  <p:clrMapOvr>
    <a:masterClrMapping/>
  </p:clrMapOvr>
  <p:transition spd="slow">
    <p:split orient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050E-B668-4FA7-85AD-C750C80A6E9B}" type="datetimeFigureOut">
              <a:rPr lang="en-US" smtClean="0"/>
              <a:pPr/>
              <a:t>9/25/2014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305923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934E2-BBB6-4D34-BB01-078E9AA25260}" type="datetimeFigureOut">
              <a:rPr lang="en-US" smtClean="0"/>
              <a:pPr/>
              <a:t>9/25/2014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20FCD-5F4C-4989-BE05-0A8208BCBC2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996823"/>
      </p:ext>
    </p:extLst>
  </p:cSld>
  <p:clrMapOvr>
    <a:masterClrMapping/>
  </p:clrMapOvr>
  <p:transition spd="slow">
    <p:split orient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050E-B668-4FA7-85AD-C750C80A6E9B}" type="datetimeFigureOut">
              <a:rPr lang="en-US" smtClean="0"/>
              <a:pPr/>
              <a:t>9/25/2014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043525"/>
      </p:ext>
    </p:extLst>
  </p:cSld>
  <p:clrMapOvr>
    <a:masterClrMapping/>
  </p:clrMapOvr>
  <p:transition spd="slow">
    <p:split orient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050E-B668-4FA7-85AD-C750C80A6E9B}" type="datetimeFigureOut">
              <a:rPr lang="en-US" smtClean="0"/>
              <a:pPr/>
              <a:t>9/25/2014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50915"/>
      </p:ext>
    </p:extLst>
  </p:cSld>
  <p:clrMapOvr>
    <a:masterClrMapping/>
  </p:clrMapOvr>
  <p:transition spd="slow">
    <p:split orient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8050E-B668-4FA7-85AD-C750C80A6E9B}" type="datetimeFigureOut">
              <a:rPr lang="en-US" smtClean="0"/>
              <a:pPr/>
              <a:t>9/25/2014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0" y="6278464"/>
            <a:ext cx="9143999" cy="579536"/>
            <a:chOff x="0" y="6278464"/>
            <a:chExt cx="9143999" cy="579536"/>
          </a:xfrm>
        </p:grpSpPr>
        <p:sp>
          <p:nvSpPr>
            <p:cNvPr id="8" name="Rectangle 3"/>
            <p:cNvSpPr>
              <a:spLocks noChangeArrowheads="1"/>
            </p:cNvSpPr>
            <p:nvPr/>
          </p:nvSpPr>
          <p:spPr bwMode="auto">
            <a:xfrm>
              <a:off x="0" y="6278464"/>
              <a:ext cx="9143999" cy="579536"/>
            </a:xfrm>
            <a:prstGeom prst="rect">
              <a:avLst/>
            </a:prstGeom>
            <a:solidFill>
              <a:srgbClr val="0D2E82"/>
            </a:solidFill>
            <a:ln w="9525" algn="in">
              <a:noFill/>
              <a:miter lim="800000"/>
              <a:headEnd/>
              <a:tailEnd/>
            </a:ln>
            <a:effectLst/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sp>
          <p:nvSpPr>
            <p:cNvPr id="9" name="2 Subtítulo"/>
            <p:cNvSpPr txBox="1">
              <a:spLocks/>
            </p:cNvSpPr>
            <p:nvPr/>
          </p:nvSpPr>
          <p:spPr>
            <a:xfrm>
              <a:off x="714348" y="6429396"/>
              <a:ext cx="1822573" cy="23186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spcBef>
                  <a:spcPts val="0"/>
                </a:spcBef>
              </a:pPr>
              <a:r>
                <a:rPr lang="es-HN" sz="900" b="1" cap="all" dirty="0">
                  <a:solidFill>
                    <a:schemeClr val="bg1"/>
                  </a:solidFill>
                </a:rPr>
                <a:t>Making Business Intelligent</a:t>
              </a:r>
            </a:p>
          </p:txBody>
        </p:sp>
        <p:sp>
          <p:nvSpPr>
            <p:cNvPr id="10" name="2 Subtítulo"/>
            <p:cNvSpPr txBox="1">
              <a:spLocks/>
            </p:cNvSpPr>
            <p:nvPr/>
          </p:nvSpPr>
          <p:spPr>
            <a:xfrm>
              <a:off x="6286512" y="6429396"/>
              <a:ext cx="2357454" cy="285752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spcBef>
                  <a:spcPts val="0"/>
                </a:spcBef>
              </a:pPr>
              <a:r>
                <a:rPr lang="es-HN" sz="1400" b="1" dirty="0" smtClean="0">
                  <a:solidFill>
                    <a:schemeClr val="bg1"/>
                  </a:solidFill>
                </a:rPr>
                <a:t>www.pragmaticsworks.com</a:t>
              </a:r>
              <a:endParaRPr lang="es-ES" sz="1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1499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49" r:id="rId12"/>
    <p:sldLayoutId id="2147483655" r:id="rId13"/>
    <p:sldLayoutId id="2147483660" r:id="rId14"/>
    <p:sldLayoutId id="2147483676" r:id="rId15"/>
    <p:sldLayoutId id="2147483658" r:id="rId16"/>
    <p:sldLayoutId id="2147483663" r:id="rId17"/>
    <p:sldLayoutId id="2147483691" r:id="rId18"/>
  </p:sldLayoutIdLst>
  <p:transition spd="slow">
    <p:split orient="vert"/>
  </p:transition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SSRS Subscriptions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35389" y="3545198"/>
            <a:ext cx="6858000" cy="1541152"/>
          </a:xfrm>
        </p:spPr>
        <p:txBody>
          <a:bodyPr>
            <a:normAutofit/>
          </a:bodyPr>
          <a:lstStyle/>
          <a:p>
            <a:r>
              <a:rPr lang="en-US" sz="1800" dirty="0"/>
              <a:t>Bradley Schacht</a:t>
            </a:r>
          </a:p>
          <a:p>
            <a:r>
              <a:rPr lang="en-US" sz="1800" dirty="0"/>
              <a:t>Twitter: </a:t>
            </a:r>
            <a:r>
              <a:rPr lang="en-US" sz="1800" dirty="0" smtClean="0"/>
              <a:t>@</a:t>
            </a:r>
            <a:r>
              <a:rPr lang="en-US" sz="1800" dirty="0" err="1" smtClean="0"/>
              <a:t>BradleySchacht</a:t>
            </a:r>
            <a:endParaRPr lang="en-US" sz="1800" dirty="0"/>
          </a:p>
          <a:p>
            <a:r>
              <a:rPr lang="en-US" sz="1800" dirty="0"/>
              <a:t>Email: BSchacht@PragmaticWorks.com</a:t>
            </a:r>
          </a:p>
          <a:p>
            <a:r>
              <a:rPr lang="en-US" sz="1800" dirty="0"/>
              <a:t>Blog: www.BradleySchacht.com</a:t>
            </a:r>
          </a:p>
        </p:txBody>
      </p:sp>
    </p:spTree>
    <p:extLst>
      <p:ext uri="{BB962C8B-B14F-4D97-AF65-F5344CB8AC3E}">
        <p14:creationId xmlns:p14="http://schemas.microsoft.com/office/powerpoint/2010/main" val="532324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www.golime.co/Portals/125055/images/it_service_delivery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3693459"/>
            <a:ext cx="2895600" cy="2554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74638"/>
            <a:ext cx="8991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Subscription Delivery Methods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53400" cy="4343400"/>
          </a:xfrm>
        </p:spPr>
        <p:txBody>
          <a:bodyPr>
            <a:normAutofit/>
          </a:bodyPr>
          <a:lstStyle/>
          <a:p>
            <a:r>
              <a:rPr lang="en-US" dirty="0" smtClean="0"/>
              <a:t>SharePoint Library (SP Integrated Mode Only)</a:t>
            </a:r>
          </a:p>
          <a:p>
            <a:r>
              <a:rPr lang="en-US" dirty="0" smtClean="0"/>
              <a:t>Email (Must configure in SSRS)</a:t>
            </a:r>
          </a:p>
          <a:p>
            <a:r>
              <a:rPr lang="en-US" dirty="0" smtClean="0"/>
              <a:t>File Share</a:t>
            </a:r>
          </a:p>
          <a:p>
            <a:r>
              <a:rPr lang="en-US" dirty="0" smtClean="0"/>
              <a:t>Modify </a:t>
            </a:r>
            <a:r>
              <a:rPr lang="en-US" dirty="0" err="1" smtClean="0"/>
              <a:t>RSReportServer.config</a:t>
            </a:r>
            <a:r>
              <a:rPr lang="en-US" dirty="0" smtClean="0"/>
              <a:t> to remove options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34893515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Subscriptions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434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19900" dirty="0" smtClean="0"/>
              <a:t>DEMO</a:t>
            </a:r>
            <a:endParaRPr lang="en-US" sz="19900" dirty="0"/>
          </a:p>
        </p:txBody>
      </p:sp>
    </p:spTree>
    <p:extLst>
      <p:ext uri="{BB962C8B-B14F-4D97-AF65-F5344CB8AC3E}">
        <p14:creationId xmlns:p14="http://schemas.microsoft.com/office/powerpoint/2010/main" val="2646159671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://www.ecigarettedirect.co.uk/media/wysiwyg/delivery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9128" y="3276600"/>
            <a:ext cx="2362200" cy="2948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74638"/>
            <a:ext cx="8991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Data Driven Subscriptions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53400" cy="4343400"/>
          </a:xfrm>
        </p:spPr>
        <p:txBody>
          <a:bodyPr>
            <a:normAutofit/>
          </a:bodyPr>
          <a:lstStyle/>
          <a:p>
            <a:r>
              <a:rPr lang="en-US" dirty="0" smtClean="0"/>
              <a:t>Dynamic report output</a:t>
            </a:r>
          </a:p>
          <a:p>
            <a:r>
              <a:rPr lang="en-US" dirty="0" smtClean="0"/>
              <a:t>Parameters from query</a:t>
            </a:r>
          </a:p>
          <a:p>
            <a:r>
              <a:rPr lang="en-US" dirty="0" smtClean="0"/>
              <a:t>Custom report data for each recipient</a:t>
            </a:r>
          </a:p>
          <a:p>
            <a:r>
              <a:rPr lang="en-US" dirty="0" smtClean="0"/>
              <a:t>Vary output formats for each recipient</a:t>
            </a:r>
          </a:p>
          <a:p>
            <a:r>
              <a:rPr lang="en-US" dirty="0" smtClean="0"/>
              <a:t>Tied to a single report</a:t>
            </a:r>
          </a:p>
        </p:txBody>
      </p:sp>
    </p:spTree>
    <p:extLst>
      <p:ext uri="{BB962C8B-B14F-4D97-AF65-F5344CB8AC3E}">
        <p14:creationId xmlns:p14="http://schemas.microsoft.com/office/powerpoint/2010/main" val="3619816191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74638"/>
            <a:ext cx="8991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Data Driven Subscriptions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53400" cy="4343400"/>
          </a:xfrm>
        </p:spPr>
        <p:txBody>
          <a:bodyPr>
            <a:normAutofit/>
          </a:bodyPr>
          <a:lstStyle/>
          <a:p>
            <a:r>
              <a:rPr lang="en-US" dirty="0" smtClean="0"/>
              <a:t>SharePoint Library (SP Integrated Mode Only)</a:t>
            </a:r>
          </a:p>
          <a:p>
            <a:r>
              <a:rPr lang="en-US" dirty="0" smtClean="0"/>
              <a:t>Email (Must configure in SSRS)</a:t>
            </a:r>
          </a:p>
          <a:p>
            <a:r>
              <a:rPr lang="en-US" dirty="0" smtClean="0"/>
              <a:t>File Share</a:t>
            </a:r>
          </a:p>
          <a:p>
            <a:r>
              <a:rPr lang="en-US" dirty="0"/>
              <a:t>NULL Delivery Provider</a:t>
            </a:r>
            <a:endParaRPr lang="en-US" dirty="0" smtClean="0"/>
          </a:p>
          <a:p>
            <a:r>
              <a:rPr lang="en-US" dirty="0" smtClean="0"/>
              <a:t>Modify </a:t>
            </a:r>
            <a:r>
              <a:rPr lang="en-US" dirty="0" err="1" smtClean="0"/>
              <a:t>RSReportServer.config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to remove options</a:t>
            </a:r>
          </a:p>
          <a:p>
            <a:endParaRPr lang="en-US" dirty="0" smtClean="0"/>
          </a:p>
        </p:txBody>
      </p:sp>
      <p:pic>
        <p:nvPicPr>
          <p:cNvPr id="6" name="Picture 2" descr="http://www.ecigarettedirect.co.uk/media/wysiwyg/delivery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9128" y="3276600"/>
            <a:ext cx="2362200" cy="2948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500319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Driven Subscriptions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434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19900" dirty="0" smtClean="0"/>
              <a:t>DEMO</a:t>
            </a:r>
            <a:endParaRPr lang="en-US" sz="19900" dirty="0"/>
          </a:p>
        </p:txBody>
      </p:sp>
    </p:spTree>
    <p:extLst>
      <p:ext uri="{BB962C8B-B14F-4D97-AF65-F5344CB8AC3E}">
        <p14:creationId xmlns:p14="http://schemas.microsoft.com/office/powerpoint/2010/main" val="168546179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www.golime.co/Portals/125055/images/it_service_delivery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3693459"/>
            <a:ext cx="2895600" cy="2554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74638"/>
            <a:ext cx="8991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Data Driven Subscriptions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53400" cy="4343400"/>
          </a:xfrm>
        </p:spPr>
        <p:txBody>
          <a:bodyPr>
            <a:normAutofit/>
          </a:bodyPr>
          <a:lstStyle/>
          <a:p>
            <a:r>
              <a:rPr lang="en-US" dirty="0" smtClean="0"/>
              <a:t>Unique use: cache warming</a:t>
            </a:r>
          </a:p>
          <a:p>
            <a:r>
              <a:rPr lang="en-US" dirty="0" smtClean="0"/>
              <a:t>NULL Delivery Provider</a:t>
            </a:r>
          </a:p>
          <a:p>
            <a:r>
              <a:rPr lang="en-US" dirty="0" smtClean="0"/>
              <a:t>Reports run from cache not live</a:t>
            </a:r>
          </a:p>
        </p:txBody>
      </p:sp>
    </p:spTree>
    <p:extLst>
      <p:ext uri="{BB962C8B-B14F-4D97-AF65-F5344CB8AC3E}">
        <p14:creationId xmlns:p14="http://schemas.microsoft.com/office/powerpoint/2010/main" val="2455784441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Driven Subscriptions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434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19900" dirty="0" smtClean="0"/>
              <a:t>DEMO</a:t>
            </a:r>
            <a:endParaRPr lang="en-US" sz="19900" dirty="0"/>
          </a:p>
        </p:txBody>
      </p:sp>
    </p:spTree>
    <p:extLst>
      <p:ext uri="{BB962C8B-B14F-4D97-AF65-F5344CB8AC3E}">
        <p14:creationId xmlns:p14="http://schemas.microsoft.com/office/powerpoint/2010/main" val="299378357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74638"/>
            <a:ext cx="8991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Data Alerts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53400" cy="4343400"/>
          </a:xfrm>
        </p:spPr>
        <p:txBody>
          <a:bodyPr>
            <a:normAutofit/>
          </a:bodyPr>
          <a:lstStyle/>
          <a:p>
            <a:r>
              <a:rPr lang="en-US" dirty="0" smtClean="0"/>
              <a:t>SharePoint Only</a:t>
            </a:r>
          </a:p>
          <a:p>
            <a:r>
              <a:rPr lang="en-US" dirty="0" smtClean="0"/>
              <a:t>Notification of event (email only)</a:t>
            </a:r>
          </a:p>
          <a:p>
            <a:r>
              <a:rPr lang="en-US" dirty="0" smtClean="0"/>
              <a:t>No data sent</a:t>
            </a:r>
          </a:p>
          <a:p>
            <a:r>
              <a:rPr lang="en-US" dirty="0" smtClean="0"/>
              <a:t>Links to report</a:t>
            </a:r>
          </a:p>
        </p:txBody>
      </p:sp>
      <p:pic>
        <p:nvPicPr>
          <p:cNvPr id="1026" name="Picture 2" descr="http://www.btgovtenforcement.com/wp-content/uploads/2014/01/BTLawClientAlert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3900" y="3167126"/>
            <a:ext cx="3886200" cy="2776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850278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Alerts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434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19900" dirty="0" smtClean="0"/>
              <a:t>DEMO</a:t>
            </a:r>
            <a:endParaRPr lang="en-US" sz="19900" dirty="0"/>
          </a:p>
        </p:txBody>
      </p:sp>
    </p:spTree>
    <p:extLst>
      <p:ext uri="{BB962C8B-B14F-4D97-AF65-F5344CB8AC3E}">
        <p14:creationId xmlns:p14="http://schemas.microsoft.com/office/powerpoint/2010/main" val="691570518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Questions and Comments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235389" y="3545198"/>
            <a:ext cx="6858000" cy="1541152"/>
          </a:xfrm>
        </p:spPr>
        <p:txBody>
          <a:bodyPr>
            <a:normAutofit fontScale="77500" lnSpcReduction="20000"/>
          </a:bodyPr>
          <a:lstStyle/>
          <a:p>
            <a:pPr algn="l">
              <a:buNone/>
            </a:pPr>
            <a:r>
              <a:rPr lang="en-US" dirty="0" smtClean="0"/>
              <a:t>Bradley Schacht</a:t>
            </a:r>
          </a:p>
          <a:p>
            <a:pPr algn="l">
              <a:buNone/>
            </a:pPr>
            <a:r>
              <a:rPr lang="en-US" b="1" dirty="0" smtClean="0"/>
              <a:t>Email: </a:t>
            </a:r>
            <a:r>
              <a:rPr lang="en-US" dirty="0" smtClean="0"/>
              <a:t>Bschacht@PragmaticWorks.com</a:t>
            </a:r>
          </a:p>
          <a:p>
            <a:pPr algn="l">
              <a:buNone/>
            </a:pPr>
            <a:r>
              <a:rPr lang="en-US" b="1" dirty="0" smtClean="0"/>
              <a:t>Twitter: </a:t>
            </a:r>
            <a:r>
              <a:rPr lang="en-US" dirty="0" smtClean="0"/>
              <a:t>@</a:t>
            </a:r>
            <a:r>
              <a:rPr lang="en-US" dirty="0" err="1" smtClean="0"/>
              <a:t>BradleySchacht</a:t>
            </a:r>
            <a:endParaRPr lang="en-US" dirty="0" smtClean="0"/>
          </a:p>
          <a:p>
            <a:pPr algn="l">
              <a:buNone/>
            </a:pPr>
            <a:r>
              <a:rPr lang="en-US" b="1" dirty="0" smtClean="0"/>
              <a:t>Blog: </a:t>
            </a:r>
            <a:r>
              <a:rPr lang="en-US" dirty="0" smtClean="0"/>
              <a:t>www.BradleySchacht.com</a:t>
            </a:r>
          </a:p>
        </p:txBody>
      </p:sp>
    </p:spTree>
    <p:extLst>
      <p:ext uri="{BB962C8B-B14F-4D97-AF65-F5344CB8AC3E}">
        <p14:creationId xmlns:p14="http://schemas.microsoft.com/office/powerpoint/2010/main" val="2975685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</a:rPr>
              <a:t>About Me</a:t>
            </a:r>
            <a:endParaRPr lang="en-US" b="1" dirty="0">
              <a:solidFill>
                <a:schemeClr val="tx2"/>
              </a:solidFill>
            </a:endParaRPr>
          </a:p>
        </p:txBody>
      </p:sp>
      <p:pic>
        <p:nvPicPr>
          <p:cNvPr id="4" name="Picture 2" descr="http://www.paduiblog.com/uploads/image/Harrisburg%20DUI%20Lawyer%20nerd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9024" y="1828801"/>
            <a:ext cx="1885950" cy="3482998"/>
          </a:xfrm>
          <a:prstGeom prst="rect">
            <a:avLst/>
          </a:prstGeom>
          <a:noFill/>
          <a:extLst/>
        </p:spPr>
      </p:pic>
    </p:spTree>
    <p:extLst>
      <p:ext uri="{BB962C8B-B14F-4D97-AF65-F5344CB8AC3E}">
        <p14:creationId xmlns:p14="http://schemas.microsoft.com/office/powerpoint/2010/main" val="111796101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</a:rPr>
              <a:t>About Me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457200" y="1866900"/>
            <a:ext cx="4419600" cy="3314700"/>
          </a:xfrm>
          <a:prstGeom prst="rect">
            <a:avLst/>
          </a:prstGeom>
        </p:spPr>
        <p:txBody>
          <a:bodyPr vert="horz" lIns="68580" tIns="34290" rIns="68580" bIns="34290" rtlCol="0" anchor="ctr" anchorCtr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BI Consultant and Trainer with Pragmatic Works</a:t>
            </a:r>
          </a:p>
          <a:p>
            <a:endParaRPr lang="en-US" sz="1800" dirty="0"/>
          </a:p>
          <a:p>
            <a:r>
              <a:rPr lang="en-US" sz="1800" dirty="0"/>
              <a:t>Blogs at </a:t>
            </a:r>
            <a:r>
              <a:rPr lang="en-US" sz="1800" dirty="0" smtClean="0"/>
              <a:t>BradleySchacht.com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 smtClean="0"/>
              <a:t>Frequently travels to exotic locations such as Minneapolis, MN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Has spoke at past events like User Group, Code Camps, and SQL Saturdays</a:t>
            </a:r>
          </a:p>
        </p:txBody>
      </p:sp>
      <p:pic>
        <p:nvPicPr>
          <p:cNvPr id="4098" name="Picture 2" descr="Kitten Compu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095500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1696162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74638"/>
            <a:ext cx="8991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Problem?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53400" cy="43434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“I need The Ninja report every day and I’m too lazy to go get it myself.” </a:t>
            </a:r>
            <a:r>
              <a:rPr lang="en-US" sz="1800" dirty="0" smtClean="0">
                <a:solidFill>
                  <a:srgbClr val="FF0000"/>
                </a:solidFill>
              </a:rPr>
              <a:t>–Susan in Finance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lvl="0" indent="0" algn="r"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“I’ll see what I can do.” 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–BI Developer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“But make sure Becky doesn’t see </a:t>
            </a:r>
            <a:r>
              <a:rPr lang="en-US" b="1" i="1" u="sng" dirty="0" smtClean="0">
                <a:solidFill>
                  <a:srgbClr val="FF0000"/>
                </a:solidFill>
              </a:rPr>
              <a:t>MY</a:t>
            </a:r>
            <a:r>
              <a:rPr lang="en-US" dirty="0" smtClean="0">
                <a:solidFill>
                  <a:srgbClr val="FF0000"/>
                </a:solidFill>
              </a:rPr>
              <a:t> numbers.” </a:t>
            </a:r>
            <a:r>
              <a:rPr lang="en-US" sz="1800" dirty="0" smtClean="0">
                <a:solidFill>
                  <a:srgbClr val="FF0000"/>
                </a:solidFill>
              </a:rPr>
              <a:t>–Susan </a:t>
            </a:r>
            <a:r>
              <a:rPr lang="en-US" sz="1800" dirty="0">
                <a:solidFill>
                  <a:srgbClr val="FF0000"/>
                </a:solidFill>
              </a:rPr>
              <a:t>in </a:t>
            </a:r>
            <a:r>
              <a:rPr lang="en-US" sz="1800" dirty="0" smtClean="0">
                <a:solidFill>
                  <a:srgbClr val="FF0000"/>
                </a:solidFill>
              </a:rPr>
              <a:t>Finance</a:t>
            </a:r>
          </a:p>
          <a:p>
            <a:pPr marL="0" indent="0">
              <a:buNone/>
            </a:pPr>
            <a:endParaRPr lang="en-US" sz="1800" dirty="0"/>
          </a:p>
          <a:p>
            <a:pPr marL="0" lvl="0" indent="0" algn="r"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“Ummm….is this really about the report?”</a:t>
            </a:r>
            <a:br>
              <a:rPr lang="en-US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–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BI Developer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17430365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74638"/>
            <a:ext cx="8991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Solution!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53400" cy="434340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400" dirty="0" smtClean="0"/>
              <a:t>Reporting Services Subscriptions</a:t>
            </a:r>
          </a:p>
        </p:txBody>
      </p:sp>
    </p:spTree>
    <p:extLst>
      <p:ext uri="{BB962C8B-B14F-4D97-AF65-F5344CB8AC3E}">
        <p14:creationId xmlns:p14="http://schemas.microsoft.com/office/powerpoint/2010/main" val="2621829198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74638"/>
            <a:ext cx="8991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Subscription Basics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53400" cy="4343400"/>
          </a:xfrm>
        </p:spPr>
        <p:txBody>
          <a:bodyPr>
            <a:normAutofit/>
          </a:bodyPr>
          <a:lstStyle/>
          <a:p>
            <a:r>
              <a:rPr lang="en-US" dirty="0" smtClean="0"/>
              <a:t>Deliver data on schedule</a:t>
            </a:r>
          </a:p>
          <a:p>
            <a:r>
              <a:rPr lang="en-US" dirty="0" smtClean="0"/>
              <a:t>Variety of formats</a:t>
            </a:r>
          </a:p>
          <a:p>
            <a:r>
              <a:rPr lang="en-US" dirty="0" smtClean="0"/>
              <a:t>Variety of methods</a:t>
            </a:r>
          </a:p>
          <a:p>
            <a:endParaRPr lang="en-US" dirty="0" smtClean="0"/>
          </a:p>
        </p:txBody>
      </p:sp>
      <p:pic>
        <p:nvPicPr>
          <p:cNvPr id="1026" name="Picture 2" descr="http://www.discountednewspapers.com/images/img_banner_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25" y="3352800"/>
            <a:ext cx="69151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9037129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74638"/>
            <a:ext cx="8991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Security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648200" cy="4343400"/>
          </a:xfrm>
        </p:spPr>
        <p:txBody>
          <a:bodyPr>
            <a:normAutofit/>
          </a:bodyPr>
          <a:lstStyle/>
          <a:p>
            <a:r>
              <a:rPr lang="en-US" dirty="0" smtClean="0"/>
              <a:t>Recipient doesn’t need access</a:t>
            </a:r>
          </a:p>
          <a:p>
            <a:r>
              <a:rPr lang="en-US" dirty="0" smtClean="0"/>
              <a:t>Owned by user creating subscription</a:t>
            </a:r>
          </a:p>
          <a:p>
            <a:r>
              <a:rPr lang="en-US" dirty="0" smtClean="0"/>
              <a:t>Transfer owner programmatically</a:t>
            </a:r>
            <a:r>
              <a:rPr lang="en-US" sz="1100" dirty="0" smtClean="0"/>
              <a:t>(2008 R2 and later)</a:t>
            </a:r>
            <a:endParaRPr lang="en-US" dirty="0" smtClean="0"/>
          </a:p>
          <a:p>
            <a:r>
              <a:rPr lang="en-US" dirty="0" smtClean="0"/>
              <a:t>Modify and delete your subscriptions</a:t>
            </a:r>
          </a:p>
        </p:txBody>
      </p:sp>
      <p:pic>
        <p:nvPicPr>
          <p:cNvPr id="2050" name="Picture 2" descr="http://images.forbes.com/media/2010/12/07/1207_tsa-airport-security-intro_485x34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6751" y="1614487"/>
            <a:ext cx="4131049" cy="2895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3217042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74638"/>
            <a:ext cx="8991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Types of Subscriptions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53400" cy="43434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/>
              <a:t>Regular and Data Driven</a:t>
            </a:r>
          </a:p>
          <a:p>
            <a:endParaRPr lang="en-US" dirty="0" smtClean="0"/>
          </a:p>
        </p:txBody>
      </p:sp>
      <p:pic>
        <p:nvPicPr>
          <p:cNvPr id="3078" name="Picture 6" descr="http://www.igbp.net/images/18.1081640c135c7c04eb480001330/1376383165680/Great+Acceleration+Export+(0-01-14-02)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100" y="2311399"/>
            <a:ext cx="6781800" cy="3814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7356704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www.golime.co/Portals/125055/images/it_service_delivery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3693459"/>
            <a:ext cx="2895600" cy="2554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74638"/>
            <a:ext cx="8991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Subscriptions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53400" cy="4343400"/>
          </a:xfrm>
        </p:spPr>
        <p:txBody>
          <a:bodyPr>
            <a:normAutofit/>
          </a:bodyPr>
          <a:lstStyle/>
          <a:p>
            <a:r>
              <a:rPr lang="en-US" dirty="0" smtClean="0"/>
              <a:t>Static reports (specify single parameter)</a:t>
            </a:r>
          </a:p>
          <a:p>
            <a:r>
              <a:rPr lang="en-US" dirty="0" smtClean="0"/>
              <a:t>Schedule time or snapshot</a:t>
            </a:r>
          </a:p>
          <a:p>
            <a:r>
              <a:rPr lang="en-US" dirty="0" smtClean="0"/>
              <a:t>One subscription = one file produced</a:t>
            </a:r>
          </a:p>
          <a:p>
            <a:r>
              <a:rPr lang="en-US" dirty="0" smtClean="0"/>
              <a:t>Not dynamic. Plain. Boring.</a:t>
            </a:r>
          </a:p>
          <a:p>
            <a:r>
              <a:rPr lang="en-US" dirty="0" smtClean="0"/>
              <a:t>Tied to a single report.</a:t>
            </a:r>
          </a:p>
        </p:txBody>
      </p:sp>
    </p:spTree>
    <p:extLst>
      <p:ext uri="{BB962C8B-B14F-4D97-AF65-F5344CB8AC3E}">
        <p14:creationId xmlns:p14="http://schemas.microsoft.com/office/powerpoint/2010/main" val="4008442268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agmatic Work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Pragmatic Works</Template>
  <TotalTime>0</TotalTime>
  <Words>343</Words>
  <Application>Microsoft Office PowerPoint</Application>
  <PresentationFormat>On-screen Show (4:3)</PresentationFormat>
  <Paragraphs>95</Paragraphs>
  <Slides>19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Georgia</vt:lpstr>
      <vt:lpstr>Segoe UI Light</vt:lpstr>
      <vt:lpstr>Pragmatic Works</vt:lpstr>
      <vt:lpstr>SSRS Subscriptions</vt:lpstr>
      <vt:lpstr>About Me</vt:lpstr>
      <vt:lpstr>About Me</vt:lpstr>
      <vt:lpstr>Problem?</vt:lpstr>
      <vt:lpstr>Solution!</vt:lpstr>
      <vt:lpstr>Subscription Basics</vt:lpstr>
      <vt:lpstr>Security</vt:lpstr>
      <vt:lpstr>Types of Subscriptions</vt:lpstr>
      <vt:lpstr>Subscriptions</vt:lpstr>
      <vt:lpstr>Subscription Delivery Methods</vt:lpstr>
      <vt:lpstr>Standard Subscriptions</vt:lpstr>
      <vt:lpstr>Data Driven Subscriptions</vt:lpstr>
      <vt:lpstr>Data Driven Subscriptions</vt:lpstr>
      <vt:lpstr>Data Driven Subscriptions</vt:lpstr>
      <vt:lpstr>Data Driven Subscriptions</vt:lpstr>
      <vt:lpstr>Data Driven Subscriptions</vt:lpstr>
      <vt:lpstr>Data Alerts</vt:lpstr>
      <vt:lpstr>Data Alerts</vt:lpstr>
      <vt:lpstr>Questions and Comments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2010-04-01T01:20:12Z</dcterms:created>
  <dcterms:modified xsi:type="dcterms:W3CDTF">2014-09-25T14:57:39Z</dcterms:modified>
</cp:coreProperties>
</file>