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80" r:id="rId5"/>
    <p:sldId id="258" r:id="rId6"/>
    <p:sldId id="259" r:id="rId7"/>
    <p:sldId id="260" r:id="rId8"/>
    <p:sldId id="261" r:id="rId9"/>
    <p:sldId id="262" r:id="rId10"/>
    <p:sldId id="263" r:id="rId11"/>
    <p:sldId id="264" r:id="rId12"/>
    <p:sldId id="287" r:id="rId13"/>
    <p:sldId id="275" r:id="rId14"/>
    <p:sldId id="288" r:id="rId15"/>
    <p:sldId id="289" r:id="rId16"/>
    <p:sldId id="290" r:id="rId17"/>
    <p:sldId id="291" r:id="rId18"/>
    <p:sldId id="272" r:id="rId19"/>
    <p:sldId id="273" r:id="rId20"/>
    <p:sldId id="274" r:id="rId21"/>
    <p:sldId id="267" r:id="rId22"/>
    <p:sldId id="270" r:id="rId23"/>
    <p:sldId id="282" r:id="rId24"/>
    <p:sldId id="281" r:id="rId25"/>
    <p:sldId id="283" r:id="rId26"/>
    <p:sldId id="284" r:id="rId27"/>
    <p:sldId id="285" r:id="rId28"/>
    <p:sldId id="286" r:id="rId29"/>
    <p:sldId id="265" r:id="rId30"/>
    <p:sldId id="292" r:id="rId31"/>
    <p:sldId id="293" r:id="rId32"/>
    <p:sldId id="294" r:id="rId33"/>
    <p:sldId id="276" r:id="rId34"/>
    <p:sldId id="277" r:id="rId35"/>
    <p:sldId id="278" r:id="rId36"/>
    <p:sldId id="279" r:id="rId37"/>
    <p:sldId id="271" r:id="rId3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9AA00-ADD6-46FC-8EE5-137C968ED9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D4E075-D141-45F6-8BEB-8E937130FA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C80F98-7056-444C-BE10-84F1E7E1273B}"/>
              </a:ext>
            </a:extLst>
          </p:cNvPr>
          <p:cNvSpPr>
            <a:spLocks noGrp="1"/>
          </p:cNvSpPr>
          <p:nvPr>
            <p:ph type="dt" sz="half" idx="10"/>
          </p:nvPr>
        </p:nvSpPr>
        <p:spPr/>
        <p:txBody>
          <a:bodyPr/>
          <a:lstStyle/>
          <a:p>
            <a:fld id="{A1B18C7E-39CE-48BC-B01A-4F93157E90A9}" type="datetimeFigureOut">
              <a:rPr lang="en-US" smtClean="0"/>
              <a:t>12/9/2020</a:t>
            </a:fld>
            <a:endParaRPr lang="en-US"/>
          </a:p>
        </p:txBody>
      </p:sp>
      <p:sp>
        <p:nvSpPr>
          <p:cNvPr id="5" name="Footer Placeholder 4">
            <a:extLst>
              <a:ext uri="{FF2B5EF4-FFF2-40B4-BE49-F238E27FC236}">
                <a16:creationId xmlns:a16="http://schemas.microsoft.com/office/drawing/2014/main" id="{D02E54C9-45BF-44D8-9DAA-421BCB737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C1F873-3145-4CEC-8126-BAB78873191F}"/>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3280969690"/>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2325D-C08E-4581-A7A3-4FF76370F3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492B42-ABC6-47EF-B389-772CB9BA65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2512B8-AD48-4399-8A97-7D9E18C5BB09}"/>
              </a:ext>
            </a:extLst>
          </p:cNvPr>
          <p:cNvSpPr>
            <a:spLocks noGrp="1"/>
          </p:cNvSpPr>
          <p:nvPr>
            <p:ph type="dt" sz="half" idx="10"/>
          </p:nvPr>
        </p:nvSpPr>
        <p:spPr/>
        <p:txBody>
          <a:bodyPr/>
          <a:lstStyle/>
          <a:p>
            <a:fld id="{A1B18C7E-39CE-48BC-B01A-4F93157E90A9}" type="datetimeFigureOut">
              <a:rPr lang="en-US" smtClean="0"/>
              <a:t>12/9/2020</a:t>
            </a:fld>
            <a:endParaRPr lang="en-US"/>
          </a:p>
        </p:txBody>
      </p:sp>
      <p:sp>
        <p:nvSpPr>
          <p:cNvPr id="5" name="Footer Placeholder 4">
            <a:extLst>
              <a:ext uri="{FF2B5EF4-FFF2-40B4-BE49-F238E27FC236}">
                <a16:creationId xmlns:a16="http://schemas.microsoft.com/office/drawing/2014/main" id="{74D49C6C-2C35-4A70-A40A-EDD95EF5E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2C4932-4032-4F5C-A188-93DB6F1135BB}"/>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2562497381"/>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30A311-9A0D-48DE-A063-0E4B829C69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2AC5BC-B7C1-42AD-9882-CAE2554C5A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8820A-7A38-496C-A2F6-D1493ADD52F5}"/>
              </a:ext>
            </a:extLst>
          </p:cNvPr>
          <p:cNvSpPr>
            <a:spLocks noGrp="1"/>
          </p:cNvSpPr>
          <p:nvPr>
            <p:ph type="dt" sz="half" idx="10"/>
          </p:nvPr>
        </p:nvSpPr>
        <p:spPr/>
        <p:txBody>
          <a:bodyPr/>
          <a:lstStyle/>
          <a:p>
            <a:fld id="{A1B18C7E-39CE-48BC-B01A-4F93157E90A9}" type="datetimeFigureOut">
              <a:rPr lang="en-US" smtClean="0"/>
              <a:t>12/9/2020</a:t>
            </a:fld>
            <a:endParaRPr lang="en-US"/>
          </a:p>
        </p:txBody>
      </p:sp>
      <p:sp>
        <p:nvSpPr>
          <p:cNvPr id="5" name="Footer Placeholder 4">
            <a:extLst>
              <a:ext uri="{FF2B5EF4-FFF2-40B4-BE49-F238E27FC236}">
                <a16:creationId xmlns:a16="http://schemas.microsoft.com/office/drawing/2014/main" id="{E319C0F6-A4B7-40F4-B3D3-25E5500ECB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34AFE3-073C-4712-9395-0E79450E37ED}"/>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469336670"/>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413AB-637C-4B7B-8FAD-665D7C7B6E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D05BE9-03DA-40CB-A8A2-DC0FF9A73B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2D1AE-52BC-4204-AC7B-30EA58CF310D}"/>
              </a:ext>
            </a:extLst>
          </p:cNvPr>
          <p:cNvSpPr>
            <a:spLocks noGrp="1"/>
          </p:cNvSpPr>
          <p:nvPr>
            <p:ph type="dt" sz="half" idx="10"/>
          </p:nvPr>
        </p:nvSpPr>
        <p:spPr/>
        <p:txBody>
          <a:bodyPr/>
          <a:lstStyle/>
          <a:p>
            <a:fld id="{A1B18C7E-39CE-48BC-B01A-4F93157E90A9}" type="datetimeFigureOut">
              <a:rPr lang="en-US" smtClean="0"/>
              <a:t>12/9/2020</a:t>
            </a:fld>
            <a:endParaRPr lang="en-US"/>
          </a:p>
        </p:txBody>
      </p:sp>
      <p:sp>
        <p:nvSpPr>
          <p:cNvPr id="5" name="Footer Placeholder 4">
            <a:extLst>
              <a:ext uri="{FF2B5EF4-FFF2-40B4-BE49-F238E27FC236}">
                <a16:creationId xmlns:a16="http://schemas.microsoft.com/office/drawing/2014/main" id="{54F0C842-3C54-41E7-8B59-A6D578E86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9904A-B515-4BEA-B5E4-376672800B5F}"/>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1207247458"/>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2EFD-939A-458D-992B-208C6D190D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091E92-449F-4633-BBB1-6BC6921ADD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9A19DC-F1D1-46E5-9B75-BECAE60A8DC7}"/>
              </a:ext>
            </a:extLst>
          </p:cNvPr>
          <p:cNvSpPr>
            <a:spLocks noGrp="1"/>
          </p:cNvSpPr>
          <p:nvPr>
            <p:ph type="dt" sz="half" idx="10"/>
          </p:nvPr>
        </p:nvSpPr>
        <p:spPr/>
        <p:txBody>
          <a:bodyPr/>
          <a:lstStyle/>
          <a:p>
            <a:fld id="{A1B18C7E-39CE-48BC-B01A-4F93157E90A9}" type="datetimeFigureOut">
              <a:rPr lang="en-US" smtClean="0"/>
              <a:t>12/9/2020</a:t>
            </a:fld>
            <a:endParaRPr lang="en-US"/>
          </a:p>
        </p:txBody>
      </p:sp>
      <p:sp>
        <p:nvSpPr>
          <p:cNvPr id="5" name="Footer Placeholder 4">
            <a:extLst>
              <a:ext uri="{FF2B5EF4-FFF2-40B4-BE49-F238E27FC236}">
                <a16:creationId xmlns:a16="http://schemas.microsoft.com/office/drawing/2014/main" id="{181BEFAE-29FD-49C4-8386-5D8C19907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3502B-FAB6-4FAD-AD64-823471A799F2}"/>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1262494685"/>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60379-A08F-4967-AF98-577F375106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80C98C-0166-48A5-9B08-5F11FB020D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893BD6-3AFF-4683-918B-AB2E34FC52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29309A-8166-4658-9686-4FEC5FD76832}"/>
              </a:ext>
            </a:extLst>
          </p:cNvPr>
          <p:cNvSpPr>
            <a:spLocks noGrp="1"/>
          </p:cNvSpPr>
          <p:nvPr>
            <p:ph type="dt" sz="half" idx="10"/>
          </p:nvPr>
        </p:nvSpPr>
        <p:spPr/>
        <p:txBody>
          <a:bodyPr/>
          <a:lstStyle/>
          <a:p>
            <a:fld id="{A1B18C7E-39CE-48BC-B01A-4F93157E90A9}" type="datetimeFigureOut">
              <a:rPr lang="en-US" smtClean="0"/>
              <a:t>12/9/2020</a:t>
            </a:fld>
            <a:endParaRPr lang="en-US"/>
          </a:p>
        </p:txBody>
      </p:sp>
      <p:sp>
        <p:nvSpPr>
          <p:cNvPr id="6" name="Footer Placeholder 5">
            <a:extLst>
              <a:ext uri="{FF2B5EF4-FFF2-40B4-BE49-F238E27FC236}">
                <a16:creationId xmlns:a16="http://schemas.microsoft.com/office/drawing/2014/main" id="{27575D27-0F15-48CF-8317-B5A62794D8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0CC674-B9B9-4568-BF9B-E78F3307EE5C}"/>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2725465891"/>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C589-DB8B-483D-B117-39D4276373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9E4610-5786-4799-871F-BB8241695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2F652A-960A-47CE-90F3-DEC26E37AD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743850-9561-4180-8C29-5B95E5AA2C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12D7A9-2E4B-476B-801E-F83F425B81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BECE14-DCF0-407C-A851-E9EC15052E8B}"/>
              </a:ext>
            </a:extLst>
          </p:cNvPr>
          <p:cNvSpPr>
            <a:spLocks noGrp="1"/>
          </p:cNvSpPr>
          <p:nvPr>
            <p:ph type="dt" sz="half" idx="10"/>
          </p:nvPr>
        </p:nvSpPr>
        <p:spPr/>
        <p:txBody>
          <a:bodyPr/>
          <a:lstStyle/>
          <a:p>
            <a:fld id="{A1B18C7E-39CE-48BC-B01A-4F93157E90A9}" type="datetimeFigureOut">
              <a:rPr lang="en-US" smtClean="0"/>
              <a:t>12/9/2020</a:t>
            </a:fld>
            <a:endParaRPr lang="en-US"/>
          </a:p>
        </p:txBody>
      </p:sp>
      <p:sp>
        <p:nvSpPr>
          <p:cNvPr id="8" name="Footer Placeholder 7">
            <a:extLst>
              <a:ext uri="{FF2B5EF4-FFF2-40B4-BE49-F238E27FC236}">
                <a16:creationId xmlns:a16="http://schemas.microsoft.com/office/drawing/2014/main" id="{2A228721-0215-4A21-939E-3BF8320428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6988A-8C09-48B5-B31B-8C1DA14F56ED}"/>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3117767911"/>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E617C-6498-4482-8392-8B24E2824C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F62E4F-24CF-4418-82FB-0DABA7F74199}"/>
              </a:ext>
            </a:extLst>
          </p:cNvPr>
          <p:cNvSpPr>
            <a:spLocks noGrp="1"/>
          </p:cNvSpPr>
          <p:nvPr>
            <p:ph type="dt" sz="half" idx="10"/>
          </p:nvPr>
        </p:nvSpPr>
        <p:spPr/>
        <p:txBody>
          <a:bodyPr/>
          <a:lstStyle/>
          <a:p>
            <a:fld id="{A1B18C7E-39CE-48BC-B01A-4F93157E90A9}" type="datetimeFigureOut">
              <a:rPr lang="en-US" smtClean="0"/>
              <a:t>12/9/2020</a:t>
            </a:fld>
            <a:endParaRPr lang="en-US"/>
          </a:p>
        </p:txBody>
      </p:sp>
      <p:sp>
        <p:nvSpPr>
          <p:cNvPr id="4" name="Footer Placeholder 3">
            <a:extLst>
              <a:ext uri="{FF2B5EF4-FFF2-40B4-BE49-F238E27FC236}">
                <a16:creationId xmlns:a16="http://schemas.microsoft.com/office/drawing/2014/main" id="{1F13E21B-32B0-45D6-A6BC-68E6F0ED33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617BEC-2CE2-4AC2-9B15-A0D5EE39A598}"/>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1177798500"/>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BFA98C-995F-4355-9F72-760A515ED0D0}"/>
              </a:ext>
            </a:extLst>
          </p:cNvPr>
          <p:cNvSpPr>
            <a:spLocks noGrp="1"/>
          </p:cNvSpPr>
          <p:nvPr>
            <p:ph type="dt" sz="half" idx="10"/>
          </p:nvPr>
        </p:nvSpPr>
        <p:spPr/>
        <p:txBody>
          <a:bodyPr/>
          <a:lstStyle/>
          <a:p>
            <a:fld id="{A1B18C7E-39CE-48BC-B01A-4F93157E90A9}" type="datetimeFigureOut">
              <a:rPr lang="en-US" smtClean="0"/>
              <a:t>12/9/2020</a:t>
            </a:fld>
            <a:endParaRPr lang="en-US"/>
          </a:p>
        </p:txBody>
      </p:sp>
      <p:sp>
        <p:nvSpPr>
          <p:cNvPr id="3" name="Footer Placeholder 2">
            <a:extLst>
              <a:ext uri="{FF2B5EF4-FFF2-40B4-BE49-F238E27FC236}">
                <a16:creationId xmlns:a16="http://schemas.microsoft.com/office/drawing/2014/main" id="{794553ED-8EDA-4F3C-9855-5605B2C9F1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66E368-9037-4994-B9A0-99F2B823737E}"/>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1138595550"/>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8CD6-3B7B-4E21-96D7-D9F30DA8B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771FC1-BD79-4954-9B0C-397883EE16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9D250E-7361-4706-B0B3-8EA6EC09E4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94A600-9F3A-45F9-A16D-7D7A9B4C6A7D}"/>
              </a:ext>
            </a:extLst>
          </p:cNvPr>
          <p:cNvSpPr>
            <a:spLocks noGrp="1"/>
          </p:cNvSpPr>
          <p:nvPr>
            <p:ph type="dt" sz="half" idx="10"/>
          </p:nvPr>
        </p:nvSpPr>
        <p:spPr/>
        <p:txBody>
          <a:bodyPr/>
          <a:lstStyle/>
          <a:p>
            <a:fld id="{A1B18C7E-39CE-48BC-B01A-4F93157E90A9}" type="datetimeFigureOut">
              <a:rPr lang="en-US" smtClean="0"/>
              <a:t>12/9/2020</a:t>
            </a:fld>
            <a:endParaRPr lang="en-US"/>
          </a:p>
        </p:txBody>
      </p:sp>
      <p:sp>
        <p:nvSpPr>
          <p:cNvPr id="6" name="Footer Placeholder 5">
            <a:extLst>
              <a:ext uri="{FF2B5EF4-FFF2-40B4-BE49-F238E27FC236}">
                <a16:creationId xmlns:a16="http://schemas.microsoft.com/office/drawing/2014/main" id="{412F1EBC-573D-4E4E-BCFC-4F1576CB69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D50C67-06D2-4D83-9F1D-D97A86E109AE}"/>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2532157091"/>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4AA98-FF72-44FB-9DD7-5301393861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DA5DB4-B471-4AF3-BAF3-27BECF6EEE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98C4EB-C73B-4CD9-9594-C446BCF62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12C30B-C131-4022-9AAD-A5D4DBA82324}"/>
              </a:ext>
            </a:extLst>
          </p:cNvPr>
          <p:cNvSpPr>
            <a:spLocks noGrp="1"/>
          </p:cNvSpPr>
          <p:nvPr>
            <p:ph type="dt" sz="half" idx="10"/>
          </p:nvPr>
        </p:nvSpPr>
        <p:spPr/>
        <p:txBody>
          <a:bodyPr/>
          <a:lstStyle/>
          <a:p>
            <a:fld id="{A1B18C7E-39CE-48BC-B01A-4F93157E90A9}" type="datetimeFigureOut">
              <a:rPr lang="en-US" smtClean="0"/>
              <a:t>12/9/2020</a:t>
            </a:fld>
            <a:endParaRPr lang="en-US"/>
          </a:p>
        </p:txBody>
      </p:sp>
      <p:sp>
        <p:nvSpPr>
          <p:cNvPr id="6" name="Footer Placeholder 5">
            <a:extLst>
              <a:ext uri="{FF2B5EF4-FFF2-40B4-BE49-F238E27FC236}">
                <a16:creationId xmlns:a16="http://schemas.microsoft.com/office/drawing/2014/main" id="{91A911FF-5AEA-4D2D-8036-9D604D3256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E60F66-0DF4-4552-9751-E327380543D0}"/>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1677912715"/>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2000" r="-22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01128C-9C9F-421A-9746-F9B508D1DC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6CAAEA-47E3-419C-BD71-B365D4392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EFAD81-9C2B-4326-896E-624D96D1C1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B18C7E-39CE-48BC-B01A-4F93157E90A9}" type="datetimeFigureOut">
              <a:rPr lang="en-US" smtClean="0"/>
              <a:t>12/9/2020</a:t>
            </a:fld>
            <a:endParaRPr lang="en-US"/>
          </a:p>
        </p:txBody>
      </p:sp>
      <p:sp>
        <p:nvSpPr>
          <p:cNvPr id="5" name="Footer Placeholder 4">
            <a:extLst>
              <a:ext uri="{FF2B5EF4-FFF2-40B4-BE49-F238E27FC236}">
                <a16:creationId xmlns:a16="http://schemas.microsoft.com/office/drawing/2014/main" id="{08CE2C41-082A-4A0D-B814-BF4CA2D9C7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DD5DA4-F94E-40F2-8996-07453DB1A1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02DEA-12B5-47E2-AF3E-C2C15D415B48}" type="slidenum">
              <a:rPr lang="en-US" smtClean="0"/>
              <a:t>‹#›</a:t>
            </a:fld>
            <a:endParaRPr lang="en-US"/>
          </a:p>
        </p:txBody>
      </p:sp>
    </p:spTree>
    <p:extLst>
      <p:ext uri="{BB962C8B-B14F-4D97-AF65-F5344CB8AC3E}">
        <p14:creationId xmlns:p14="http://schemas.microsoft.com/office/powerpoint/2010/main" val="1284175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4594BB-EF13-4934-8787-F6C14E979658}"/>
              </a:ext>
            </a:extLst>
          </p:cNvPr>
          <p:cNvSpPr>
            <a:spLocks noGrp="1"/>
          </p:cNvSpPr>
          <p:nvPr>
            <p:ph type="ctrTitle"/>
          </p:nvPr>
        </p:nvSpPr>
        <p:spPr>
          <a:xfrm>
            <a:off x="498764" y="323273"/>
            <a:ext cx="9319492" cy="2436393"/>
          </a:xfrm>
        </p:spPr>
        <p:txBody>
          <a:bodyPr>
            <a:normAutofit/>
          </a:bodyPr>
          <a:lstStyle/>
          <a:p>
            <a:pPr algn="l"/>
            <a:r>
              <a:rPr lang="en-US" sz="6200" dirty="0">
                <a:solidFill>
                  <a:srgbClr val="FFFFFF"/>
                </a:solidFill>
              </a:rPr>
              <a:t>GRADUATION SIMPLIFIER	Elaboration: Iteration III</a:t>
            </a:r>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84DD3E7B-3538-4130-8498-933D19425009}"/>
              </a:ext>
            </a:extLst>
          </p:cNvPr>
          <p:cNvSpPr>
            <a:spLocks noGrp="1"/>
          </p:cNvSpPr>
          <p:nvPr>
            <p:ph type="subTitle" idx="1"/>
          </p:nvPr>
        </p:nvSpPr>
        <p:spPr>
          <a:xfrm>
            <a:off x="795342" y="4377268"/>
            <a:ext cx="7970903" cy="1280582"/>
          </a:xfrm>
        </p:spPr>
        <p:txBody>
          <a:bodyPr anchor="t">
            <a:normAutofit/>
          </a:bodyPr>
          <a:lstStyle/>
          <a:p>
            <a:pPr algn="l"/>
            <a:r>
              <a:rPr lang="en-US" sz="3200">
                <a:solidFill>
                  <a:srgbClr val="FEFFFF"/>
                </a:solidFill>
              </a:rPr>
              <a:t>ICS 370 FALL 2020</a:t>
            </a:r>
          </a:p>
          <a:p>
            <a:pPr algn="l"/>
            <a:r>
              <a:rPr lang="en-US" sz="3200">
                <a:solidFill>
                  <a:srgbClr val="FEFFFF"/>
                </a:solidFill>
              </a:rPr>
              <a:t>By: Bradley Taylor, Rene Ntumnui, David Qual</a:t>
            </a: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30886798"/>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81DB-FF82-47C3-B456-397F0D0C41BD}"/>
              </a:ext>
            </a:extLst>
          </p:cNvPr>
          <p:cNvSpPr>
            <a:spLocks noGrp="1"/>
          </p:cNvSpPr>
          <p:nvPr>
            <p:ph type="title"/>
          </p:nvPr>
        </p:nvSpPr>
        <p:spPr/>
        <p:txBody>
          <a:bodyPr/>
          <a:lstStyle/>
          <a:p>
            <a:pPr algn="ctr"/>
            <a:r>
              <a:rPr lang="en-US" dirty="0">
                <a:solidFill>
                  <a:srgbClr val="FFC000"/>
                </a:solidFill>
              </a:rPr>
              <a:t>Class Diagram</a:t>
            </a:r>
          </a:p>
        </p:txBody>
      </p:sp>
      <p:sp>
        <p:nvSpPr>
          <p:cNvPr id="3" name="Content Placeholder 2">
            <a:extLst>
              <a:ext uri="{FF2B5EF4-FFF2-40B4-BE49-F238E27FC236}">
                <a16:creationId xmlns:a16="http://schemas.microsoft.com/office/drawing/2014/main" id="{41020D8D-2ECB-45BF-A00F-E519EA970B45}"/>
              </a:ext>
            </a:extLst>
          </p:cNvPr>
          <p:cNvSpPr>
            <a:spLocks noGrp="1"/>
          </p:cNvSpPr>
          <p:nvPr>
            <p:ph idx="1"/>
          </p:nvPr>
        </p:nvSpPr>
        <p:spPr>
          <a:xfrm>
            <a:off x="838201" y="1815547"/>
            <a:ext cx="7603434" cy="4373217"/>
          </a:xfrm>
        </p:spPr>
        <p:txBody>
          <a:bodyPr>
            <a:noAutofit/>
          </a:bodyPr>
          <a:lstStyle/>
          <a:p>
            <a:r>
              <a:rPr lang="en-US" sz="3200" dirty="0">
                <a:solidFill>
                  <a:schemeClr val="bg1"/>
                </a:solidFill>
              </a:rPr>
              <a:t>This diagram consist of a set of classes and the relationships between those classes.</a:t>
            </a:r>
          </a:p>
          <a:p>
            <a:r>
              <a:rPr lang="en-US" sz="3200" dirty="0">
                <a:solidFill>
                  <a:schemeClr val="bg1"/>
                </a:solidFill>
              </a:rPr>
              <a:t>It show the structures of classifiers in our system.</a:t>
            </a:r>
          </a:p>
          <a:p>
            <a:r>
              <a:rPr lang="en-US" sz="3200" dirty="0">
                <a:solidFill>
                  <a:schemeClr val="bg1"/>
                </a:solidFill>
              </a:rPr>
              <a:t>This diagram also provides basic notations for other structure diagrams that are going to be presented in our system.</a:t>
            </a:r>
          </a:p>
        </p:txBody>
      </p:sp>
    </p:spTree>
    <p:extLst>
      <p:ext uri="{BB962C8B-B14F-4D97-AF65-F5344CB8AC3E}">
        <p14:creationId xmlns:p14="http://schemas.microsoft.com/office/powerpoint/2010/main" val="447473628"/>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6F73-0D51-4578-86A6-5CE975E50214}"/>
              </a:ext>
            </a:extLst>
          </p:cNvPr>
          <p:cNvSpPr>
            <a:spLocks noGrp="1"/>
          </p:cNvSpPr>
          <p:nvPr>
            <p:ph type="title"/>
          </p:nvPr>
        </p:nvSpPr>
        <p:spPr>
          <a:xfrm>
            <a:off x="821635" y="219351"/>
            <a:ext cx="10515600" cy="1278145"/>
          </a:xfrm>
        </p:spPr>
        <p:txBody>
          <a:bodyPr/>
          <a:lstStyle/>
          <a:p>
            <a:pPr algn="ctr"/>
            <a:r>
              <a:rPr lang="en-US" dirty="0">
                <a:solidFill>
                  <a:srgbClr val="FFC000"/>
                </a:solidFill>
              </a:rPr>
              <a:t>Class Diagram</a:t>
            </a:r>
          </a:p>
        </p:txBody>
      </p:sp>
      <p:pic>
        <p:nvPicPr>
          <p:cNvPr id="4" name="Content Placeholder 3">
            <a:extLst>
              <a:ext uri="{FF2B5EF4-FFF2-40B4-BE49-F238E27FC236}">
                <a16:creationId xmlns:a16="http://schemas.microsoft.com/office/drawing/2014/main" id="{D7FC0655-0450-4AE4-9E65-2290B59F86A9}"/>
              </a:ext>
            </a:extLst>
          </p:cNvPr>
          <p:cNvPicPr>
            <a:picLocks noGrp="1"/>
          </p:cNvPicPr>
          <p:nvPr>
            <p:ph idx="1"/>
          </p:nvPr>
        </p:nvPicPr>
        <p:blipFill>
          <a:blip r:embed="rId3"/>
          <a:stretch>
            <a:fillRect/>
          </a:stretch>
        </p:blipFill>
        <p:spPr>
          <a:xfrm>
            <a:off x="821634" y="1384953"/>
            <a:ext cx="8434907" cy="5253696"/>
          </a:xfrm>
          <a:prstGeom prst="rect">
            <a:avLst/>
          </a:prstGeom>
        </p:spPr>
      </p:pic>
    </p:spTree>
    <p:extLst>
      <p:ext uri="{BB962C8B-B14F-4D97-AF65-F5344CB8AC3E}">
        <p14:creationId xmlns:p14="http://schemas.microsoft.com/office/powerpoint/2010/main" val="2419047074"/>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B3C474-A29A-4F61-8CE5-4AA69817F543}"/>
              </a:ext>
            </a:extLst>
          </p:cNvPr>
          <p:cNvPicPr>
            <a:picLocks noChangeAspect="1"/>
          </p:cNvPicPr>
          <p:nvPr/>
        </p:nvPicPr>
        <p:blipFill>
          <a:blip r:embed="rId3"/>
          <a:stretch>
            <a:fillRect/>
          </a:stretch>
        </p:blipFill>
        <p:spPr>
          <a:xfrm>
            <a:off x="2398231" y="397925"/>
            <a:ext cx="9578101" cy="5074408"/>
          </a:xfrm>
          <a:prstGeom prst="rect">
            <a:avLst/>
          </a:prstGeom>
        </p:spPr>
      </p:pic>
    </p:spTree>
    <p:extLst>
      <p:ext uri="{BB962C8B-B14F-4D97-AF65-F5344CB8AC3E}">
        <p14:creationId xmlns:p14="http://schemas.microsoft.com/office/powerpoint/2010/main" val="2043122256"/>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A26FC-9AF1-404D-8B8D-74D6E3F06DBD}"/>
              </a:ext>
            </a:extLst>
          </p:cNvPr>
          <p:cNvSpPr>
            <a:spLocks noGrp="1"/>
          </p:cNvSpPr>
          <p:nvPr>
            <p:ph type="title"/>
          </p:nvPr>
        </p:nvSpPr>
        <p:spPr/>
        <p:txBody>
          <a:bodyPr/>
          <a:lstStyle/>
          <a:p>
            <a:r>
              <a:rPr lang="en-US" dirty="0">
                <a:solidFill>
                  <a:schemeClr val="bg1"/>
                </a:solidFill>
              </a:rPr>
              <a:t>Data Model</a:t>
            </a:r>
          </a:p>
        </p:txBody>
      </p:sp>
      <p:pic>
        <p:nvPicPr>
          <p:cNvPr id="1026" name="Picture 2" descr="Image preview">
            <a:extLst>
              <a:ext uri="{FF2B5EF4-FFF2-40B4-BE49-F238E27FC236}">
                <a16:creationId xmlns:a16="http://schemas.microsoft.com/office/drawing/2014/main" id="{6A1FADE0-DDA6-433C-86A6-6794FEBFC0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1652" y="1006681"/>
            <a:ext cx="7893148" cy="5486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068513"/>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033A00-C8B9-4338-A350-BC800050E5AC}"/>
              </a:ext>
            </a:extLst>
          </p:cNvPr>
          <p:cNvSpPr>
            <a:spLocks noGrp="1"/>
          </p:cNvSpPr>
          <p:nvPr>
            <p:ph type="title"/>
          </p:nvPr>
        </p:nvSpPr>
        <p:spPr/>
        <p:txBody>
          <a:bodyPr/>
          <a:lstStyle/>
          <a:p>
            <a:pPr algn="ctr"/>
            <a:r>
              <a:rPr lang="en-US" b="1" dirty="0">
                <a:solidFill>
                  <a:schemeClr val="accent4"/>
                </a:solidFill>
              </a:rPr>
              <a:t>GoF Design Patterns</a:t>
            </a:r>
          </a:p>
        </p:txBody>
      </p:sp>
      <p:sp>
        <p:nvSpPr>
          <p:cNvPr id="4" name="Content Placeholder 3">
            <a:extLst>
              <a:ext uri="{FF2B5EF4-FFF2-40B4-BE49-F238E27FC236}">
                <a16:creationId xmlns:a16="http://schemas.microsoft.com/office/drawing/2014/main" id="{1EC25257-EBCD-4073-A908-E5F60C862E77}"/>
              </a:ext>
            </a:extLst>
          </p:cNvPr>
          <p:cNvSpPr>
            <a:spLocks noGrp="1"/>
          </p:cNvSpPr>
          <p:nvPr>
            <p:ph idx="1"/>
          </p:nvPr>
        </p:nvSpPr>
        <p:spPr>
          <a:xfrm>
            <a:off x="838200" y="1825625"/>
            <a:ext cx="8305800" cy="4168775"/>
          </a:xfrm>
        </p:spPr>
        <p:txBody>
          <a:bodyPr/>
          <a:lstStyle/>
          <a:p>
            <a:r>
              <a:rPr lang="en-US" dirty="0">
                <a:solidFill>
                  <a:schemeClr val="bg1"/>
                </a:solidFill>
              </a:rPr>
              <a:t>We have several types of course requirements that are classes with different functionalities. </a:t>
            </a:r>
          </a:p>
          <a:p>
            <a:r>
              <a:rPr lang="en-US" dirty="0">
                <a:solidFill>
                  <a:schemeClr val="bg1"/>
                </a:solidFill>
              </a:rPr>
              <a:t>Composite Patterns allow each object to function with the same interface.</a:t>
            </a:r>
          </a:p>
          <a:p>
            <a:r>
              <a:rPr lang="en-US" dirty="0">
                <a:solidFill>
                  <a:schemeClr val="bg1"/>
                </a:solidFill>
              </a:rPr>
              <a:t>These functions allows clients to treat objects and their compositions the same way.</a:t>
            </a:r>
          </a:p>
          <a:p>
            <a:endParaRPr lang="en-US" dirty="0">
              <a:solidFill>
                <a:schemeClr val="bg1"/>
              </a:solidFill>
            </a:endParaRPr>
          </a:p>
        </p:txBody>
      </p:sp>
    </p:spTree>
    <p:extLst>
      <p:ext uri="{BB962C8B-B14F-4D97-AF65-F5344CB8AC3E}">
        <p14:creationId xmlns:p14="http://schemas.microsoft.com/office/powerpoint/2010/main" val="3483993256"/>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67E7FE-5062-4D96-B805-81C8D75CB3EF}"/>
              </a:ext>
            </a:extLst>
          </p:cNvPr>
          <p:cNvSpPr>
            <a:spLocks noGrp="1"/>
          </p:cNvSpPr>
          <p:nvPr>
            <p:ph type="title"/>
          </p:nvPr>
        </p:nvSpPr>
        <p:spPr>
          <a:xfrm>
            <a:off x="3202259" y="130951"/>
            <a:ext cx="6644268" cy="671938"/>
          </a:xfrm>
        </p:spPr>
        <p:txBody>
          <a:bodyPr>
            <a:normAutofit fontScale="90000"/>
          </a:bodyPr>
          <a:lstStyle/>
          <a:p>
            <a:pPr algn="ctr"/>
            <a:r>
              <a:rPr lang="en-US" dirty="0">
                <a:solidFill>
                  <a:schemeClr val="accent4"/>
                </a:solidFill>
              </a:rPr>
              <a:t>Composite Pattern</a:t>
            </a:r>
          </a:p>
        </p:txBody>
      </p:sp>
      <p:pic>
        <p:nvPicPr>
          <p:cNvPr id="5" name="Picture 4">
            <a:extLst>
              <a:ext uri="{FF2B5EF4-FFF2-40B4-BE49-F238E27FC236}">
                <a16:creationId xmlns:a16="http://schemas.microsoft.com/office/drawing/2014/main" id="{D54C6811-B60E-4740-B880-BAF232AC295C}"/>
              </a:ext>
            </a:extLst>
          </p:cNvPr>
          <p:cNvPicPr/>
          <p:nvPr/>
        </p:nvPicPr>
        <p:blipFill>
          <a:blip r:embed="rId3"/>
          <a:stretch>
            <a:fillRect/>
          </a:stretch>
        </p:blipFill>
        <p:spPr>
          <a:xfrm>
            <a:off x="1438507" y="903249"/>
            <a:ext cx="8976732" cy="5687121"/>
          </a:xfrm>
          <a:prstGeom prst="rect">
            <a:avLst/>
          </a:prstGeom>
        </p:spPr>
      </p:pic>
    </p:spTree>
    <p:extLst>
      <p:ext uri="{BB962C8B-B14F-4D97-AF65-F5344CB8AC3E}">
        <p14:creationId xmlns:p14="http://schemas.microsoft.com/office/powerpoint/2010/main" val="2091908747"/>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7000" r="-27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1272AD-C17D-43BD-847E-48375234A929}"/>
              </a:ext>
            </a:extLst>
          </p:cNvPr>
          <p:cNvSpPr>
            <a:spLocks noGrp="1"/>
          </p:cNvSpPr>
          <p:nvPr>
            <p:ph type="title"/>
          </p:nvPr>
        </p:nvSpPr>
        <p:spPr/>
        <p:txBody>
          <a:bodyPr/>
          <a:lstStyle/>
          <a:p>
            <a:pPr algn="ctr"/>
            <a:r>
              <a:rPr lang="en-US" dirty="0">
                <a:solidFill>
                  <a:schemeClr val="accent4"/>
                </a:solidFill>
              </a:rPr>
              <a:t>High Cohesion</a:t>
            </a:r>
          </a:p>
        </p:txBody>
      </p:sp>
      <p:sp>
        <p:nvSpPr>
          <p:cNvPr id="4" name="Content Placeholder 3">
            <a:extLst>
              <a:ext uri="{FF2B5EF4-FFF2-40B4-BE49-F238E27FC236}">
                <a16:creationId xmlns:a16="http://schemas.microsoft.com/office/drawing/2014/main" id="{BC47A145-D422-4B94-9834-EBBAA49DE984}"/>
              </a:ext>
            </a:extLst>
          </p:cNvPr>
          <p:cNvSpPr>
            <a:spLocks noGrp="1"/>
          </p:cNvSpPr>
          <p:nvPr>
            <p:ph idx="1"/>
          </p:nvPr>
        </p:nvSpPr>
        <p:spPr/>
        <p:txBody>
          <a:bodyPr/>
          <a:lstStyle/>
          <a:p>
            <a:r>
              <a:rPr lang="en-US" dirty="0">
                <a:solidFill>
                  <a:schemeClr val="bg1"/>
                </a:solidFill>
              </a:rPr>
              <a:t>High cohesion is an evaluative pattern that attempts to keep objects appropriately focused, manageable and understandable.</a:t>
            </a:r>
          </a:p>
          <a:p>
            <a:r>
              <a:rPr lang="en-US" dirty="0">
                <a:solidFill>
                  <a:schemeClr val="bg1"/>
                </a:solidFill>
              </a:rPr>
              <a:t>High cohesion is generally used in support of low coupling.</a:t>
            </a:r>
          </a:p>
          <a:p>
            <a:r>
              <a:rPr lang="en-US" dirty="0">
                <a:solidFill>
                  <a:schemeClr val="bg1"/>
                </a:solidFill>
              </a:rPr>
              <a:t>Cohesion is a measure of how the methods of a class, or a module are meaningfully strongly related. </a:t>
            </a:r>
          </a:p>
          <a:p>
            <a:r>
              <a:rPr lang="en-US" dirty="0">
                <a:solidFill>
                  <a:schemeClr val="bg1"/>
                </a:solidFill>
              </a:rPr>
              <a:t>It  shows how focused it is in providing well-defined purpose to the system.</a:t>
            </a:r>
          </a:p>
          <a:p>
            <a:r>
              <a:rPr lang="en-US" dirty="0">
                <a:solidFill>
                  <a:schemeClr val="bg1"/>
                </a:solidFill>
              </a:rPr>
              <a:t>We have used this method to show the efficiency of our class methods.</a:t>
            </a:r>
          </a:p>
        </p:txBody>
      </p:sp>
    </p:spTree>
    <p:extLst>
      <p:ext uri="{BB962C8B-B14F-4D97-AF65-F5344CB8AC3E}">
        <p14:creationId xmlns:p14="http://schemas.microsoft.com/office/powerpoint/2010/main" val="2537054238"/>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C29871-86AE-4741-A8E3-7AE7C5DF825B}"/>
              </a:ext>
            </a:extLst>
          </p:cNvPr>
          <p:cNvSpPr>
            <a:spLocks noGrp="1"/>
          </p:cNvSpPr>
          <p:nvPr>
            <p:ph type="title"/>
          </p:nvPr>
        </p:nvSpPr>
        <p:spPr>
          <a:xfrm>
            <a:off x="269488" y="108647"/>
            <a:ext cx="7391400" cy="1240651"/>
          </a:xfrm>
        </p:spPr>
        <p:txBody>
          <a:bodyPr/>
          <a:lstStyle/>
          <a:p>
            <a:pPr algn="ctr"/>
            <a:r>
              <a:rPr lang="en-US" dirty="0">
                <a:solidFill>
                  <a:schemeClr val="accent4"/>
                </a:solidFill>
              </a:rPr>
              <a:t>High Cohesion</a:t>
            </a:r>
          </a:p>
        </p:txBody>
      </p:sp>
      <p:pic>
        <p:nvPicPr>
          <p:cNvPr id="5" name="Picture 4">
            <a:extLst>
              <a:ext uri="{FF2B5EF4-FFF2-40B4-BE49-F238E27FC236}">
                <a16:creationId xmlns:a16="http://schemas.microsoft.com/office/drawing/2014/main" id="{EBAC9452-C10C-4A1B-B327-8FA91566202C}"/>
              </a:ext>
            </a:extLst>
          </p:cNvPr>
          <p:cNvPicPr/>
          <p:nvPr/>
        </p:nvPicPr>
        <p:blipFill>
          <a:blip r:embed="rId3"/>
          <a:stretch>
            <a:fillRect/>
          </a:stretch>
        </p:blipFill>
        <p:spPr>
          <a:xfrm>
            <a:off x="2430966" y="1449659"/>
            <a:ext cx="9166302" cy="5196467"/>
          </a:xfrm>
          <a:prstGeom prst="rect">
            <a:avLst/>
          </a:prstGeom>
        </p:spPr>
      </p:pic>
    </p:spTree>
    <p:extLst>
      <p:ext uri="{BB962C8B-B14F-4D97-AF65-F5344CB8AC3E}">
        <p14:creationId xmlns:p14="http://schemas.microsoft.com/office/powerpoint/2010/main" val="2009833975"/>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05ED8-C899-4220-9F82-EF037395847F}"/>
              </a:ext>
            </a:extLst>
          </p:cNvPr>
          <p:cNvSpPr>
            <a:spLocks noGrp="1"/>
          </p:cNvSpPr>
          <p:nvPr>
            <p:ph type="ctrTitle"/>
          </p:nvPr>
        </p:nvSpPr>
        <p:spPr>
          <a:xfrm>
            <a:off x="1524000" y="531520"/>
            <a:ext cx="8801686" cy="1212874"/>
          </a:xfrm>
        </p:spPr>
        <p:txBody>
          <a:bodyPr/>
          <a:lstStyle/>
          <a:p>
            <a:r>
              <a:rPr lang="en-US" dirty="0">
                <a:solidFill>
                  <a:schemeClr val="bg1"/>
                </a:solidFill>
              </a:rPr>
              <a:t>Software Architecture</a:t>
            </a:r>
          </a:p>
        </p:txBody>
      </p:sp>
      <p:sp>
        <p:nvSpPr>
          <p:cNvPr id="3" name="Subtitle 2">
            <a:extLst>
              <a:ext uri="{FF2B5EF4-FFF2-40B4-BE49-F238E27FC236}">
                <a16:creationId xmlns:a16="http://schemas.microsoft.com/office/drawing/2014/main" id="{B2C18583-24EB-4B5A-9EEE-2B0B8AB1351A}"/>
              </a:ext>
            </a:extLst>
          </p:cNvPr>
          <p:cNvSpPr>
            <a:spLocks noGrp="1"/>
          </p:cNvSpPr>
          <p:nvPr>
            <p:ph type="subTitle" idx="1"/>
          </p:nvPr>
        </p:nvSpPr>
        <p:spPr>
          <a:xfrm>
            <a:off x="1181686" y="1744394"/>
            <a:ext cx="9594166" cy="4923692"/>
          </a:xfrm>
        </p:spPr>
        <p:txBody>
          <a:bodyPr>
            <a:normAutofit lnSpcReduction="10000"/>
          </a:bodyPr>
          <a:lstStyle/>
          <a:p>
            <a:pPr algn="l"/>
            <a:r>
              <a:rPr lang="en-US" sz="3200" dirty="0">
                <a:solidFill>
                  <a:schemeClr val="bg1"/>
                </a:solidFill>
              </a:rPr>
              <a:t>Here are a list or architecture problems within our system.</a:t>
            </a:r>
          </a:p>
          <a:p>
            <a:pPr marL="342900" lvl="0" indent="-342900" algn="l">
              <a:buFont typeface="Arial" panose="020B0604020202020204" pitchFamily="34" charset="0"/>
              <a:buChar char="•"/>
            </a:pPr>
            <a:r>
              <a:rPr lang="en-US" sz="2800" dirty="0">
                <a:solidFill>
                  <a:schemeClr val="bg1"/>
                </a:solidFill>
              </a:rPr>
              <a:t>Moving from python to a web app</a:t>
            </a:r>
          </a:p>
          <a:p>
            <a:pPr marL="342900" lvl="0" indent="-342900" algn="l">
              <a:buFont typeface="Arial" panose="020B0604020202020204" pitchFamily="34" charset="0"/>
              <a:buChar char="•"/>
            </a:pPr>
            <a:r>
              <a:rPr lang="en-US" sz="2800" dirty="0">
                <a:solidFill>
                  <a:schemeClr val="bg1"/>
                </a:solidFill>
              </a:rPr>
              <a:t>Generating and retrieving data</a:t>
            </a:r>
          </a:p>
          <a:p>
            <a:pPr marL="342900" lvl="0" indent="-342900" algn="l">
              <a:buFont typeface="Arial" panose="020B0604020202020204" pitchFamily="34" charset="0"/>
              <a:buChar char="•"/>
            </a:pPr>
            <a:r>
              <a:rPr lang="en-US" sz="2800" dirty="0">
                <a:solidFill>
                  <a:schemeClr val="bg1"/>
                </a:solidFill>
              </a:rPr>
              <a:t>Building databases</a:t>
            </a:r>
          </a:p>
          <a:p>
            <a:pPr marL="342900" lvl="0" indent="-342900" algn="l">
              <a:buFont typeface="Arial" panose="020B0604020202020204" pitchFamily="34" charset="0"/>
              <a:buChar char="•"/>
            </a:pPr>
            <a:r>
              <a:rPr lang="en-US" sz="2800" dirty="0">
                <a:solidFill>
                  <a:schemeClr val="bg1"/>
                </a:solidFill>
              </a:rPr>
              <a:t>Missing logic to build the fastest approach to completing a major</a:t>
            </a:r>
          </a:p>
          <a:p>
            <a:pPr marL="342900" lvl="0" indent="-342900" algn="l">
              <a:buFont typeface="Arial" panose="020B0604020202020204" pitchFamily="34" charset="0"/>
              <a:buChar char="•"/>
            </a:pPr>
            <a:r>
              <a:rPr lang="en-US" sz="2800" dirty="0">
                <a:solidFill>
                  <a:schemeClr val="bg1"/>
                </a:solidFill>
              </a:rPr>
              <a:t>Missing logic to ingest files</a:t>
            </a:r>
          </a:p>
          <a:p>
            <a:pPr marL="342900" lvl="0" indent="-342900" algn="l">
              <a:buFont typeface="Arial" panose="020B0604020202020204" pitchFamily="34" charset="0"/>
              <a:buChar char="•"/>
            </a:pPr>
            <a:r>
              <a:rPr lang="en-US" sz="2800" dirty="0">
                <a:solidFill>
                  <a:schemeClr val="bg1"/>
                </a:solidFill>
              </a:rPr>
              <a:t>Missing logic to handle searching </a:t>
            </a:r>
          </a:p>
          <a:p>
            <a:pPr marL="342900" lvl="0" indent="-342900" algn="l">
              <a:buFont typeface="Arial" panose="020B0604020202020204" pitchFamily="34" charset="0"/>
              <a:buChar char="•"/>
            </a:pPr>
            <a:r>
              <a:rPr lang="en-US" sz="2800" dirty="0">
                <a:solidFill>
                  <a:schemeClr val="bg1"/>
                </a:solidFill>
              </a:rPr>
              <a:t>Missing logic to handle logging in</a:t>
            </a:r>
          </a:p>
          <a:p>
            <a:pPr marL="342900" indent="-34290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403861296"/>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C8A2C-A617-447D-AF73-885E34FB2595}"/>
              </a:ext>
            </a:extLst>
          </p:cNvPr>
          <p:cNvSpPr>
            <a:spLocks noGrp="1"/>
          </p:cNvSpPr>
          <p:nvPr>
            <p:ph type="ctrTitle"/>
          </p:nvPr>
        </p:nvSpPr>
        <p:spPr>
          <a:xfrm>
            <a:off x="1524000" y="406400"/>
            <a:ext cx="8956431" cy="1193800"/>
          </a:xfrm>
        </p:spPr>
        <p:txBody>
          <a:bodyPr/>
          <a:lstStyle/>
          <a:p>
            <a:r>
              <a:rPr lang="en-US" dirty="0">
                <a:solidFill>
                  <a:schemeClr val="accent4">
                    <a:lumMod val="75000"/>
                  </a:schemeClr>
                </a:solidFill>
              </a:rPr>
              <a:t>Architecture Resolutions</a:t>
            </a:r>
          </a:p>
        </p:txBody>
      </p:sp>
      <p:sp>
        <p:nvSpPr>
          <p:cNvPr id="3" name="Subtitle 2">
            <a:extLst>
              <a:ext uri="{FF2B5EF4-FFF2-40B4-BE49-F238E27FC236}">
                <a16:creationId xmlns:a16="http://schemas.microsoft.com/office/drawing/2014/main" id="{7CA0B5C8-815E-4EB0-8443-34454144B350}"/>
              </a:ext>
            </a:extLst>
          </p:cNvPr>
          <p:cNvSpPr>
            <a:spLocks noGrp="1"/>
          </p:cNvSpPr>
          <p:nvPr>
            <p:ph type="subTitle" idx="1"/>
          </p:nvPr>
        </p:nvSpPr>
        <p:spPr>
          <a:xfrm>
            <a:off x="914400" y="1871003"/>
            <a:ext cx="10142806" cy="4304713"/>
          </a:xfrm>
        </p:spPr>
        <p:txBody>
          <a:bodyPr/>
          <a:lstStyle/>
          <a:p>
            <a:pPr algn="l"/>
            <a:r>
              <a:rPr lang="en-US" sz="2800" dirty="0">
                <a:solidFill>
                  <a:schemeClr val="bg1"/>
                </a:solidFill>
              </a:rPr>
              <a:t>Some of our architecture issues have been resolved.</a:t>
            </a:r>
          </a:p>
          <a:p>
            <a:pPr marL="342900" lvl="0" indent="-342900" algn="l">
              <a:buFont typeface="Arial" panose="020B0604020202020204" pitchFamily="34" charset="0"/>
              <a:buChar char="•"/>
            </a:pPr>
            <a:r>
              <a:rPr lang="en-US" sz="2800" dirty="0">
                <a:solidFill>
                  <a:schemeClr val="bg1"/>
                </a:solidFill>
              </a:rPr>
              <a:t>Moving to from python to a web app has been successful, the UI has been fully migrated and there is now more data than was in the original prototype. This should be considered complete.</a:t>
            </a:r>
          </a:p>
          <a:p>
            <a:pPr marL="342900" lvl="0" indent="-342900" algn="l">
              <a:buFont typeface="Arial" panose="020B0604020202020204" pitchFamily="34" charset="0"/>
              <a:buChar char="•"/>
            </a:pPr>
            <a:r>
              <a:rPr lang="en-US" sz="2800" dirty="0">
                <a:solidFill>
                  <a:schemeClr val="bg1"/>
                </a:solidFill>
              </a:rPr>
              <a:t>Generating and retrieving data was in flight and will be an ongoing issue. Through the usage of existing helper code the generation of relevant data for the databases can be harvested and cleaned.</a:t>
            </a:r>
          </a:p>
          <a:p>
            <a:pPr marL="342900" lvl="0" indent="-342900" algn="l">
              <a:buFont typeface="Arial" panose="020B0604020202020204" pitchFamily="34" charset="0"/>
              <a:buChar char="•"/>
            </a:pPr>
            <a:r>
              <a:rPr lang="en-US" sz="2800" dirty="0">
                <a:solidFill>
                  <a:schemeClr val="bg1"/>
                </a:solidFill>
              </a:rPr>
              <a:t>Building the databases is an ongoing issue that could not be completed by the time of the first presentation.</a:t>
            </a:r>
          </a:p>
          <a:p>
            <a:pPr algn="l"/>
            <a:endParaRPr lang="en-US" dirty="0">
              <a:solidFill>
                <a:schemeClr val="bg1"/>
              </a:solidFill>
            </a:endParaRPr>
          </a:p>
        </p:txBody>
      </p:sp>
    </p:spTree>
    <p:extLst>
      <p:ext uri="{BB962C8B-B14F-4D97-AF65-F5344CB8AC3E}">
        <p14:creationId xmlns:p14="http://schemas.microsoft.com/office/powerpoint/2010/main" val="3627089372"/>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7000" r="-2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DAD8-0B4B-432D-B2C0-BA97B853D825}"/>
              </a:ext>
            </a:extLst>
          </p:cNvPr>
          <p:cNvSpPr>
            <a:spLocks noGrp="1"/>
          </p:cNvSpPr>
          <p:nvPr>
            <p:ph type="ctrTitle"/>
          </p:nvPr>
        </p:nvSpPr>
        <p:spPr>
          <a:xfrm>
            <a:off x="1162318" y="202459"/>
            <a:ext cx="8534400" cy="1488315"/>
          </a:xfrm>
        </p:spPr>
        <p:txBody>
          <a:bodyPr/>
          <a:lstStyle/>
          <a:p>
            <a:r>
              <a:rPr lang="en-US" dirty="0">
                <a:solidFill>
                  <a:schemeClr val="accent2">
                    <a:lumMod val="75000"/>
                  </a:schemeClr>
                </a:solidFill>
              </a:rPr>
              <a:t>Introduction</a:t>
            </a:r>
          </a:p>
        </p:txBody>
      </p:sp>
      <p:sp>
        <p:nvSpPr>
          <p:cNvPr id="3" name="Subtitle 2">
            <a:extLst>
              <a:ext uri="{FF2B5EF4-FFF2-40B4-BE49-F238E27FC236}">
                <a16:creationId xmlns:a16="http://schemas.microsoft.com/office/drawing/2014/main" id="{C1CF021E-660D-474C-BA83-F8B53A536A50}"/>
              </a:ext>
            </a:extLst>
          </p:cNvPr>
          <p:cNvSpPr>
            <a:spLocks noGrp="1"/>
          </p:cNvSpPr>
          <p:nvPr>
            <p:ph type="subTitle" idx="1"/>
          </p:nvPr>
        </p:nvSpPr>
        <p:spPr>
          <a:xfrm>
            <a:off x="1031846" y="1946246"/>
            <a:ext cx="10005609" cy="3992735"/>
          </a:xfrm>
        </p:spPr>
        <p:txBody>
          <a:bodyPr>
            <a:normAutofit/>
          </a:bodyPr>
          <a:lstStyle/>
          <a:p>
            <a:pPr marL="342900" indent="-342900" algn="l">
              <a:buFont typeface="Arial" panose="020B0604020202020204" pitchFamily="34" charset="0"/>
              <a:buChar char="•"/>
            </a:pPr>
            <a:r>
              <a:rPr lang="en-US" sz="3200" dirty="0">
                <a:solidFill>
                  <a:schemeClr val="bg1"/>
                </a:solidFill>
              </a:rPr>
              <a:t>In this Elaboration phase, we are going to show with diagrams the system concepts, vision, system boundary and scope of the system. </a:t>
            </a:r>
          </a:p>
          <a:p>
            <a:pPr marL="342900" indent="-342900" algn="l">
              <a:buFont typeface="Arial" panose="020B0604020202020204" pitchFamily="34" charset="0"/>
              <a:buChar char="•"/>
            </a:pPr>
            <a:r>
              <a:rPr lang="en-US" sz="3200" dirty="0">
                <a:solidFill>
                  <a:schemeClr val="bg1"/>
                </a:solidFill>
              </a:rPr>
              <a:t>These diagrams will demonstrate the interactions between users and the system we developed.</a:t>
            </a:r>
          </a:p>
          <a:p>
            <a:pPr marL="342900" indent="-342900" algn="l">
              <a:buFont typeface="Arial" panose="020B0604020202020204" pitchFamily="34" charset="0"/>
              <a:buChar char="•"/>
            </a:pPr>
            <a:r>
              <a:rPr lang="en-US" sz="3200" dirty="0">
                <a:solidFill>
                  <a:schemeClr val="bg1"/>
                </a:solidFill>
              </a:rPr>
              <a:t>Our prototype will demonstrate 100% or our use cases.</a:t>
            </a:r>
          </a:p>
          <a:p>
            <a:pPr marL="342900" indent="-342900" algn="l">
              <a:buFont typeface="Arial" panose="020B0604020202020204" pitchFamily="34" charset="0"/>
              <a:buChar char="•"/>
            </a:pPr>
            <a:r>
              <a:rPr lang="en-US" sz="3200" dirty="0">
                <a:solidFill>
                  <a:schemeClr val="bg1"/>
                </a:solidFill>
              </a:rPr>
              <a:t>We will also cover all other factors considered in building our systems.</a:t>
            </a:r>
          </a:p>
        </p:txBody>
      </p:sp>
    </p:spTree>
    <p:extLst>
      <p:ext uri="{BB962C8B-B14F-4D97-AF65-F5344CB8AC3E}">
        <p14:creationId xmlns:p14="http://schemas.microsoft.com/office/powerpoint/2010/main" val="716175886"/>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733C0-D3CB-42EE-82D5-5A38CB8AAFA1}"/>
              </a:ext>
            </a:extLst>
          </p:cNvPr>
          <p:cNvSpPr>
            <a:spLocks noGrp="1"/>
          </p:cNvSpPr>
          <p:nvPr>
            <p:ph type="title"/>
          </p:nvPr>
        </p:nvSpPr>
        <p:spPr/>
        <p:txBody>
          <a:bodyPr/>
          <a:lstStyle/>
          <a:p>
            <a:pPr algn="ctr"/>
            <a:r>
              <a:rPr lang="en-US" dirty="0">
                <a:solidFill>
                  <a:schemeClr val="accent4">
                    <a:lumMod val="75000"/>
                  </a:schemeClr>
                </a:solidFill>
              </a:rPr>
              <a:t>Resolved Issues</a:t>
            </a:r>
          </a:p>
        </p:txBody>
      </p:sp>
      <p:sp>
        <p:nvSpPr>
          <p:cNvPr id="3" name="Content Placeholder 2">
            <a:extLst>
              <a:ext uri="{FF2B5EF4-FFF2-40B4-BE49-F238E27FC236}">
                <a16:creationId xmlns:a16="http://schemas.microsoft.com/office/drawing/2014/main" id="{C4353A11-B461-4E87-9AC6-894A5EAF1744}"/>
              </a:ext>
            </a:extLst>
          </p:cNvPr>
          <p:cNvSpPr>
            <a:spLocks noGrp="1"/>
          </p:cNvSpPr>
          <p:nvPr>
            <p:ph idx="1"/>
          </p:nvPr>
        </p:nvSpPr>
        <p:spPr/>
        <p:txBody>
          <a:bodyPr/>
          <a:lstStyle/>
          <a:p>
            <a:pPr marL="0" indent="0">
              <a:buNone/>
            </a:pPr>
            <a:r>
              <a:rPr lang="en-US" dirty="0">
                <a:solidFill>
                  <a:schemeClr val="bg1"/>
                </a:solidFill>
              </a:rPr>
              <a:t>The following issues were resolved as we progressed.</a:t>
            </a:r>
          </a:p>
          <a:p>
            <a:pPr marL="0" indent="0">
              <a:buNone/>
            </a:pPr>
            <a:endParaRPr lang="en-US" dirty="0">
              <a:solidFill>
                <a:schemeClr val="bg1"/>
              </a:solidFill>
            </a:endParaRPr>
          </a:p>
          <a:p>
            <a:pPr lvl="0"/>
            <a:r>
              <a:rPr lang="en-US" sz="3200" dirty="0">
                <a:solidFill>
                  <a:schemeClr val="bg1"/>
                </a:solidFill>
              </a:rPr>
              <a:t>File ingestion</a:t>
            </a:r>
          </a:p>
          <a:p>
            <a:pPr lvl="0"/>
            <a:r>
              <a:rPr lang="en-US" sz="3200" dirty="0">
                <a:solidFill>
                  <a:schemeClr val="bg1"/>
                </a:solidFill>
              </a:rPr>
              <a:t>Search logic</a:t>
            </a:r>
          </a:p>
          <a:p>
            <a:pPr lvl="0"/>
            <a:r>
              <a:rPr lang="en-US" sz="3200" dirty="0">
                <a:solidFill>
                  <a:schemeClr val="bg1"/>
                </a:solidFill>
              </a:rPr>
              <a:t>Logging in to the system is a work in progress</a:t>
            </a:r>
          </a:p>
          <a:p>
            <a:pPr lvl="0"/>
            <a:r>
              <a:rPr lang="en-US" sz="3200" dirty="0">
                <a:solidFill>
                  <a:schemeClr val="bg1"/>
                </a:solidFill>
              </a:rPr>
              <a:t>Fastest possible path to Major completion</a:t>
            </a:r>
          </a:p>
          <a:p>
            <a:pPr marL="0" indent="0">
              <a:buNone/>
            </a:pPr>
            <a:endParaRPr lang="en-US" dirty="0">
              <a:solidFill>
                <a:schemeClr val="bg1"/>
              </a:solidFill>
            </a:endParaRPr>
          </a:p>
        </p:txBody>
      </p:sp>
    </p:spTree>
    <p:extLst>
      <p:ext uri="{BB962C8B-B14F-4D97-AF65-F5344CB8AC3E}">
        <p14:creationId xmlns:p14="http://schemas.microsoft.com/office/powerpoint/2010/main" val="114224132"/>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5A6F72-9811-4487-9CEC-52F96F83EE2A}"/>
              </a:ext>
            </a:extLst>
          </p:cNvPr>
          <p:cNvSpPr>
            <a:spLocks noGrp="1"/>
          </p:cNvSpPr>
          <p:nvPr>
            <p:ph sz="half" idx="1"/>
          </p:nvPr>
        </p:nvSpPr>
        <p:spPr>
          <a:xfrm>
            <a:off x="225287" y="159025"/>
            <a:ext cx="5870713" cy="6586331"/>
          </a:xfrm>
        </p:spPr>
        <p:txBody>
          <a:bodyPr>
            <a:normAutofit/>
          </a:bodyPr>
          <a:lstStyle/>
          <a:p>
            <a:pPr marL="0" indent="0">
              <a:buNone/>
            </a:pPr>
            <a:r>
              <a:rPr lang="en-US" dirty="0">
                <a:solidFill>
                  <a:schemeClr val="bg1"/>
                </a:solidFill>
              </a:rPr>
              <a:t>		</a:t>
            </a:r>
            <a:r>
              <a:rPr lang="en-US" sz="4000" dirty="0">
                <a:solidFill>
                  <a:schemeClr val="accent4"/>
                </a:solidFill>
              </a:rPr>
              <a:t>Student</a:t>
            </a:r>
          </a:p>
          <a:p>
            <a:pPr marL="0" indent="0">
              <a:buNone/>
            </a:pPr>
            <a:r>
              <a:rPr lang="en-US" dirty="0">
                <a:solidFill>
                  <a:schemeClr val="bg1"/>
                </a:solidFill>
              </a:rPr>
              <a:t>The student will be the primary actor in our system. </a:t>
            </a:r>
          </a:p>
          <a:p>
            <a:pPr marL="0" indent="0">
              <a:buNone/>
            </a:pPr>
            <a:r>
              <a:rPr lang="en-US" dirty="0">
                <a:solidFill>
                  <a:schemeClr val="bg1"/>
                </a:solidFill>
              </a:rPr>
              <a:t>The student will have to be able to login to access the interface of the program. Upon gaining access to the interface, the student will need access to several program features. </a:t>
            </a:r>
          </a:p>
          <a:p>
            <a:pPr marL="0" indent="0">
              <a:buNone/>
            </a:pPr>
            <a:r>
              <a:rPr lang="en-US" dirty="0">
                <a:solidFill>
                  <a:schemeClr val="bg1"/>
                </a:solidFill>
              </a:rPr>
              <a:t>These features include the ability to select a major course of study, upload a transcript or </a:t>
            </a:r>
            <a:r>
              <a:rPr lang="en-US" dirty="0" err="1">
                <a:solidFill>
                  <a:schemeClr val="bg1"/>
                </a:solidFill>
              </a:rPr>
              <a:t>Dars</a:t>
            </a:r>
            <a:r>
              <a:rPr lang="en-US" dirty="0">
                <a:solidFill>
                  <a:schemeClr val="bg1"/>
                </a:solidFill>
              </a:rPr>
              <a:t> Report, run the program, and access the results. Additionally, the student will need to view, download, or print the results. </a:t>
            </a:r>
          </a:p>
          <a:p>
            <a:pPr marL="0" indent="0">
              <a:buNone/>
            </a:pPr>
            <a:endParaRPr lang="en-US" dirty="0">
              <a:solidFill>
                <a:schemeClr val="bg1"/>
              </a:solidFill>
            </a:endParaRPr>
          </a:p>
        </p:txBody>
      </p:sp>
      <p:sp>
        <p:nvSpPr>
          <p:cNvPr id="4" name="Content Placeholder 3">
            <a:extLst>
              <a:ext uri="{FF2B5EF4-FFF2-40B4-BE49-F238E27FC236}">
                <a16:creationId xmlns:a16="http://schemas.microsoft.com/office/drawing/2014/main" id="{6BEECE2E-C5A6-4342-B41E-BD600B2BC722}"/>
              </a:ext>
            </a:extLst>
          </p:cNvPr>
          <p:cNvSpPr>
            <a:spLocks noGrp="1"/>
          </p:cNvSpPr>
          <p:nvPr>
            <p:ph sz="half" idx="2"/>
          </p:nvPr>
        </p:nvSpPr>
        <p:spPr>
          <a:xfrm>
            <a:off x="6172198" y="159026"/>
            <a:ext cx="5675245" cy="6586330"/>
          </a:xfrm>
        </p:spPr>
        <p:txBody>
          <a:bodyPr>
            <a:normAutofit/>
          </a:bodyPr>
          <a:lstStyle/>
          <a:p>
            <a:pPr marL="0" indent="0">
              <a:buNone/>
            </a:pPr>
            <a:r>
              <a:rPr lang="en-US" dirty="0">
                <a:solidFill>
                  <a:schemeClr val="bg1"/>
                </a:solidFill>
              </a:rPr>
              <a:t>	</a:t>
            </a:r>
            <a:r>
              <a:rPr lang="en-US" sz="4000" dirty="0">
                <a:solidFill>
                  <a:schemeClr val="accent4"/>
                </a:solidFill>
              </a:rPr>
              <a:t>Administrator</a:t>
            </a:r>
          </a:p>
          <a:p>
            <a:pPr marL="0" indent="0">
              <a:buNone/>
            </a:pPr>
            <a:r>
              <a:rPr lang="en-US" dirty="0">
                <a:solidFill>
                  <a:schemeClr val="bg1"/>
                </a:solidFill>
              </a:rPr>
              <a:t>There will be a system administrator that needs to interact with the system. </a:t>
            </a:r>
          </a:p>
          <a:p>
            <a:pPr marL="0" indent="0">
              <a:buNone/>
            </a:pPr>
            <a:r>
              <a:rPr lang="en-US" dirty="0">
                <a:solidFill>
                  <a:schemeClr val="bg1"/>
                </a:solidFill>
              </a:rPr>
              <a:t>The administrator will need to be able to login to access the administrative features of the program. </a:t>
            </a:r>
          </a:p>
          <a:p>
            <a:pPr marL="0" indent="0">
              <a:buNone/>
            </a:pPr>
            <a:r>
              <a:rPr lang="en-US" dirty="0">
                <a:solidFill>
                  <a:schemeClr val="bg1"/>
                </a:solidFill>
              </a:rPr>
              <a:t>Upon gaining access to the administrator interface, the instructor will need the ability to configure and maintain program majors and requirements.</a:t>
            </a:r>
          </a:p>
          <a:p>
            <a:pPr marL="0" indent="0">
              <a:buNone/>
            </a:pPr>
            <a:endParaRPr lang="en-US" dirty="0">
              <a:solidFill>
                <a:schemeClr val="bg1"/>
              </a:solidFill>
            </a:endParaRPr>
          </a:p>
        </p:txBody>
      </p:sp>
    </p:spTree>
    <p:extLst>
      <p:ext uri="{BB962C8B-B14F-4D97-AF65-F5344CB8AC3E}">
        <p14:creationId xmlns:p14="http://schemas.microsoft.com/office/powerpoint/2010/main" val="2804604058"/>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BAC5-B7B7-4A34-8095-6453245C065E}"/>
              </a:ext>
            </a:extLst>
          </p:cNvPr>
          <p:cNvSpPr>
            <a:spLocks noGrp="1"/>
          </p:cNvSpPr>
          <p:nvPr>
            <p:ph type="title"/>
          </p:nvPr>
        </p:nvSpPr>
        <p:spPr/>
        <p:txBody>
          <a:bodyPr/>
          <a:lstStyle/>
          <a:p>
            <a:pPr algn="ctr"/>
            <a:r>
              <a:rPr lang="en-US" dirty="0">
                <a:solidFill>
                  <a:srgbClr val="FFC000"/>
                </a:solidFill>
              </a:rPr>
              <a:t>Hardware and Software Requirement</a:t>
            </a:r>
          </a:p>
        </p:txBody>
      </p:sp>
      <p:sp>
        <p:nvSpPr>
          <p:cNvPr id="4" name="Content Placeholder 3">
            <a:extLst>
              <a:ext uri="{FF2B5EF4-FFF2-40B4-BE49-F238E27FC236}">
                <a16:creationId xmlns:a16="http://schemas.microsoft.com/office/drawing/2014/main" id="{5D188A14-7A36-48AC-873D-9BDA07A61949}"/>
              </a:ext>
            </a:extLst>
          </p:cNvPr>
          <p:cNvSpPr>
            <a:spLocks noGrp="1"/>
          </p:cNvSpPr>
          <p:nvPr>
            <p:ph sz="half" idx="1"/>
          </p:nvPr>
        </p:nvSpPr>
        <p:spPr>
          <a:xfrm>
            <a:off x="410817" y="1825624"/>
            <a:ext cx="5608983" cy="4893227"/>
          </a:xfrm>
        </p:spPr>
        <p:txBody>
          <a:bodyPr>
            <a:normAutofit fontScale="92500" lnSpcReduction="20000"/>
          </a:bodyPr>
          <a:lstStyle/>
          <a:p>
            <a:pPr marL="0" indent="0" algn="ctr">
              <a:buNone/>
            </a:pPr>
            <a:r>
              <a:rPr lang="en-US" dirty="0">
                <a:solidFill>
                  <a:schemeClr val="accent4"/>
                </a:solidFill>
              </a:rPr>
              <a:t>For development</a:t>
            </a:r>
          </a:p>
          <a:p>
            <a:r>
              <a:rPr lang="en-US" dirty="0">
                <a:solidFill>
                  <a:schemeClr val="bg1"/>
                </a:solidFill>
              </a:rPr>
              <a:t>Realistically web development can be done with nearly any device with a text editor, so this greatly reduces the need for any high spec device or development software.</a:t>
            </a:r>
          </a:p>
          <a:p>
            <a:r>
              <a:rPr lang="en-US" dirty="0">
                <a:solidFill>
                  <a:schemeClr val="bg1"/>
                </a:solidFill>
              </a:rPr>
              <a:t> There is also a need for a database manager. We use MySQL as a database so the system would need to be able to use that.</a:t>
            </a:r>
          </a:p>
          <a:p>
            <a:r>
              <a:rPr lang="en-US" dirty="0">
                <a:solidFill>
                  <a:schemeClr val="bg1"/>
                </a:solidFill>
              </a:rPr>
              <a:t> The requirements are rather low, so an i3, 4gb of ram and 128gb hard drive (preferably an SSD) are the minimum requirements. You would also need to install the MySQL software.</a:t>
            </a:r>
          </a:p>
          <a:p>
            <a:pPr marL="0" indent="0">
              <a:buNone/>
            </a:pPr>
            <a:endParaRPr lang="en-US" dirty="0">
              <a:solidFill>
                <a:schemeClr val="bg1"/>
              </a:solidFill>
            </a:endParaRPr>
          </a:p>
        </p:txBody>
      </p:sp>
      <p:sp>
        <p:nvSpPr>
          <p:cNvPr id="5" name="Content Placeholder 4">
            <a:extLst>
              <a:ext uri="{FF2B5EF4-FFF2-40B4-BE49-F238E27FC236}">
                <a16:creationId xmlns:a16="http://schemas.microsoft.com/office/drawing/2014/main" id="{A98573C8-42C7-414B-A2AF-4231F929FD99}"/>
              </a:ext>
            </a:extLst>
          </p:cNvPr>
          <p:cNvSpPr>
            <a:spLocks noGrp="1"/>
          </p:cNvSpPr>
          <p:nvPr>
            <p:ph sz="half" idx="2"/>
          </p:nvPr>
        </p:nvSpPr>
        <p:spPr>
          <a:xfrm>
            <a:off x="6172200" y="1825625"/>
            <a:ext cx="5608982" cy="4893226"/>
          </a:xfrm>
        </p:spPr>
        <p:txBody>
          <a:bodyPr>
            <a:normAutofit fontScale="92500" lnSpcReduction="20000"/>
          </a:bodyPr>
          <a:lstStyle/>
          <a:p>
            <a:pPr marL="0" indent="0" algn="ctr">
              <a:buNone/>
            </a:pPr>
            <a:r>
              <a:rPr lang="en-US" dirty="0">
                <a:solidFill>
                  <a:schemeClr val="accent4"/>
                </a:solidFill>
              </a:rPr>
              <a:t>For users</a:t>
            </a:r>
          </a:p>
          <a:p>
            <a:r>
              <a:rPr lang="en-US" dirty="0">
                <a:solidFill>
                  <a:schemeClr val="bg1"/>
                </a:solidFill>
              </a:rPr>
              <a:t>This would be a website with the only need being a modern browser to facilitate access to most websites. </a:t>
            </a:r>
          </a:p>
          <a:p>
            <a:r>
              <a:rPr lang="en-US" dirty="0">
                <a:solidFill>
                  <a:schemeClr val="bg1"/>
                </a:solidFill>
              </a:rPr>
              <a:t>The website would be accessible by mobile devices, but the best experience would be from a computer.</a:t>
            </a:r>
          </a:p>
          <a:p>
            <a:pPr marL="0" indent="0">
              <a:buNone/>
            </a:pPr>
            <a:endParaRPr lang="en-US" dirty="0"/>
          </a:p>
        </p:txBody>
      </p:sp>
    </p:spTree>
    <p:extLst>
      <p:ext uri="{BB962C8B-B14F-4D97-AF65-F5344CB8AC3E}">
        <p14:creationId xmlns:p14="http://schemas.microsoft.com/office/powerpoint/2010/main" val="3639420836"/>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BBF3-BF9D-4DA1-B269-D49EA8D58512}"/>
              </a:ext>
            </a:extLst>
          </p:cNvPr>
          <p:cNvSpPr>
            <a:spLocks noGrp="1"/>
          </p:cNvSpPr>
          <p:nvPr>
            <p:ph type="ctrTitle"/>
          </p:nvPr>
        </p:nvSpPr>
        <p:spPr>
          <a:xfrm>
            <a:off x="1182256" y="203200"/>
            <a:ext cx="8884533" cy="1197761"/>
          </a:xfrm>
        </p:spPr>
        <p:txBody>
          <a:bodyPr>
            <a:normAutofit fontScale="90000"/>
          </a:bodyPr>
          <a:lstStyle/>
          <a:p>
            <a:pPr algn="ctr"/>
            <a:r>
              <a:rPr lang="en-US" dirty="0">
                <a:solidFill>
                  <a:srgbClr val="FFC000"/>
                </a:solidFill>
              </a:rPr>
              <a:t>Stakeholders and Requirement</a:t>
            </a:r>
          </a:p>
        </p:txBody>
      </p:sp>
      <p:sp>
        <p:nvSpPr>
          <p:cNvPr id="4" name="Subtitle 3">
            <a:extLst>
              <a:ext uri="{FF2B5EF4-FFF2-40B4-BE49-F238E27FC236}">
                <a16:creationId xmlns:a16="http://schemas.microsoft.com/office/drawing/2014/main" id="{50FD344F-D161-40F9-8DB3-F45097CD88CE}"/>
              </a:ext>
            </a:extLst>
          </p:cNvPr>
          <p:cNvSpPr>
            <a:spLocks noGrp="1"/>
          </p:cNvSpPr>
          <p:nvPr>
            <p:ph type="subTitle" idx="1"/>
          </p:nvPr>
        </p:nvSpPr>
        <p:spPr>
          <a:xfrm>
            <a:off x="942110" y="2038525"/>
            <a:ext cx="9921634" cy="4291937"/>
          </a:xfrm>
        </p:spPr>
        <p:txBody>
          <a:bodyPr>
            <a:normAutofit lnSpcReduction="10000"/>
          </a:bodyPr>
          <a:lstStyle/>
          <a:p>
            <a:pPr algn="l"/>
            <a:r>
              <a:rPr lang="en-US" sz="2800" dirty="0">
                <a:solidFill>
                  <a:schemeClr val="bg1"/>
                </a:solidFill>
              </a:rPr>
              <a:t>Our software is design to serve Metropolitan State University students. It will cover a variety of areas within the school. There is an exploration project to assess the potential market value of this program.</a:t>
            </a:r>
          </a:p>
          <a:p>
            <a:pPr algn="l"/>
            <a:r>
              <a:rPr lang="en-US" sz="2800" dirty="0">
                <a:solidFill>
                  <a:schemeClr val="bg1"/>
                </a:solidFill>
              </a:rPr>
              <a:t>The factors we will look into  are:</a:t>
            </a:r>
          </a:p>
          <a:p>
            <a:pPr marL="342900" indent="-342900" algn="l">
              <a:buFont typeface="Arial" panose="020B0604020202020204" pitchFamily="34" charset="0"/>
              <a:buChar char="•"/>
            </a:pPr>
            <a:r>
              <a:rPr lang="en-US" sz="2800" dirty="0">
                <a:solidFill>
                  <a:schemeClr val="bg1"/>
                </a:solidFill>
              </a:rPr>
              <a:t>Business case </a:t>
            </a:r>
          </a:p>
          <a:p>
            <a:pPr marL="342900" indent="-342900" algn="l">
              <a:buFont typeface="Arial" panose="020B0604020202020204" pitchFamily="34" charset="0"/>
              <a:buChar char="•"/>
            </a:pPr>
            <a:r>
              <a:rPr lang="en-US" sz="2800" dirty="0">
                <a:solidFill>
                  <a:schemeClr val="bg1"/>
                </a:solidFill>
              </a:rPr>
              <a:t>Technical</a:t>
            </a:r>
          </a:p>
          <a:p>
            <a:pPr marL="342900" indent="-342900" algn="l">
              <a:buFont typeface="Arial" panose="020B0604020202020204" pitchFamily="34" charset="0"/>
              <a:buChar char="•"/>
            </a:pPr>
            <a:r>
              <a:rPr lang="en-US" sz="2800" dirty="0">
                <a:solidFill>
                  <a:schemeClr val="bg1"/>
                </a:solidFill>
              </a:rPr>
              <a:t>Financial</a:t>
            </a:r>
          </a:p>
          <a:p>
            <a:pPr marL="342900" indent="-342900" algn="l">
              <a:buFont typeface="Arial" panose="020B0604020202020204" pitchFamily="34" charset="0"/>
              <a:buChar char="•"/>
            </a:pPr>
            <a:r>
              <a:rPr lang="en-US" sz="2800" dirty="0">
                <a:solidFill>
                  <a:schemeClr val="bg1"/>
                </a:solidFill>
              </a:rPr>
              <a:t>Economical</a:t>
            </a:r>
          </a:p>
          <a:p>
            <a:pPr marL="342900" indent="-342900" algn="l">
              <a:buFont typeface="Arial" panose="020B0604020202020204" pitchFamily="34" charset="0"/>
              <a:buChar char="•"/>
            </a:pPr>
            <a:r>
              <a:rPr lang="en-US" sz="2800" dirty="0">
                <a:solidFill>
                  <a:schemeClr val="bg1"/>
                </a:solidFill>
              </a:rPr>
              <a:t>Political</a:t>
            </a:r>
          </a:p>
          <a:p>
            <a:pPr algn="l"/>
            <a:endParaRPr lang="en-US" dirty="0"/>
          </a:p>
        </p:txBody>
      </p:sp>
    </p:spTree>
    <p:extLst>
      <p:ext uri="{BB962C8B-B14F-4D97-AF65-F5344CB8AC3E}">
        <p14:creationId xmlns:p14="http://schemas.microsoft.com/office/powerpoint/2010/main" val="3535483440"/>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46A0A-1C90-42B6-A444-A6F647ECB569}"/>
              </a:ext>
            </a:extLst>
          </p:cNvPr>
          <p:cNvSpPr>
            <a:spLocks noGrp="1"/>
          </p:cNvSpPr>
          <p:nvPr>
            <p:ph type="title"/>
          </p:nvPr>
        </p:nvSpPr>
        <p:spPr>
          <a:xfrm>
            <a:off x="838200" y="520117"/>
            <a:ext cx="8901418" cy="1170571"/>
          </a:xfrm>
        </p:spPr>
        <p:txBody>
          <a:bodyPr/>
          <a:lstStyle/>
          <a:p>
            <a:pPr algn="ctr"/>
            <a:r>
              <a:rPr lang="en-US" dirty="0">
                <a:solidFill>
                  <a:schemeClr val="accent4"/>
                </a:solidFill>
              </a:rPr>
              <a:t>Business Case and Project Vision</a:t>
            </a:r>
          </a:p>
        </p:txBody>
      </p:sp>
      <p:sp>
        <p:nvSpPr>
          <p:cNvPr id="3" name="Content Placeholder 2">
            <a:extLst>
              <a:ext uri="{FF2B5EF4-FFF2-40B4-BE49-F238E27FC236}">
                <a16:creationId xmlns:a16="http://schemas.microsoft.com/office/drawing/2014/main" id="{4376A1CD-5EBA-4245-B59F-BFECD4EC6D32}"/>
              </a:ext>
            </a:extLst>
          </p:cNvPr>
          <p:cNvSpPr>
            <a:spLocks noGrp="1"/>
          </p:cNvSpPr>
          <p:nvPr>
            <p:ph idx="1"/>
          </p:nvPr>
        </p:nvSpPr>
        <p:spPr/>
        <p:txBody>
          <a:bodyPr/>
          <a:lstStyle/>
          <a:p>
            <a:pPr marL="342900" indent="-342900"/>
            <a:r>
              <a:rPr lang="en-US" dirty="0">
                <a:solidFill>
                  <a:schemeClr val="accent3">
                    <a:lumMod val="20000"/>
                    <a:lumOff val="80000"/>
                  </a:schemeClr>
                </a:solidFill>
              </a:rPr>
              <a:t>The average bachelor’s degree requires 120 college credits, yet the average recipient completes 134 credits before graduating.</a:t>
            </a:r>
          </a:p>
          <a:p>
            <a:pPr marL="342900" indent="-342900"/>
            <a:r>
              <a:rPr lang="en-US" dirty="0">
                <a:solidFill>
                  <a:schemeClr val="accent3">
                    <a:lumMod val="20000"/>
                    <a:lumOff val="80000"/>
                  </a:schemeClr>
                </a:solidFill>
              </a:rPr>
              <a:t>Students change schools or major and understanding what they need is crucial.</a:t>
            </a:r>
          </a:p>
          <a:p>
            <a:r>
              <a:rPr lang="en-US" dirty="0">
                <a:solidFill>
                  <a:schemeClr val="bg1"/>
                </a:solidFill>
              </a:rPr>
              <a:t>Degree audits can be very confusing to read which further complicates the life of a student.</a:t>
            </a:r>
          </a:p>
          <a:p>
            <a:r>
              <a:rPr lang="en-US" dirty="0">
                <a:solidFill>
                  <a:schemeClr val="bg1"/>
                </a:solidFill>
              </a:rPr>
              <a:t>This application is accessible online and it is easy to read.</a:t>
            </a:r>
          </a:p>
          <a:p>
            <a:r>
              <a:rPr lang="en-US" dirty="0">
                <a:solidFill>
                  <a:schemeClr val="bg1"/>
                </a:solidFill>
              </a:rPr>
              <a:t>Students won’t need to schedule appointments or sit down with advisors.</a:t>
            </a:r>
          </a:p>
          <a:p>
            <a:endParaRPr lang="en-US" dirty="0"/>
          </a:p>
        </p:txBody>
      </p:sp>
    </p:spTree>
    <p:extLst>
      <p:ext uri="{BB962C8B-B14F-4D97-AF65-F5344CB8AC3E}">
        <p14:creationId xmlns:p14="http://schemas.microsoft.com/office/powerpoint/2010/main" val="2116772000"/>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4FB5B-A103-4F26-B05D-D500163B3644}"/>
              </a:ext>
            </a:extLst>
          </p:cNvPr>
          <p:cNvSpPr>
            <a:spLocks noGrp="1"/>
          </p:cNvSpPr>
          <p:nvPr>
            <p:ph type="title"/>
          </p:nvPr>
        </p:nvSpPr>
        <p:spPr>
          <a:xfrm>
            <a:off x="838200" y="365125"/>
            <a:ext cx="10373139" cy="854075"/>
          </a:xfrm>
        </p:spPr>
        <p:txBody>
          <a:bodyPr/>
          <a:lstStyle/>
          <a:p>
            <a:pPr algn="ctr"/>
            <a:r>
              <a:rPr lang="en-US" dirty="0">
                <a:solidFill>
                  <a:srgbClr val="FFC000"/>
                </a:solidFill>
              </a:rPr>
              <a:t>Technical Factors</a:t>
            </a:r>
          </a:p>
        </p:txBody>
      </p:sp>
      <p:sp>
        <p:nvSpPr>
          <p:cNvPr id="3" name="Content Placeholder 2">
            <a:extLst>
              <a:ext uri="{FF2B5EF4-FFF2-40B4-BE49-F238E27FC236}">
                <a16:creationId xmlns:a16="http://schemas.microsoft.com/office/drawing/2014/main" id="{94102184-8ED7-4A5E-AC3D-5C33D8E82E8F}"/>
              </a:ext>
            </a:extLst>
          </p:cNvPr>
          <p:cNvSpPr>
            <a:spLocks noGrp="1"/>
          </p:cNvSpPr>
          <p:nvPr>
            <p:ph idx="1"/>
          </p:nvPr>
        </p:nvSpPr>
        <p:spPr>
          <a:xfrm>
            <a:off x="838199" y="1219200"/>
            <a:ext cx="10664687" cy="4957763"/>
          </a:xfrm>
        </p:spPr>
        <p:txBody>
          <a:bodyPr/>
          <a:lstStyle/>
          <a:p>
            <a:r>
              <a:rPr lang="en-US" dirty="0">
                <a:solidFill>
                  <a:schemeClr val="bg1"/>
                </a:solidFill>
              </a:rPr>
              <a:t>We assessed the technical factors aspect of this system from two different points of view.</a:t>
            </a:r>
          </a:p>
          <a:p>
            <a:r>
              <a:rPr lang="en-US" dirty="0">
                <a:solidFill>
                  <a:schemeClr val="bg1"/>
                </a:solidFill>
              </a:rPr>
              <a:t>The first part was project development and infrastructure. We learned that there are freeware available for us to use and in some cases, we will use low-cost subscription SaaS products.</a:t>
            </a:r>
          </a:p>
          <a:p>
            <a:r>
              <a:rPr lang="en-US" dirty="0">
                <a:solidFill>
                  <a:schemeClr val="bg1"/>
                </a:solidFill>
              </a:rPr>
              <a:t>The second viewpoint was the technological accessibility of all potential end users.</a:t>
            </a:r>
          </a:p>
          <a:p>
            <a:r>
              <a:rPr lang="en-US" dirty="0">
                <a:solidFill>
                  <a:schemeClr val="bg1"/>
                </a:solidFill>
              </a:rPr>
              <a:t>We asses that all students at Metro State have access to a laptop or desktop computer either through the school or personally. </a:t>
            </a:r>
          </a:p>
          <a:p>
            <a:r>
              <a:rPr lang="en-US" dirty="0">
                <a:solidFill>
                  <a:schemeClr val="bg1"/>
                </a:solidFill>
              </a:rPr>
              <a:t>Finally, there will be no additional hardware requirement to what is already available and there will be no cost associated with end users. </a:t>
            </a:r>
          </a:p>
        </p:txBody>
      </p:sp>
    </p:spTree>
    <p:extLst>
      <p:ext uri="{BB962C8B-B14F-4D97-AF65-F5344CB8AC3E}">
        <p14:creationId xmlns:p14="http://schemas.microsoft.com/office/powerpoint/2010/main" val="1139003947"/>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9AE6-C642-47E9-9A87-C47CD90FE947}"/>
              </a:ext>
            </a:extLst>
          </p:cNvPr>
          <p:cNvSpPr>
            <a:spLocks noGrp="1"/>
          </p:cNvSpPr>
          <p:nvPr>
            <p:ph type="title"/>
          </p:nvPr>
        </p:nvSpPr>
        <p:spPr/>
        <p:txBody>
          <a:bodyPr/>
          <a:lstStyle/>
          <a:p>
            <a:pPr algn="ctr"/>
            <a:r>
              <a:rPr lang="en-US" dirty="0">
                <a:solidFill>
                  <a:srgbClr val="FFC000"/>
                </a:solidFill>
              </a:rPr>
              <a:t>Financial Factors</a:t>
            </a:r>
          </a:p>
        </p:txBody>
      </p:sp>
      <p:sp>
        <p:nvSpPr>
          <p:cNvPr id="3" name="Content Placeholder 2">
            <a:extLst>
              <a:ext uri="{FF2B5EF4-FFF2-40B4-BE49-F238E27FC236}">
                <a16:creationId xmlns:a16="http://schemas.microsoft.com/office/drawing/2014/main" id="{099910C6-9452-4E5D-A08F-DE9F8CF24CCD}"/>
              </a:ext>
            </a:extLst>
          </p:cNvPr>
          <p:cNvSpPr>
            <a:spLocks noGrp="1"/>
          </p:cNvSpPr>
          <p:nvPr>
            <p:ph idx="1"/>
          </p:nvPr>
        </p:nvSpPr>
        <p:spPr>
          <a:xfrm>
            <a:off x="838200" y="1825624"/>
            <a:ext cx="10863470" cy="4906479"/>
          </a:xfrm>
        </p:spPr>
        <p:txBody>
          <a:bodyPr>
            <a:noAutofit/>
          </a:bodyPr>
          <a:lstStyle/>
          <a:p>
            <a:r>
              <a:rPr lang="en-US" dirty="0">
                <a:solidFill>
                  <a:schemeClr val="bg1"/>
                </a:solidFill>
              </a:rPr>
              <a:t>Software development often come with a huge price tag because of technical and operational expenses.  </a:t>
            </a:r>
          </a:p>
          <a:p>
            <a:r>
              <a:rPr lang="en-US" dirty="0">
                <a:solidFill>
                  <a:schemeClr val="bg1"/>
                </a:solidFill>
              </a:rPr>
              <a:t>We are going to eliminate these expenses because we already have the necessary hardware available.</a:t>
            </a:r>
          </a:p>
          <a:p>
            <a:r>
              <a:rPr lang="en-US" dirty="0">
                <a:solidFill>
                  <a:schemeClr val="bg1"/>
                </a:solidFill>
              </a:rPr>
              <a:t>Operationally, our staff consists of three individuals working together to meet this goal. </a:t>
            </a:r>
          </a:p>
          <a:p>
            <a:r>
              <a:rPr lang="en-US" dirty="0">
                <a:solidFill>
                  <a:schemeClr val="bg1"/>
                </a:solidFill>
              </a:rPr>
              <a:t>There is no movement from one place to the other which saves money and its convenient. </a:t>
            </a:r>
          </a:p>
          <a:p>
            <a:r>
              <a:rPr lang="en-US" dirty="0">
                <a:solidFill>
                  <a:schemeClr val="bg1"/>
                </a:solidFill>
              </a:rPr>
              <a:t>We do expect there to be minimal expenses related to software which may come in the form of licensing or subscription fees pertaining to the hosting of our solution.</a:t>
            </a:r>
          </a:p>
        </p:txBody>
      </p:sp>
    </p:spTree>
    <p:extLst>
      <p:ext uri="{BB962C8B-B14F-4D97-AF65-F5344CB8AC3E}">
        <p14:creationId xmlns:p14="http://schemas.microsoft.com/office/powerpoint/2010/main" val="844450009"/>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81DB-FF82-47C3-B456-397F0D0C41BD}"/>
              </a:ext>
            </a:extLst>
          </p:cNvPr>
          <p:cNvSpPr>
            <a:spLocks noGrp="1"/>
          </p:cNvSpPr>
          <p:nvPr>
            <p:ph type="title"/>
          </p:nvPr>
        </p:nvSpPr>
        <p:spPr>
          <a:xfrm>
            <a:off x="838200" y="365125"/>
            <a:ext cx="7299121" cy="1325563"/>
          </a:xfrm>
        </p:spPr>
        <p:txBody>
          <a:bodyPr/>
          <a:lstStyle/>
          <a:p>
            <a:pPr algn="ctr"/>
            <a:r>
              <a:rPr lang="en-US" dirty="0">
                <a:solidFill>
                  <a:srgbClr val="FFC000"/>
                </a:solidFill>
              </a:rPr>
              <a:t>Economic Factors</a:t>
            </a:r>
          </a:p>
        </p:txBody>
      </p:sp>
      <p:sp>
        <p:nvSpPr>
          <p:cNvPr id="3" name="Content Placeholder 2">
            <a:extLst>
              <a:ext uri="{FF2B5EF4-FFF2-40B4-BE49-F238E27FC236}">
                <a16:creationId xmlns:a16="http://schemas.microsoft.com/office/drawing/2014/main" id="{41020D8D-2ECB-45BF-A00F-E519EA970B45}"/>
              </a:ext>
            </a:extLst>
          </p:cNvPr>
          <p:cNvSpPr>
            <a:spLocks noGrp="1"/>
          </p:cNvSpPr>
          <p:nvPr>
            <p:ph idx="1"/>
          </p:nvPr>
        </p:nvSpPr>
        <p:spPr/>
        <p:txBody>
          <a:bodyPr>
            <a:normAutofit lnSpcReduction="10000"/>
          </a:bodyPr>
          <a:lstStyle/>
          <a:p>
            <a:r>
              <a:rPr lang="en-US" dirty="0">
                <a:solidFill>
                  <a:schemeClr val="bg1"/>
                </a:solidFill>
              </a:rPr>
              <a:t>The economic section explores the ability of the solution to break even or potentially become profitable in the future.</a:t>
            </a:r>
          </a:p>
          <a:p>
            <a:r>
              <a:rPr lang="en-US" dirty="0">
                <a:solidFill>
                  <a:schemeClr val="bg1"/>
                </a:solidFill>
              </a:rPr>
              <a:t>We anticipate a considerable incubation period for this software to become widely used and appreciated.</a:t>
            </a:r>
          </a:p>
          <a:p>
            <a:r>
              <a:rPr lang="en-US" dirty="0">
                <a:solidFill>
                  <a:schemeClr val="bg1"/>
                </a:solidFill>
              </a:rPr>
              <a:t>Graduation requirements are not always considered daily but rather towards the end of each semester. </a:t>
            </a:r>
          </a:p>
          <a:p>
            <a:r>
              <a:rPr lang="en-US" dirty="0">
                <a:solidFill>
                  <a:schemeClr val="bg1"/>
                </a:solidFill>
              </a:rPr>
              <a:t>This factor contributes greatly to the lengthy time incubation.</a:t>
            </a:r>
          </a:p>
          <a:p>
            <a:r>
              <a:rPr lang="en-US" dirty="0">
                <a:solidFill>
                  <a:schemeClr val="bg1"/>
                </a:solidFill>
              </a:rPr>
              <a:t>Further exploration will be done to determine a break-even period because our project needs several semesters to elapse and students and advisors use and appreciate this powerful tool.</a:t>
            </a:r>
          </a:p>
        </p:txBody>
      </p:sp>
    </p:spTree>
    <p:extLst>
      <p:ext uri="{BB962C8B-B14F-4D97-AF65-F5344CB8AC3E}">
        <p14:creationId xmlns:p14="http://schemas.microsoft.com/office/powerpoint/2010/main" val="1254699173"/>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6F73-0D51-4578-86A6-5CE975E50214}"/>
              </a:ext>
            </a:extLst>
          </p:cNvPr>
          <p:cNvSpPr>
            <a:spLocks noGrp="1"/>
          </p:cNvSpPr>
          <p:nvPr>
            <p:ph type="title"/>
          </p:nvPr>
        </p:nvSpPr>
        <p:spPr>
          <a:xfrm>
            <a:off x="821635" y="219351"/>
            <a:ext cx="10515600" cy="1278145"/>
          </a:xfrm>
        </p:spPr>
        <p:txBody>
          <a:bodyPr/>
          <a:lstStyle/>
          <a:p>
            <a:pPr algn="ctr"/>
            <a:r>
              <a:rPr lang="en-US" dirty="0">
                <a:solidFill>
                  <a:srgbClr val="FFC000"/>
                </a:solidFill>
              </a:rPr>
              <a:t>Political Factors</a:t>
            </a:r>
          </a:p>
        </p:txBody>
      </p:sp>
      <p:sp>
        <p:nvSpPr>
          <p:cNvPr id="3" name="Content Placeholder 2">
            <a:extLst>
              <a:ext uri="{FF2B5EF4-FFF2-40B4-BE49-F238E27FC236}">
                <a16:creationId xmlns:a16="http://schemas.microsoft.com/office/drawing/2014/main" id="{B42C5CAF-13E6-423A-9563-8FF1CE4BFCAB}"/>
              </a:ext>
            </a:extLst>
          </p:cNvPr>
          <p:cNvSpPr>
            <a:spLocks noGrp="1"/>
          </p:cNvSpPr>
          <p:nvPr>
            <p:ph idx="1"/>
          </p:nvPr>
        </p:nvSpPr>
        <p:spPr>
          <a:xfrm>
            <a:off x="838199" y="1497496"/>
            <a:ext cx="10863471" cy="5141153"/>
          </a:xfrm>
        </p:spPr>
        <p:txBody>
          <a:bodyPr>
            <a:normAutofit fontScale="92500"/>
          </a:bodyPr>
          <a:lstStyle/>
          <a:p>
            <a:r>
              <a:rPr lang="en-US" dirty="0">
                <a:solidFill>
                  <a:schemeClr val="bg1"/>
                </a:solidFill>
              </a:rPr>
              <a:t>From the previous section, we stated that a lengthy time is required before the system is widely used and our research on political feasibility helped us conclude that assessment.</a:t>
            </a:r>
          </a:p>
          <a:p>
            <a:r>
              <a:rPr lang="en-US" dirty="0">
                <a:solidFill>
                  <a:schemeClr val="bg1"/>
                </a:solidFill>
              </a:rPr>
              <a:t>Non of the factors considered were harmful significantly or insurmountable.</a:t>
            </a:r>
          </a:p>
          <a:p>
            <a:r>
              <a:rPr lang="en-US" dirty="0">
                <a:solidFill>
                  <a:schemeClr val="bg1"/>
                </a:solidFill>
              </a:rPr>
              <a:t>Our project is designed to help students and advisors. We expect the latter to involve political implications.</a:t>
            </a:r>
          </a:p>
          <a:p>
            <a:r>
              <a:rPr lang="en-US" dirty="0">
                <a:solidFill>
                  <a:schemeClr val="bg1"/>
                </a:solidFill>
              </a:rPr>
              <a:t>The concept of improving the current system implies that a weakness or deficiency exists.</a:t>
            </a:r>
          </a:p>
          <a:p>
            <a:r>
              <a:rPr lang="en-US" dirty="0">
                <a:solidFill>
                  <a:schemeClr val="bg1"/>
                </a:solidFill>
              </a:rPr>
              <a:t>Previous experiences show that attempts made to improve a process or procedure within any organization faces backlash from current stakeholders.</a:t>
            </a:r>
          </a:p>
          <a:p>
            <a:r>
              <a:rPr lang="en-US" dirty="0">
                <a:solidFill>
                  <a:schemeClr val="bg1"/>
                </a:solidFill>
              </a:rPr>
              <a:t>We anticipate this system to be significantly beneficial to overcome those push back.</a:t>
            </a:r>
          </a:p>
        </p:txBody>
      </p:sp>
    </p:spTree>
    <p:extLst>
      <p:ext uri="{BB962C8B-B14F-4D97-AF65-F5344CB8AC3E}">
        <p14:creationId xmlns:p14="http://schemas.microsoft.com/office/powerpoint/2010/main" val="2205229875"/>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6C66F-1959-4929-9875-B9BF46743FEB}"/>
              </a:ext>
            </a:extLst>
          </p:cNvPr>
          <p:cNvSpPr>
            <a:spLocks noGrp="1"/>
          </p:cNvSpPr>
          <p:nvPr>
            <p:ph type="title"/>
          </p:nvPr>
        </p:nvSpPr>
        <p:spPr>
          <a:xfrm>
            <a:off x="838200" y="181112"/>
            <a:ext cx="10306878" cy="999849"/>
          </a:xfrm>
        </p:spPr>
        <p:txBody>
          <a:bodyPr/>
          <a:lstStyle/>
          <a:p>
            <a:pPr algn="ctr"/>
            <a:r>
              <a:rPr lang="en-US" dirty="0">
                <a:solidFill>
                  <a:srgbClr val="FFC000"/>
                </a:solidFill>
              </a:rPr>
              <a:t>Market Factors</a:t>
            </a:r>
          </a:p>
        </p:txBody>
      </p:sp>
      <p:sp>
        <p:nvSpPr>
          <p:cNvPr id="3" name="Content Placeholder 2">
            <a:extLst>
              <a:ext uri="{FF2B5EF4-FFF2-40B4-BE49-F238E27FC236}">
                <a16:creationId xmlns:a16="http://schemas.microsoft.com/office/drawing/2014/main" id="{565BB41C-4A5E-45E2-BCBA-4BF4D66701C4}"/>
              </a:ext>
            </a:extLst>
          </p:cNvPr>
          <p:cNvSpPr>
            <a:spLocks noGrp="1"/>
          </p:cNvSpPr>
          <p:nvPr>
            <p:ph idx="1"/>
          </p:nvPr>
        </p:nvSpPr>
        <p:spPr>
          <a:xfrm>
            <a:off x="662609" y="1404730"/>
            <a:ext cx="11078817" cy="5272158"/>
          </a:xfrm>
          <a:noFill/>
        </p:spPr>
        <p:txBody>
          <a:bodyPr>
            <a:normAutofit lnSpcReduction="10000"/>
          </a:bodyPr>
          <a:lstStyle/>
          <a:p>
            <a:r>
              <a:rPr lang="en-US" dirty="0">
                <a:solidFill>
                  <a:schemeClr val="bg1"/>
                </a:solidFill>
              </a:rPr>
              <a:t>Our completed project will have great potential within Metro State.</a:t>
            </a:r>
          </a:p>
          <a:p>
            <a:r>
              <a:rPr lang="en-US" dirty="0">
                <a:solidFill>
                  <a:schemeClr val="bg1"/>
                </a:solidFill>
              </a:rPr>
              <a:t>We envision that students will find the solution to be intuitive and easy to use.</a:t>
            </a:r>
          </a:p>
          <a:p>
            <a:r>
              <a:rPr lang="en-US" dirty="0">
                <a:solidFill>
                  <a:schemeClr val="bg1"/>
                </a:solidFill>
              </a:rPr>
              <a:t>The system will negate the need for countless appointments with advisors and will provide a peace of mind.</a:t>
            </a:r>
          </a:p>
          <a:p>
            <a:r>
              <a:rPr lang="en-US" dirty="0">
                <a:solidFill>
                  <a:schemeClr val="bg1"/>
                </a:solidFill>
              </a:rPr>
              <a:t>Advisors will also benefit greatly.</a:t>
            </a:r>
          </a:p>
          <a:p>
            <a:r>
              <a:rPr lang="en-US" dirty="0">
                <a:solidFill>
                  <a:schemeClr val="bg1"/>
                </a:solidFill>
              </a:rPr>
              <a:t>Informed students will free up advisors'’ time and allow them to perform other essential duties and manage their caseloads more efficiently.</a:t>
            </a:r>
          </a:p>
          <a:p>
            <a:r>
              <a:rPr lang="en-US" dirty="0">
                <a:solidFill>
                  <a:schemeClr val="bg1"/>
                </a:solidFill>
              </a:rPr>
              <a:t>This application will improve students experience and advisors efficiency thus it will be coveted throughout the industry.</a:t>
            </a:r>
          </a:p>
          <a:p>
            <a:r>
              <a:rPr lang="en-US" dirty="0">
                <a:solidFill>
                  <a:schemeClr val="bg1"/>
                </a:solidFill>
              </a:rPr>
              <a:t>This factor greatly mitigates the lengthy break-even period previously discussed.</a:t>
            </a:r>
          </a:p>
          <a:p>
            <a:endParaRPr lang="en-US" dirty="0">
              <a:solidFill>
                <a:schemeClr val="bg1"/>
              </a:solidFill>
            </a:endParaRPr>
          </a:p>
        </p:txBody>
      </p:sp>
    </p:spTree>
    <p:extLst>
      <p:ext uri="{BB962C8B-B14F-4D97-AF65-F5344CB8AC3E}">
        <p14:creationId xmlns:p14="http://schemas.microsoft.com/office/powerpoint/2010/main" val="3741775776"/>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C5FCA474-3263-4BAC-8651-260FA660CA6D}"/>
              </a:ext>
            </a:extLst>
          </p:cNvPr>
          <p:cNvSpPr>
            <a:spLocks noGrp="1"/>
          </p:cNvSpPr>
          <p:nvPr>
            <p:ph type="title"/>
          </p:nvPr>
        </p:nvSpPr>
        <p:spPr>
          <a:xfrm>
            <a:off x="838200" y="184805"/>
            <a:ext cx="10515600" cy="1505883"/>
          </a:xfrm>
        </p:spPr>
        <p:txBody>
          <a:bodyPr anchor="ctr">
            <a:normAutofit/>
          </a:bodyPr>
          <a:lstStyle/>
          <a:p>
            <a:pPr algn="ctr"/>
            <a:r>
              <a:rPr lang="en-US" sz="5200" dirty="0">
                <a:solidFill>
                  <a:srgbClr val="FFC000"/>
                </a:solidFill>
              </a:rPr>
              <a:t>Use Cases</a:t>
            </a:r>
          </a:p>
        </p:txBody>
      </p:sp>
      <p:graphicFrame>
        <p:nvGraphicFramePr>
          <p:cNvPr id="5" name="Table 4">
            <a:extLst>
              <a:ext uri="{FF2B5EF4-FFF2-40B4-BE49-F238E27FC236}">
                <a16:creationId xmlns:a16="http://schemas.microsoft.com/office/drawing/2014/main" id="{DCE1F616-31F4-4E0D-984F-283E4B0CB135}"/>
              </a:ext>
            </a:extLst>
          </p:cNvPr>
          <p:cNvGraphicFramePr>
            <a:graphicFrameLocks noGrp="1"/>
          </p:cNvGraphicFramePr>
          <p:nvPr/>
        </p:nvGraphicFramePr>
        <p:xfrm>
          <a:off x="910898" y="1845426"/>
          <a:ext cx="10367152" cy="4450304"/>
        </p:xfrm>
        <a:graphic>
          <a:graphicData uri="http://schemas.openxmlformats.org/drawingml/2006/table">
            <a:tbl>
              <a:tblPr firstRow="1" firstCol="1" bandRow="1">
                <a:tableStyleId>{5C22544A-7EE6-4342-B048-85BDC9FD1C3A}</a:tableStyleId>
              </a:tblPr>
              <a:tblGrid>
                <a:gridCol w="5093073">
                  <a:extLst>
                    <a:ext uri="{9D8B030D-6E8A-4147-A177-3AD203B41FA5}">
                      <a16:colId xmlns:a16="http://schemas.microsoft.com/office/drawing/2014/main" val="785235622"/>
                    </a:ext>
                  </a:extLst>
                </a:gridCol>
                <a:gridCol w="5274079">
                  <a:extLst>
                    <a:ext uri="{9D8B030D-6E8A-4147-A177-3AD203B41FA5}">
                      <a16:colId xmlns:a16="http://schemas.microsoft.com/office/drawing/2014/main" val="2271864235"/>
                    </a:ext>
                  </a:extLst>
                </a:gridCol>
              </a:tblGrid>
              <a:tr h="767003">
                <a:tc>
                  <a:txBody>
                    <a:bodyPr/>
                    <a:lstStyle/>
                    <a:p>
                      <a:pPr marL="0" marR="0" algn="l">
                        <a:spcBef>
                          <a:spcPts val="0"/>
                        </a:spcBef>
                        <a:spcAft>
                          <a:spcPts val="0"/>
                        </a:spcAft>
                      </a:pPr>
                      <a:r>
                        <a:rPr lang="en-US" sz="1800">
                          <a:effectLst/>
                        </a:rPr>
                        <a:t> </a:t>
                      </a:r>
                    </a:p>
                    <a:p>
                      <a:pPr marL="0" marR="0" algn="ctr">
                        <a:spcBef>
                          <a:spcPts val="0"/>
                        </a:spcBef>
                        <a:spcAft>
                          <a:spcPts val="0"/>
                        </a:spcAft>
                      </a:pPr>
                      <a:r>
                        <a:rPr lang="en-US" sz="2400">
                          <a:effectLst/>
                        </a:rPr>
                        <a:t>Users/Actors</a:t>
                      </a:r>
                      <a:endParaRPr lang="en-US" sz="1800">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87393" marR="87393" marT="0" marB="0"/>
                </a:tc>
                <a:tc>
                  <a:txBody>
                    <a:bodyPr/>
                    <a:lstStyle/>
                    <a:p>
                      <a:pPr marL="0" marR="0" algn="ctr">
                        <a:spcBef>
                          <a:spcPts val="0"/>
                        </a:spcBef>
                        <a:spcAft>
                          <a:spcPts val="0"/>
                        </a:spcAft>
                      </a:pPr>
                      <a:r>
                        <a:rPr lang="en-US" sz="2400">
                          <a:effectLst/>
                        </a:rPr>
                        <a:t> </a:t>
                      </a:r>
                      <a:endParaRPr lang="en-US" sz="1800">
                        <a:effectLst/>
                      </a:endParaRPr>
                    </a:p>
                    <a:p>
                      <a:pPr marL="0" marR="0" algn="ctr">
                        <a:spcBef>
                          <a:spcPts val="0"/>
                        </a:spcBef>
                        <a:spcAft>
                          <a:spcPts val="0"/>
                        </a:spcAft>
                      </a:pPr>
                      <a:r>
                        <a:rPr lang="en-US" sz="2400">
                          <a:effectLst/>
                        </a:rPr>
                        <a:t>Use Cases/Functionalities</a:t>
                      </a:r>
                      <a:endParaRPr lang="en-US" sz="1800">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87393" marR="87393" marT="0" marB="0"/>
                </a:tc>
                <a:extLst>
                  <a:ext uri="{0D108BD9-81ED-4DB2-BD59-A6C34878D82A}">
                    <a16:rowId xmlns:a16="http://schemas.microsoft.com/office/drawing/2014/main" val="2645695612"/>
                  </a:ext>
                </a:extLst>
              </a:tr>
              <a:tr h="2242009">
                <a:tc>
                  <a:txBody>
                    <a:bodyPr/>
                    <a:lstStyle/>
                    <a:p>
                      <a:pPr marL="0" marR="0" algn="l">
                        <a:spcBef>
                          <a:spcPts val="0"/>
                        </a:spcBef>
                        <a:spcAft>
                          <a:spcPts val="0"/>
                        </a:spcAft>
                      </a:pPr>
                      <a:r>
                        <a:rPr lang="en-US" sz="3000" dirty="0">
                          <a:effectLst/>
                        </a:rPr>
                        <a:t> </a:t>
                      </a:r>
                      <a:endParaRPr lang="en-US" sz="1800" dirty="0">
                        <a:effectLst/>
                      </a:endParaRPr>
                    </a:p>
                    <a:p>
                      <a:pPr marL="0" marR="0" algn="l">
                        <a:spcBef>
                          <a:spcPts val="0"/>
                        </a:spcBef>
                        <a:spcAft>
                          <a:spcPts val="0"/>
                        </a:spcAft>
                      </a:pPr>
                      <a:r>
                        <a:rPr lang="en-US" sz="3000" dirty="0">
                          <a:effectLst/>
                        </a:rPr>
                        <a:t> </a:t>
                      </a:r>
                      <a:endParaRPr lang="en-US" sz="1800" dirty="0">
                        <a:effectLst/>
                      </a:endParaRPr>
                    </a:p>
                    <a:p>
                      <a:pPr marL="0" marR="0" algn="l">
                        <a:spcBef>
                          <a:spcPts val="0"/>
                        </a:spcBef>
                        <a:spcAft>
                          <a:spcPts val="0"/>
                        </a:spcAft>
                      </a:pPr>
                      <a:r>
                        <a:rPr lang="en-US" sz="3000" dirty="0">
                          <a:effectLst/>
                        </a:rPr>
                        <a:t>Student</a:t>
                      </a:r>
                      <a:endParaRPr lang="en-US" sz="1800" dirty="0">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87393" marR="87393" marT="0" marB="0"/>
                </a:tc>
                <a:tc>
                  <a:txBody>
                    <a:bodyPr/>
                    <a:lstStyle/>
                    <a:p>
                      <a:pPr marL="0" marR="0" algn="l">
                        <a:spcBef>
                          <a:spcPts val="0"/>
                        </a:spcBef>
                        <a:spcAft>
                          <a:spcPts val="0"/>
                        </a:spcAft>
                      </a:pPr>
                      <a:r>
                        <a:rPr lang="en-US" sz="1800">
                          <a:effectLst/>
                        </a:rPr>
                        <a:t> </a:t>
                      </a:r>
                    </a:p>
                    <a:p>
                      <a:pPr marL="228600" marR="0" algn="l">
                        <a:spcBef>
                          <a:spcPts val="0"/>
                        </a:spcBef>
                        <a:spcAft>
                          <a:spcPts val="0"/>
                        </a:spcAft>
                      </a:pPr>
                      <a:r>
                        <a:rPr lang="en-US" sz="1800">
                          <a:effectLst/>
                        </a:rPr>
                        <a:t> </a:t>
                      </a:r>
                    </a:p>
                    <a:p>
                      <a:pPr marL="342900" marR="0" lvl="0" indent="-342900" algn="l">
                        <a:spcBef>
                          <a:spcPts val="0"/>
                        </a:spcBef>
                        <a:spcAft>
                          <a:spcPts val="0"/>
                        </a:spcAft>
                        <a:buFont typeface="Symbol" panose="05050102010706020507" pitchFamily="18" charset="2"/>
                        <a:buChar char=""/>
                      </a:pPr>
                      <a:r>
                        <a:rPr lang="en-US" sz="1800">
                          <a:effectLst/>
                        </a:rPr>
                        <a:t>Login</a:t>
                      </a:r>
                    </a:p>
                    <a:p>
                      <a:pPr marL="342900" marR="0" lvl="0" indent="-342900" algn="l">
                        <a:spcBef>
                          <a:spcPts val="0"/>
                        </a:spcBef>
                        <a:spcAft>
                          <a:spcPts val="0"/>
                        </a:spcAft>
                        <a:buFont typeface="Symbol" panose="05050102010706020507" pitchFamily="18" charset="2"/>
                        <a:buChar char=""/>
                      </a:pPr>
                      <a:r>
                        <a:rPr lang="en-US" sz="1800">
                          <a:effectLst/>
                        </a:rPr>
                        <a:t>Select Major</a:t>
                      </a:r>
                    </a:p>
                    <a:p>
                      <a:pPr marL="342900" marR="0" lvl="0" indent="-342900" algn="l">
                        <a:spcBef>
                          <a:spcPts val="0"/>
                        </a:spcBef>
                        <a:spcAft>
                          <a:spcPts val="0"/>
                        </a:spcAft>
                        <a:buFont typeface="Symbol" panose="05050102010706020507" pitchFamily="18" charset="2"/>
                        <a:buChar char=""/>
                      </a:pPr>
                      <a:r>
                        <a:rPr lang="en-US" sz="1800">
                          <a:effectLst/>
                        </a:rPr>
                        <a:t>Upload Transcript/Dars Report</a:t>
                      </a:r>
                    </a:p>
                    <a:p>
                      <a:pPr marL="342900" marR="0" lvl="0" indent="-342900" algn="l">
                        <a:spcBef>
                          <a:spcPts val="0"/>
                        </a:spcBef>
                        <a:spcAft>
                          <a:spcPts val="0"/>
                        </a:spcAft>
                        <a:buFont typeface="Symbol" panose="05050102010706020507" pitchFamily="18" charset="2"/>
                        <a:buChar char=""/>
                      </a:pPr>
                      <a:r>
                        <a:rPr lang="en-US" sz="1800">
                          <a:effectLst/>
                        </a:rPr>
                        <a:t>View Results</a:t>
                      </a:r>
                    </a:p>
                    <a:p>
                      <a:pPr marL="342900" marR="0" lvl="0" indent="-342900" algn="l">
                        <a:spcBef>
                          <a:spcPts val="0"/>
                        </a:spcBef>
                        <a:spcAft>
                          <a:spcPts val="0"/>
                        </a:spcAft>
                        <a:buFont typeface="Symbol" panose="05050102010706020507" pitchFamily="18" charset="2"/>
                        <a:buChar char=""/>
                      </a:pPr>
                      <a:r>
                        <a:rPr lang="en-US" sz="1800">
                          <a:effectLst/>
                        </a:rPr>
                        <a:t>Print Results</a:t>
                      </a:r>
                    </a:p>
                    <a:p>
                      <a:pPr marL="342900" marR="0" lvl="0" indent="-342900" algn="l">
                        <a:spcBef>
                          <a:spcPts val="0"/>
                        </a:spcBef>
                        <a:spcAft>
                          <a:spcPts val="0"/>
                        </a:spcAft>
                        <a:buFont typeface="Symbol" panose="05050102010706020507" pitchFamily="18" charset="2"/>
                        <a:buChar char=""/>
                      </a:pPr>
                      <a:r>
                        <a:rPr lang="en-US" sz="1800">
                          <a:effectLst/>
                        </a:rPr>
                        <a:t>Download Results</a:t>
                      </a:r>
                      <a:endParaRPr lang="en-US" sz="1800">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87393" marR="87393" marT="0" marB="0"/>
                </a:tc>
                <a:extLst>
                  <a:ext uri="{0D108BD9-81ED-4DB2-BD59-A6C34878D82A}">
                    <a16:rowId xmlns:a16="http://schemas.microsoft.com/office/drawing/2014/main" val="1830438932"/>
                  </a:ext>
                </a:extLst>
              </a:tr>
              <a:tr h="1441292">
                <a:tc>
                  <a:txBody>
                    <a:bodyPr/>
                    <a:lstStyle/>
                    <a:p>
                      <a:pPr marL="0" marR="0" algn="l">
                        <a:spcBef>
                          <a:spcPts val="0"/>
                        </a:spcBef>
                        <a:spcAft>
                          <a:spcPts val="0"/>
                        </a:spcAft>
                      </a:pPr>
                      <a:r>
                        <a:rPr lang="en-US" sz="3000">
                          <a:effectLst/>
                        </a:rPr>
                        <a:t> </a:t>
                      </a:r>
                      <a:endParaRPr lang="en-US" sz="1800">
                        <a:effectLst/>
                      </a:endParaRPr>
                    </a:p>
                    <a:p>
                      <a:pPr marL="0" marR="0" algn="l">
                        <a:spcBef>
                          <a:spcPts val="0"/>
                        </a:spcBef>
                        <a:spcAft>
                          <a:spcPts val="0"/>
                        </a:spcAft>
                      </a:pPr>
                      <a:r>
                        <a:rPr lang="en-US" sz="3000">
                          <a:effectLst/>
                        </a:rPr>
                        <a:t> </a:t>
                      </a:r>
                      <a:endParaRPr lang="en-US" sz="1800">
                        <a:effectLst/>
                      </a:endParaRPr>
                    </a:p>
                    <a:p>
                      <a:pPr marL="0" marR="0" algn="l">
                        <a:spcBef>
                          <a:spcPts val="0"/>
                        </a:spcBef>
                        <a:spcAft>
                          <a:spcPts val="0"/>
                        </a:spcAft>
                      </a:pPr>
                      <a:r>
                        <a:rPr lang="en-US" sz="3000">
                          <a:effectLst/>
                        </a:rPr>
                        <a:t>Administrator</a:t>
                      </a:r>
                      <a:endParaRPr lang="en-US" sz="1800">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87393" marR="87393" marT="0" marB="0"/>
                </a:tc>
                <a:tc>
                  <a:txBody>
                    <a:bodyPr/>
                    <a:lstStyle/>
                    <a:p>
                      <a:pPr marL="457200" marR="0" algn="l">
                        <a:spcBef>
                          <a:spcPts val="0"/>
                        </a:spcBef>
                        <a:spcAft>
                          <a:spcPts val="0"/>
                        </a:spcAft>
                      </a:pPr>
                      <a:r>
                        <a:rPr lang="en-US" sz="1800" dirty="0">
                          <a:effectLst/>
                        </a:rPr>
                        <a:t> </a:t>
                      </a:r>
                    </a:p>
                    <a:p>
                      <a:pPr marL="457200" marR="0" algn="l">
                        <a:spcBef>
                          <a:spcPts val="0"/>
                        </a:spcBef>
                        <a:spcAft>
                          <a:spcPts val="0"/>
                        </a:spcAft>
                      </a:pPr>
                      <a:r>
                        <a:rPr lang="en-US" sz="1800" dirty="0">
                          <a:effectLst/>
                        </a:rPr>
                        <a:t> </a:t>
                      </a:r>
                    </a:p>
                    <a:p>
                      <a:pPr marL="0" marR="0" algn="l">
                        <a:spcBef>
                          <a:spcPts val="0"/>
                        </a:spcBef>
                        <a:spcAft>
                          <a:spcPts val="0"/>
                        </a:spcAft>
                      </a:pPr>
                      <a:r>
                        <a:rPr lang="en-US" sz="1800" dirty="0">
                          <a:effectLst/>
                        </a:rPr>
                        <a:t> </a:t>
                      </a:r>
                    </a:p>
                    <a:p>
                      <a:pPr marL="342900" marR="0" lvl="0" indent="-342900" algn="l">
                        <a:spcBef>
                          <a:spcPts val="0"/>
                        </a:spcBef>
                        <a:spcAft>
                          <a:spcPts val="0"/>
                        </a:spcAft>
                        <a:buFont typeface="Symbol" panose="05050102010706020507" pitchFamily="18" charset="2"/>
                        <a:buChar char=""/>
                      </a:pPr>
                      <a:r>
                        <a:rPr lang="en-US" sz="1800" dirty="0">
                          <a:effectLst/>
                        </a:rPr>
                        <a:t>Login</a:t>
                      </a:r>
                    </a:p>
                    <a:p>
                      <a:pPr marL="342900" marR="0" lvl="0" indent="-342900" algn="l">
                        <a:spcBef>
                          <a:spcPts val="0"/>
                        </a:spcBef>
                        <a:spcAft>
                          <a:spcPts val="0"/>
                        </a:spcAft>
                        <a:buFont typeface="Symbol" panose="05050102010706020507" pitchFamily="18" charset="2"/>
                        <a:buChar char=""/>
                      </a:pPr>
                      <a:r>
                        <a:rPr lang="en-US" sz="1800" dirty="0">
                          <a:effectLst/>
                        </a:rPr>
                        <a:t>Upload CSV File</a:t>
                      </a:r>
                      <a:endParaRPr lang="en-US" sz="1800" dirty="0">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87393" marR="87393" marT="0" marB="0"/>
                </a:tc>
                <a:extLst>
                  <a:ext uri="{0D108BD9-81ED-4DB2-BD59-A6C34878D82A}">
                    <a16:rowId xmlns:a16="http://schemas.microsoft.com/office/drawing/2014/main" val="880572524"/>
                  </a:ext>
                </a:extLst>
              </a:tr>
            </a:tbl>
          </a:graphicData>
        </a:graphic>
      </p:graphicFrame>
    </p:spTree>
    <p:extLst>
      <p:ext uri="{BB962C8B-B14F-4D97-AF65-F5344CB8AC3E}">
        <p14:creationId xmlns:p14="http://schemas.microsoft.com/office/powerpoint/2010/main" val="833748980"/>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DBDEB-8084-4161-AC97-06AD859FD003}"/>
              </a:ext>
            </a:extLst>
          </p:cNvPr>
          <p:cNvSpPr>
            <a:spLocks noGrp="1"/>
          </p:cNvSpPr>
          <p:nvPr>
            <p:ph type="title"/>
          </p:nvPr>
        </p:nvSpPr>
        <p:spPr>
          <a:xfrm>
            <a:off x="712672" y="75501"/>
            <a:ext cx="10436297" cy="1124175"/>
          </a:xfrm>
        </p:spPr>
        <p:txBody>
          <a:bodyPr/>
          <a:lstStyle/>
          <a:p>
            <a:pPr algn="ctr"/>
            <a:r>
              <a:rPr lang="en-US" dirty="0">
                <a:solidFill>
                  <a:schemeClr val="accent4"/>
                </a:solidFill>
              </a:rPr>
              <a:t>Activity Diagram</a:t>
            </a:r>
          </a:p>
        </p:txBody>
      </p:sp>
      <p:pic>
        <p:nvPicPr>
          <p:cNvPr id="4" name="Picture 3">
            <a:extLst>
              <a:ext uri="{FF2B5EF4-FFF2-40B4-BE49-F238E27FC236}">
                <a16:creationId xmlns:a16="http://schemas.microsoft.com/office/drawing/2014/main" id="{F114D925-AF95-4962-80BF-B097F74C91FD}"/>
              </a:ext>
            </a:extLst>
          </p:cNvPr>
          <p:cNvPicPr>
            <a:picLocks noChangeAspect="1"/>
          </p:cNvPicPr>
          <p:nvPr/>
        </p:nvPicPr>
        <p:blipFill>
          <a:blip r:embed="rId3"/>
          <a:stretch>
            <a:fillRect/>
          </a:stretch>
        </p:blipFill>
        <p:spPr>
          <a:xfrm>
            <a:off x="2076449" y="1300162"/>
            <a:ext cx="8754195" cy="4636404"/>
          </a:xfrm>
          <a:prstGeom prst="rect">
            <a:avLst/>
          </a:prstGeom>
        </p:spPr>
      </p:pic>
    </p:spTree>
    <p:extLst>
      <p:ext uri="{BB962C8B-B14F-4D97-AF65-F5344CB8AC3E}">
        <p14:creationId xmlns:p14="http://schemas.microsoft.com/office/powerpoint/2010/main" val="4126930757"/>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6A348-8DAE-4801-A777-B83A4E7A79A9}"/>
              </a:ext>
            </a:extLst>
          </p:cNvPr>
          <p:cNvSpPr>
            <a:spLocks noGrp="1"/>
          </p:cNvSpPr>
          <p:nvPr>
            <p:ph type="title"/>
          </p:nvPr>
        </p:nvSpPr>
        <p:spPr>
          <a:xfrm>
            <a:off x="2342139" y="158966"/>
            <a:ext cx="3451810" cy="762721"/>
          </a:xfrm>
        </p:spPr>
        <p:txBody>
          <a:bodyPr/>
          <a:lstStyle/>
          <a:p>
            <a:pPr algn="ctr"/>
            <a:r>
              <a:rPr lang="en-US" dirty="0">
                <a:solidFill>
                  <a:schemeClr val="accent4"/>
                </a:solidFill>
              </a:rPr>
              <a:t>Activity Diagram</a:t>
            </a:r>
          </a:p>
        </p:txBody>
      </p:sp>
      <p:sp>
        <p:nvSpPr>
          <p:cNvPr id="4" name="Text Placeholder 3">
            <a:extLst>
              <a:ext uri="{FF2B5EF4-FFF2-40B4-BE49-F238E27FC236}">
                <a16:creationId xmlns:a16="http://schemas.microsoft.com/office/drawing/2014/main" id="{B32BB6E4-0B60-4B29-9196-B347C2A80653}"/>
              </a:ext>
            </a:extLst>
          </p:cNvPr>
          <p:cNvSpPr>
            <a:spLocks noGrp="1"/>
          </p:cNvSpPr>
          <p:nvPr>
            <p:ph type="body" sz="half" idx="2"/>
          </p:nvPr>
        </p:nvSpPr>
        <p:spPr>
          <a:xfrm>
            <a:off x="839788" y="2057400"/>
            <a:ext cx="3103038" cy="2455877"/>
          </a:xfrm>
        </p:spPr>
        <p:txBody>
          <a:bodyPr/>
          <a:lstStyle/>
          <a:p>
            <a:pPr algn="ctr"/>
            <a:r>
              <a:rPr lang="en-US" dirty="0">
                <a:solidFill>
                  <a:schemeClr val="bg1"/>
                </a:solidFill>
              </a:rPr>
              <a:t>Access Account</a:t>
            </a:r>
          </a:p>
          <a:p>
            <a:pPr marL="342900" indent="-342900">
              <a:buFont typeface="+mj-lt"/>
              <a:buAutoNum type="arabicPeriod"/>
            </a:pPr>
            <a:r>
              <a:rPr lang="en-US" dirty="0">
                <a:solidFill>
                  <a:schemeClr val="bg1"/>
                </a:solidFill>
              </a:rPr>
              <a:t>Logging to account</a:t>
            </a:r>
          </a:p>
          <a:p>
            <a:pPr marL="342900" indent="-342900">
              <a:buFont typeface="+mj-lt"/>
              <a:buAutoNum type="arabicPeriod"/>
            </a:pPr>
            <a:r>
              <a:rPr lang="en-US" dirty="0">
                <a:solidFill>
                  <a:schemeClr val="bg1"/>
                </a:solidFill>
              </a:rPr>
              <a:t>If valid user/password, access to page granted. If not, prompt to register or re-enter credentials.</a:t>
            </a:r>
          </a:p>
          <a:p>
            <a:pPr marL="342900" indent="-342900">
              <a:buFont typeface="+mj-lt"/>
              <a:buAutoNum type="arabicPeriod"/>
            </a:pPr>
            <a:r>
              <a:rPr lang="en-US" dirty="0">
                <a:solidFill>
                  <a:schemeClr val="bg1"/>
                </a:solidFill>
              </a:rPr>
              <a:t>End</a:t>
            </a:r>
          </a:p>
        </p:txBody>
      </p:sp>
      <p:pic>
        <p:nvPicPr>
          <p:cNvPr id="5" name="Picture 4">
            <a:extLst>
              <a:ext uri="{FF2B5EF4-FFF2-40B4-BE49-F238E27FC236}">
                <a16:creationId xmlns:a16="http://schemas.microsoft.com/office/drawing/2014/main" id="{E7E4C835-98B2-44AD-8173-4176C622F332}"/>
              </a:ext>
            </a:extLst>
          </p:cNvPr>
          <p:cNvPicPr>
            <a:picLocks noChangeAspect="1"/>
          </p:cNvPicPr>
          <p:nvPr/>
        </p:nvPicPr>
        <p:blipFill>
          <a:blip r:embed="rId3"/>
          <a:stretch>
            <a:fillRect/>
          </a:stretch>
        </p:blipFill>
        <p:spPr>
          <a:xfrm>
            <a:off x="4288422" y="1579418"/>
            <a:ext cx="7155553" cy="4738255"/>
          </a:xfrm>
          <a:prstGeom prst="rect">
            <a:avLst/>
          </a:prstGeom>
        </p:spPr>
      </p:pic>
    </p:spTree>
    <p:extLst>
      <p:ext uri="{BB962C8B-B14F-4D97-AF65-F5344CB8AC3E}">
        <p14:creationId xmlns:p14="http://schemas.microsoft.com/office/powerpoint/2010/main" val="2445164152"/>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7000" r="-2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273F2-CC60-4D40-9508-AB792441144A}"/>
              </a:ext>
            </a:extLst>
          </p:cNvPr>
          <p:cNvSpPr>
            <a:spLocks noGrp="1"/>
          </p:cNvSpPr>
          <p:nvPr>
            <p:ph type="title"/>
          </p:nvPr>
        </p:nvSpPr>
        <p:spPr>
          <a:xfrm>
            <a:off x="839788" y="309418"/>
            <a:ext cx="2697739" cy="1136073"/>
          </a:xfrm>
        </p:spPr>
        <p:txBody>
          <a:bodyPr>
            <a:normAutofit/>
          </a:bodyPr>
          <a:lstStyle/>
          <a:p>
            <a:pPr algn="ctr"/>
            <a:r>
              <a:rPr lang="en-US" dirty="0">
                <a:solidFill>
                  <a:schemeClr val="accent4"/>
                </a:solidFill>
              </a:rPr>
              <a:t>Activity Diagram</a:t>
            </a:r>
          </a:p>
        </p:txBody>
      </p:sp>
      <p:sp>
        <p:nvSpPr>
          <p:cNvPr id="5" name="Text Placeholder 4">
            <a:extLst>
              <a:ext uri="{FF2B5EF4-FFF2-40B4-BE49-F238E27FC236}">
                <a16:creationId xmlns:a16="http://schemas.microsoft.com/office/drawing/2014/main" id="{6F92C465-D441-4F1D-914A-9D77CCEBC154}"/>
              </a:ext>
            </a:extLst>
          </p:cNvPr>
          <p:cNvSpPr>
            <a:spLocks noGrp="1"/>
          </p:cNvSpPr>
          <p:nvPr>
            <p:ph type="body" sz="half" idx="2"/>
          </p:nvPr>
        </p:nvSpPr>
        <p:spPr>
          <a:xfrm>
            <a:off x="839788" y="2057400"/>
            <a:ext cx="2984067" cy="3816927"/>
          </a:xfrm>
        </p:spPr>
        <p:txBody>
          <a:bodyPr/>
          <a:lstStyle/>
          <a:p>
            <a:pPr algn="ctr"/>
            <a:r>
              <a:rPr lang="en-US" dirty="0">
                <a:solidFill>
                  <a:schemeClr val="bg1"/>
                </a:solidFill>
              </a:rPr>
              <a:t>Student Select Major</a:t>
            </a:r>
          </a:p>
          <a:p>
            <a:pPr marL="342900" indent="-342900">
              <a:buFont typeface="+mj-lt"/>
              <a:buAutoNum type="arabicPeriod"/>
            </a:pPr>
            <a:r>
              <a:rPr lang="en-US" sz="1800" dirty="0">
                <a:solidFill>
                  <a:schemeClr val="bg1"/>
                </a:solidFill>
              </a:rPr>
              <a:t>Select Major</a:t>
            </a:r>
          </a:p>
          <a:p>
            <a:pPr marL="342900" indent="-342900">
              <a:buFont typeface="+mj-lt"/>
              <a:buAutoNum type="arabicPeriod"/>
            </a:pPr>
            <a:r>
              <a:rPr lang="en-US" sz="1800" dirty="0">
                <a:solidFill>
                  <a:schemeClr val="bg1"/>
                </a:solidFill>
              </a:rPr>
              <a:t>Show lists of required courses</a:t>
            </a:r>
          </a:p>
          <a:p>
            <a:pPr marL="342900" indent="-342900">
              <a:buFont typeface="+mj-lt"/>
              <a:buAutoNum type="arabicPeriod"/>
            </a:pPr>
            <a:r>
              <a:rPr lang="en-US" sz="1800" dirty="0">
                <a:solidFill>
                  <a:schemeClr val="bg1"/>
                </a:solidFill>
              </a:rPr>
              <a:t>Register for courses</a:t>
            </a:r>
          </a:p>
          <a:p>
            <a:pPr marL="342900" indent="-342900">
              <a:buFont typeface="+mj-lt"/>
              <a:buAutoNum type="arabicPeriod"/>
            </a:pPr>
            <a:r>
              <a:rPr lang="en-US" sz="1800" dirty="0">
                <a:solidFill>
                  <a:schemeClr val="bg1"/>
                </a:solidFill>
              </a:rPr>
              <a:t>Once courses are completed, Graduation requirements met.</a:t>
            </a:r>
          </a:p>
          <a:p>
            <a:pPr marL="342900" indent="-342900">
              <a:buFont typeface="+mj-lt"/>
              <a:buAutoNum type="arabicPeriod"/>
            </a:pPr>
            <a:r>
              <a:rPr lang="en-US" sz="1800" dirty="0">
                <a:solidFill>
                  <a:schemeClr val="bg1"/>
                </a:solidFill>
              </a:rPr>
              <a:t>Register to Graduate.</a:t>
            </a:r>
          </a:p>
          <a:p>
            <a:pPr marL="342900" indent="-342900">
              <a:buFont typeface="+mj-lt"/>
              <a:buAutoNum type="arabicPeriod"/>
            </a:pPr>
            <a:r>
              <a:rPr lang="en-US" sz="1800" dirty="0">
                <a:solidFill>
                  <a:schemeClr val="bg1"/>
                </a:solidFill>
              </a:rPr>
              <a:t>End.</a:t>
            </a:r>
          </a:p>
        </p:txBody>
      </p:sp>
      <p:pic>
        <p:nvPicPr>
          <p:cNvPr id="3" name="Picture 2">
            <a:extLst>
              <a:ext uri="{FF2B5EF4-FFF2-40B4-BE49-F238E27FC236}">
                <a16:creationId xmlns:a16="http://schemas.microsoft.com/office/drawing/2014/main" id="{D6005C8D-5860-4C26-9BC6-02AB003BBC84}"/>
              </a:ext>
            </a:extLst>
          </p:cNvPr>
          <p:cNvPicPr>
            <a:picLocks noChangeAspect="1"/>
          </p:cNvPicPr>
          <p:nvPr/>
        </p:nvPicPr>
        <p:blipFill>
          <a:blip r:embed="rId3"/>
          <a:stretch>
            <a:fillRect/>
          </a:stretch>
        </p:blipFill>
        <p:spPr>
          <a:xfrm>
            <a:off x="4156404" y="877455"/>
            <a:ext cx="6125019" cy="5766232"/>
          </a:xfrm>
          <a:prstGeom prst="rect">
            <a:avLst/>
          </a:prstGeom>
        </p:spPr>
      </p:pic>
    </p:spTree>
    <p:extLst>
      <p:ext uri="{BB962C8B-B14F-4D97-AF65-F5344CB8AC3E}">
        <p14:creationId xmlns:p14="http://schemas.microsoft.com/office/powerpoint/2010/main" val="4268478955"/>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B6F76-4351-43CC-A930-B482A03D37AB}"/>
              </a:ext>
            </a:extLst>
          </p:cNvPr>
          <p:cNvSpPr>
            <a:spLocks noGrp="1"/>
          </p:cNvSpPr>
          <p:nvPr>
            <p:ph type="ctrTitle"/>
          </p:nvPr>
        </p:nvSpPr>
        <p:spPr>
          <a:xfrm>
            <a:off x="1228578" y="163891"/>
            <a:ext cx="8773551" cy="1655762"/>
          </a:xfrm>
        </p:spPr>
        <p:txBody>
          <a:bodyPr/>
          <a:lstStyle/>
          <a:p>
            <a:r>
              <a:rPr lang="en-US" dirty="0">
                <a:solidFill>
                  <a:schemeClr val="bg1"/>
                </a:solidFill>
              </a:rPr>
              <a:t>System Prototype</a:t>
            </a:r>
          </a:p>
        </p:txBody>
      </p:sp>
      <p:pic>
        <p:nvPicPr>
          <p:cNvPr id="2050" name="Picture 2" descr="Image preview">
            <a:extLst>
              <a:ext uri="{FF2B5EF4-FFF2-40B4-BE49-F238E27FC236}">
                <a16:creationId xmlns:a16="http://schemas.microsoft.com/office/drawing/2014/main" id="{047F4A92-C555-4922-B6D6-C168A706B8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 y="2662217"/>
            <a:ext cx="10508566" cy="351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109306"/>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9610-7E78-471C-8D10-1E5A3FCFDC0A}"/>
              </a:ext>
            </a:extLst>
          </p:cNvPr>
          <p:cNvSpPr>
            <a:spLocks noGrp="1"/>
          </p:cNvSpPr>
          <p:nvPr>
            <p:ph type="title"/>
          </p:nvPr>
        </p:nvSpPr>
        <p:spPr/>
        <p:txBody>
          <a:bodyPr/>
          <a:lstStyle/>
          <a:p>
            <a:pPr algn="ctr"/>
            <a:r>
              <a:rPr lang="en-US" dirty="0">
                <a:solidFill>
                  <a:schemeClr val="bg1"/>
                </a:solidFill>
              </a:rPr>
              <a:t>Prototype</a:t>
            </a:r>
          </a:p>
        </p:txBody>
      </p:sp>
      <p:pic>
        <p:nvPicPr>
          <p:cNvPr id="3074" name="Picture 2" descr="Image preview">
            <a:extLst>
              <a:ext uri="{FF2B5EF4-FFF2-40B4-BE49-F238E27FC236}">
                <a16:creationId xmlns:a16="http://schemas.microsoft.com/office/drawing/2014/main" id="{F6F8D553-6BC7-4658-8B07-9C35C2AA76C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4702" y="1690688"/>
            <a:ext cx="10290399"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372608"/>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0C862-E70E-40F6-810C-02CC4D0A10C4}"/>
              </a:ext>
            </a:extLst>
          </p:cNvPr>
          <p:cNvSpPr>
            <a:spLocks noGrp="1"/>
          </p:cNvSpPr>
          <p:nvPr>
            <p:ph type="title"/>
          </p:nvPr>
        </p:nvSpPr>
        <p:spPr>
          <a:xfrm>
            <a:off x="838200" y="176635"/>
            <a:ext cx="10162735" cy="1019119"/>
          </a:xfrm>
        </p:spPr>
        <p:txBody>
          <a:bodyPr/>
          <a:lstStyle/>
          <a:p>
            <a:pPr algn="ctr"/>
            <a:r>
              <a:rPr lang="en-US" dirty="0">
                <a:solidFill>
                  <a:schemeClr val="bg1"/>
                </a:solidFill>
              </a:rPr>
              <a:t>Prototype</a:t>
            </a:r>
          </a:p>
        </p:txBody>
      </p:sp>
      <p:pic>
        <p:nvPicPr>
          <p:cNvPr id="4098" name="Picture 2" descr="Image preview">
            <a:extLst>
              <a:ext uri="{FF2B5EF4-FFF2-40B4-BE49-F238E27FC236}">
                <a16:creationId xmlns:a16="http://schemas.microsoft.com/office/drawing/2014/main" id="{948D44F9-2F75-4693-B189-43E85F9F45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969" y="1453351"/>
            <a:ext cx="9296400" cy="5228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978910"/>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0513-A8BE-45B3-92EC-12B8274449A0}"/>
              </a:ext>
            </a:extLst>
          </p:cNvPr>
          <p:cNvSpPr>
            <a:spLocks noGrp="1"/>
          </p:cNvSpPr>
          <p:nvPr>
            <p:ph type="ctrTitle"/>
          </p:nvPr>
        </p:nvSpPr>
        <p:spPr>
          <a:xfrm>
            <a:off x="1706880" y="250166"/>
            <a:ext cx="7845083" cy="1226942"/>
          </a:xfrm>
        </p:spPr>
        <p:txBody>
          <a:bodyPr/>
          <a:lstStyle/>
          <a:p>
            <a:r>
              <a:rPr lang="en-US" dirty="0">
                <a:solidFill>
                  <a:schemeClr val="bg1"/>
                </a:solidFill>
              </a:rPr>
              <a:t>Prototype</a:t>
            </a:r>
          </a:p>
        </p:txBody>
      </p:sp>
      <p:pic>
        <p:nvPicPr>
          <p:cNvPr id="5124" name="Picture 4" descr="Image preview">
            <a:extLst>
              <a:ext uri="{FF2B5EF4-FFF2-40B4-BE49-F238E27FC236}">
                <a16:creationId xmlns:a16="http://schemas.microsoft.com/office/drawing/2014/main" id="{7E67C27A-7E33-4E5E-BDBA-8EBE221F8B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014" y="1712942"/>
            <a:ext cx="11108205" cy="4744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128394"/>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CFACBD-1CF3-48FA-A338-74AC327FD9C3}"/>
              </a:ext>
            </a:extLst>
          </p:cNvPr>
          <p:cNvSpPr/>
          <p:nvPr/>
        </p:nvSpPr>
        <p:spPr>
          <a:xfrm>
            <a:off x="848139" y="1815548"/>
            <a:ext cx="9568070" cy="3021495"/>
          </a:xfrm>
          <a:prstGeom prst="rect">
            <a:avLst/>
          </a:prstGeom>
          <a:noFill/>
        </p:spPr>
        <p:txBody>
          <a:bodyPr wrap="square" lIns="91440" tIns="45720" rIns="91440" bIns="45720">
            <a:prstTxWarp prst="textWave1">
              <a:avLst/>
            </a:prstTxWarp>
            <a:spAutoFit/>
            <a:scene3d>
              <a:camera prst="obliqueBottomRight"/>
              <a:lightRig rig="threePt" dir="t"/>
            </a:scene3d>
            <a:sp3d extrusionH="57150">
              <a:bevelT w="69850" h="69850" prst="divot"/>
            </a:sp3d>
          </a:bodyPr>
          <a:lstStyle/>
          <a:p>
            <a:pPr algn="ctr"/>
            <a:r>
              <a:rPr lang="en-US" sz="9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460512285"/>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812D68-C815-492E-99E8-8FCC63360B5D}"/>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874414" y="120357"/>
            <a:ext cx="9945859" cy="6189785"/>
          </a:xfrm>
          <a:prstGeom prst="rect">
            <a:avLst/>
          </a:prstGeom>
          <a:noFill/>
        </p:spPr>
      </p:pic>
    </p:spTree>
    <p:extLst>
      <p:ext uri="{BB962C8B-B14F-4D97-AF65-F5344CB8AC3E}">
        <p14:creationId xmlns:p14="http://schemas.microsoft.com/office/powerpoint/2010/main" val="1869367186"/>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794F1-7C22-4A72-B09F-954CEEE27787}"/>
              </a:ext>
            </a:extLst>
          </p:cNvPr>
          <p:cNvSpPr>
            <a:spLocks noGrp="1"/>
          </p:cNvSpPr>
          <p:nvPr>
            <p:ph type="title"/>
          </p:nvPr>
        </p:nvSpPr>
        <p:spPr/>
        <p:txBody>
          <a:bodyPr/>
          <a:lstStyle/>
          <a:p>
            <a:pPr algn="ctr"/>
            <a:r>
              <a:rPr lang="en-US" b="1" dirty="0">
                <a:solidFill>
                  <a:schemeClr val="accent4"/>
                </a:solidFill>
              </a:rPr>
              <a:t>Domain Model</a:t>
            </a:r>
          </a:p>
        </p:txBody>
      </p:sp>
      <p:sp>
        <p:nvSpPr>
          <p:cNvPr id="5" name="Content Placeholder 4">
            <a:extLst>
              <a:ext uri="{FF2B5EF4-FFF2-40B4-BE49-F238E27FC236}">
                <a16:creationId xmlns:a16="http://schemas.microsoft.com/office/drawing/2014/main" id="{B30B7ABE-AABA-4F45-993D-B3AC42ACC946}"/>
              </a:ext>
            </a:extLst>
          </p:cNvPr>
          <p:cNvSpPr>
            <a:spLocks noGrp="1"/>
          </p:cNvSpPr>
          <p:nvPr>
            <p:ph idx="1"/>
          </p:nvPr>
        </p:nvSpPr>
        <p:spPr>
          <a:xfrm>
            <a:off x="838200" y="1825625"/>
            <a:ext cx="10515600" cy="3846305"/>
          </a:xfrm>
        </p:spPr>
        <p:txBody>
          <a:bodyPr>
            <a:normAutofit lnSpcReduction="10000"/>
          </a:bodyPr>
          <a:lstStyle/>
          <a:p>
            <a:r>
              <a:rPr lang="en-US" sz="3200" dirty="0">
                <a:solidFill>
                  <a:schemeClr val="bg1">
                    <a:lumMod val="95000"/>
                  </a:schemeClr>
                </a:solidFill>
              </a:rPr>
              <a:t>Our  domain model is going to show how our system functions.</a:t>
            </a:r>
          </a:p>
          <a:p>
            <a:r>
              <a:rPr lang="en-US" sz="3200" dirty="0">
                <a:solidFill>
                  <a:schemeClr val="bg1">
                    <a:lumMod val="95000"/>
                  </a:schemeClr>
                </a:solidFill>
              </a:rPr>
              <a:t>The model does not go into dept about the components of our software.</a:t>
            </a:r>
          </a:p>
          <a:p>
            <a:r>
              <a:rPr lang="en-US" sz="3200" dirty="0">
                <a:solidFill>
                  <a:schemeClr val="bg1">
                    <a:lumMod val="95000"/>
                  </a:schemeClr>
                </a:solidFill>
              </a:rPr>
              <a:t>Our model is also going to show the associations between our conceptual classes.</a:t>
            </a:r>
          </a:p>
          <a:p>
            <a:r>
              <a:rPr lang="en-US" sz="3200" dirty="0">
                <a:solidFill>
                  <a:schemeClr val="bg1">
                    <a:lumMod val="95000"/>
                  </a:schemeClr>
                </a:solidFill>
              </a:rPr>
              <a:t>It also show the type of relationship between classes whether it be one-to-one or one-many, or many-many.</a:t>
            </a:r>
          </a:p>
          <a:p>
            <a:endParaRPr lang="en-US" sz="3200" dirty="0">
              <a:solidFill>
                <a:schemeClr val="bg1">
                  <a:lumMod val="95000"/>
                </a:schemeClr>
              </a:solidFill>
            </a:endParaRPr>
          </a:p>
          <a:p>
            <a:endParaRPr lang="en-US" dirty="0"/>
          </a:p>
        </p:txBody>
      </p:sp>
    </p:spTree>
    <p:extLst>
      <p:ext uri="{BB962C8B-B14F-4D97-AF65-F5344CB8AC3E}">
        <p14:creationId xmlns:p14="http://schemas.microsoft.com/office/powerpoint/2010/main" val="3409003615"/>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6CB2E-CF45-4056-A75F-94FDCD835EFF}"/>
              </a:ext>
            </a:extLst>
          </p:cNvPr>
          <p:cNvSpPr>
            <a:spLocks noGrp="1"/>
          </p:cNvSpPr>
          <p:nvPr>
            <p:ph type="title"/>
          </p:nvPr>
        </p:nvSpPr>
        <p:spPr/>
        <p:txBody>
          <a:bodyPr/>
          <a:lstStyle/>
          <a:p>
            <a:pPr algn="ctr"/>
            <a:r>
              <a:rPr lang="en-US" dirty="0">
                <a:solidFill>
                  <a:schemeClr val="accent4"/>
                </a:solidFill>
              </a:rPr>
              <a:t>Domain Model</a:t>
            </a:r>
          </a:p>
        </p:txBody>
      </p:sp>
      <p:pic>
        <p:nvPicPr>
          <p:cNvPr id="4" name="Content Placeholder 3">
            <a:extLst>
              <a:ext uri="{FF2B5EF4-FFF2-40B4-BE49-F238E27FC236}">
                <a16:creationId xmlns:a16="http://schemas.microsoft.com/office/drawing/2014/main" id="{9BA3EBAD-6D6D-4083-B3C6-A86783D02A41}"/>
              </a:ext>
            </a:extLst>
          </p:cNvPr>
          <p:cNvPicPr>
            <a:picLocks noGrp="1"/>
          </p:cNvPicPr>
          <p:nvPr>
            <p:ph idx="1"/>
          </p:nvPr>
        </p:nvPicPr>
        <p:blipFill>
          <a:blip r:embed="rId3"/>
          <a:stretch>
            <a:fillRect/>
          </a:stretch>
        </p:blipFill>
        <p:spPr>
          <a:xfrm>
            <a:off x="1139483" y="1690688"/>
            <a:ext cx="8161271" cy="4486275"/>
          </a:xfrm>
          <a:prstGeom prst="rect">
            <a:avLst/>
          </a:prstGeom>
        </p:spPr>
      </p:pic>
    </p:spTree>
    <p:extLst>
      <p:ext uri="{BB962C8B-B14F-4D97-AF65-F5344CB8AC3E}">
        <p14:creationId xmlns:p14="http://schemas.microsoft.com/office/powerpoint/2010/main" val="1445729839"/>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BBF3-BF9D-4DA1-B269-D49EA8D58512}"/>
              </a:ext>
            </a:extLst>
          </p:cNvPr>
          <p:cNvSpPr>
            <a:spLocks noGrp="1"/>
          </p:cNvSpPr>
          <p:nvPr>
            <p:ph type="ctrTitle"/>
          </p:nvPr>
        </p:nvSpPr>
        <p:spPr>
          <a:xfrm>
            <a:off x="1524000" y="801859"/>
            <a:ext cx="8600661" cy="1132958"/>
          </a:xfrm>
        </p:spPr>
        <p:txBody>
          <a:bodyPr/>
          <a:lstStyle/>
          <a:p>
            <a:pPr algn="ctr"/>
            <a:r>
              <a:rPr lang="en-US" dirty="0">
                <a:solidFill>
                  <a:srgbClr val="FFC000"/>
                </a:solidFill>
              </a:rPr>
              <a:t>System Sequence Diagram</a:t>
            </a:r>
          </a:p>
        </p:txBody>
      </p:sp>
      <p:sp>
        <p:nvSpPr>
          <p:cNvPr id="4" name="Subtitle 3">
            <a:extLst>
              <a:ext uri="{FF2B5EF4-FFF2-40B4-BE49-F238E27FC236}">
                <a16:creationId xmlns:a16="http://schemas.microsoft.com/office/drawing/2014/main" id="{50FD344F-D161-40F9-8DB3-F45097CD88CE}"/>
              </a:ext>
            </a:extLst>
          </p:cNvPr>
          <p:cNvSpPr>
            <a:spLocks noGrp="1"/>
          </p:cNvSpPr>
          <p:nvPr>
            <p:ph type="subTitle" idx="1"/>
          </p:nvPr>
        </p:nvSpPr>
        <p:spPr>
          <a:xfrm>
            <a:off x="669745" y="2111070"/>
            <a:ext cx="9985004" cy="3945071"/>
          </a:xfrm>
        </p:spPr>
        <p:txBody>
          <a:bodyPr>
            <a:normAutofit/>
          </a:bodyPr>
          <a:lstStyle/>
          <a:p>
            <a:pPr marL="457200" indent="-457200" algn="l">
              <a:buFont typeface="Arial" panose="020B0604020202020204" pitchFamily="34" charset="0"/>
              <a:buChar char="•"/>
            </a:pPr>
            <a:r>
              <a:rPr lang="en-US" sz="2800" dirty="0">
                <a:solidFill>
                  <a:schemeClr val="bg1"/>
                </a:solidFill>
              </a:rPr>
              <a:t>This diagram is going to clarify the different input and output events related to our system.</a:t>
            </a:r>
          </a:p>
          <a:p>
            <a:pPr marL="457200" indent="-457200" algn="l">
              <a:buFont typeface="Arial" panose="020B0604020202020204" pitchFamily="34" charset="0"/>
              <a:buChar char="•"/>
            </a:pPr>
            <a:r>
              <a:rPr lang="en-US" sz="2800" dirty="0">
                <a:solidFill>
                  <a:schemeClr val="bg1"/>
                </a:solidFill>
              </a:rPr>
              <a:t>Our system sequence diagram shows how actors interact with the system.</a:t>
            </a:r>
          </a:p>
          <a:p>
            <a:pPr marL="457200" indent="-457200" algn="l">
              <a:buFont typeface="Arial" panose="020B0604020202020204" pitchFamily="34" charset="0"/>
              <a:buChar char="•"/>
            </a:pPr>
            <a:r>
              <a:rPr lang="en-US" sz="2800" dirty="0">
                <a:solidFill>
                  <a:schemeClr val="bg1"/>
                </a:solidFill>
              </a:rPr>
              <a:t>It shows how external actors use the system .</a:t>
            </a:r>
          </a:p>
          <a:p>
            <a:pPr marL="457200" indent="-457200" algn="l">
              <a:buFont typeface="Arial" panose="020B0604020202020204" pitchFamily="34" charset="0"/>
              <a:buChar char="•"/>
            </a:pPr>
            <a:r>
              <a:rPr lang="en-US" sz="2800" dirty="0">
                <a:solidFill>
                  <a:schemeClr val="bg1"/>
                </a:solidFill>
              </a:rPr>
              <a:t>Our diagram show the order in which actions and events occur.</a:t>
            </a:r>
          </a:p>
          <a:p>
            <a:pPr algn="l"/>
            <a:endParaRPr lang="en-US" dirty="0"/>
          </a:p>
        </p:txBody>
      </p:sp>
    </p:spTree>
    <p:extLst>
      <p:ext uri="{BB962C8B-B14F-4D97-AF65-F5344CB8AC3E}">
        <p14:creationId xmlns:p14="http://schemas.microsoft.com/office/powerpoint/2010/main" val="3698939873"/>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4FB5B-A103-4F26-B05D-D500163B3644}"/>
              </a:ext>
            </a:extLst>
          </p:cNvPr>
          <p:cNvSpPr>
            <a:spLocks noGrp="1"/>
          </p:cNvSpPr>
          <p:nvPr>
            <p:ph type="title"/>
          </p:nvPr>
        </p:nvSpPr>
        <p:spPr>
          <a:xfrm>
            <a:off x="838200" y="365125"/>
            <a:ext cx="10373139" cy="854075"/>
          </a:xfrm>
        </p:spPr>
        <p:txBody>
          <a:bodyPr/>
          <a:lstStyle/>
          <a:p>
            <a:pPr algn="ctr"/>
            <a:r>
              <a:rPr lang="en-US" dirty="0">
                <a:solidFill>
                  <a:srgbClr val="FFC000"/>
                </a:solidFill>
              </a:rPr>
              <a:t>System Sequence Diagram Cont.</a:t>
            </a:r>
          </a:p>
        </p:txBody>
      </p:sp>
      <p:sp>
        <p:nvSpPr>
          <p:cNvPr id="3" name="Content Placeholder 2">
            <a:extLst>
              <a:ext uri="{FF2B5EF4-FFF2-40B4-BE49-F238E27FC236}">
                <a16:creationId xmlns:a16="http://schemas.microsoft.com/office/drawing/2014/main" id="{94102184-8ED7-4A5E-AC3D-5C33D8E82E8F}"/>
              </a:ext>
            </a:extLst>
          </p:cNvPr>
          <p:cNvSpPr>
            <a:spLocks noGrp="1"/>
          </p:cNvSpPr>
          <p:nvPr>
            <p:ph idx="1"/>
          </p:nvPr>
        </p:nvSpPr>
        <p:spPr>
          <a:xfrm>
            <a:off x="1020418" y="1563758"/>
            <a:ext cx="8083826" cy="4028660"/>
          </a:xfrm>
        </p:spPr>
        <p:txBody>
          <a:bodyPr>
            <a:normAutofit/>
          </a:bodyPr>
          <a:lstStyle/>
          <a:p>
            <a:r>
              <a:rPr lang="en-US" dirty="0">
                <a:solidFill>
                  <a:schemeClr val="bg1"/>
                </a:solidFill>
              </a:rPr>
              <a:t>This system sequence diagram demonstrates how the system response to actions taken by both internal and external actors.</a:t>
            </a:r>
          </a:p>
          <a:p>
            <a:r>
              <a:rPr lang="en-US" dirty="0">
                <a:solidFill>
                  <a:schemeClr val="bg1"/>
                </a:solidFill>
              </a:rPr>
              <a:t>The methods our database uses to execute the commands given by the actors are not listed because our systems is a closed box.</a:t>
            </a:r>
          </a:p>
          <a:p>
            <a:r>
              <a:rPr lang="en-US" dirty="0">
                <a:solidFill>
                  <a:schemeClr val="bg1"/>
                </a:solidFill>
              </a:rPr>
              <a:t>This diagram is strictly  derived from the use cases identified in our inception phase.</a:t>
            </a:r>
          </a:p>
          <a:p>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182662914"/>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9AE6-C642-47E9-9A87-C47CD90FE947}"/>
              </a:ext>
            </a:extLst>
          </p:cNvPr>
          <p:cNvSpPr>
            <a:spLocks noGrp="1"/>
          </p:cNvSpPr>
          <p:nvPr>
            <p:ph type="title"/>
          </p:nvPr>
        </p:nvSpPr>
        <p:spPr/>
        <p:txBody>
          <a:bodyPr/>
          <a:lstStyle/>
          <a:p>
            <a:pPr algn="ctr"/>
            <a:r>
              <a:rPr lang="en-US" dirty="0">
                <a:solidFill>
                  <a:srgbClr val="FFC000"/>
                </a:solidFill>
              </a:rPr>
              <a:t>System Sequence Diagram</a:t>
            </a:r>
          </a:p>
        </p:txBody>
      </p:sp>
      <p:pic>
        <p:nvPicPr>
          <p:cNvPr id="5" name="Content Placeholder 4">
            <a:extLst>
              <a:ext uri="{FF2B5EF4-FFF2-40B4-BE49-F238E27FC236}">
                <a16:creationId xmlns:a16="http://schemas.microsoft.com/office/drawing/2014/main" id="{9AFC6A5D-D0F0-4014-AD22-6D7A59D9FDAD}"/>
              </a:ext>
            </a:extLst>
          </p:cNvPr>
          <p:cNvPicPr>
            <a:picLocks noGrp="1" noChangeAspect="1"/>
          </p:cNvPicPr>
          <p:nvPr>
            <p:ph idx="1"/>
          </p:nvPr>
        </p:nvPicPr>
        <p:blipFill>
          <a:blip r:embed="rId3"/>
          <a:stretch>
            <a:fillRect/>
          </a:stretch>
        </p:blipFill>
        <p:spPr>
          <a:xfrm>
            <a:off x="3205018" y="1427571"/>
            <a:ext cx="5726545" cy="4749392"/>
          </a:xfrm>
          <a:prstGeom prst="rect">
            <a:avLst/>
          </a:prstGeom>
        </p:spPr>
      </p:pic>
    </p:spTree>
    <p:extLst>
      <p:ext uri="{BB962C8B-B14F-4D97-AF65-F5344CB8AC3E}">
        <p14:creationId xmlns:p14="http://schemas.microsoft.com/office/powerpoint/2010/main" val="193874135"/>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TotalTime>
  <Words>1687</Words>
  <Application>Microsoft Office PowerPoint</Application>
  <PresentationFormat>Widescreen</PresentationFormat>
  <Paragraphs>170</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Franklin Gothic Medium</vt:lpstr>
      <vt:lpstr>Symbol</vt:lpstr>
      <vt:lpstr>Office Theme</vt:lpstr>
      <vt:lpstr>GRADUATION SIMPLIFIER Elaboration: Iteration III</vt:lpstr>
      <vt:lpstr>Introduction</vt:lpstr>
      <vt:lpstr>Use Cases</vt:lpstr>
      <vt:lpstr>PowerPoint Presentation</vt:lpstr>
      <vt:lpstr>Domain Model</vt:lpstr>
      <vt:lpstr>Domain Model</vt:lpstr>
      <vt:lpstr>System Sequence Diagram</vt:lpstr>
      <vt:lpstr>System Sequence Diagram Cont.</vt:lpstr>
      <vt:lpstr>System Sequence Diagram</vt:lpstr>
      <vt:lpstr>Class Diagram</vt:lpstr>
      <vt:lpstr>Class Diagram</vt:lpstr>
      <vt:lpstr>PowerPoint Presentation</vt:lpstr>
      <vt:lpstr>Data Model</vt:lpstr>
      <vt:lpstr>GoF Design Patterns</vt:lpstr>
      <vt:lpstr>Composite Pattern</vt:lpstr>
      <vt:lpstr>High Cohesion</vt:lpstr>
      <vt:lpstr>High Cohesion</vt:lpstr>
      <vt:lpstr>Software Architecture</vt:lpstr>
      <vt:lpstr>Architecture Resolutions</vt:lpstr>
      <vt:lpstr>Resolved Issues</vt:lpstr>
      <vt:lpstr>PowerPoint Presentation</vt:lpstr>
      <vt:lpstr>Hardware and Software Requirement</vt:lpstr>
      <vt:lpstr>Stakeholders and Requirement</vt:lpstr>
      <vt:lpstr>Business Case and Project Vision</vt:lpstr>
      <vt:lpstr>Technical Factors</vt:lpstr>
      <vt:lpstr>Financial Factors</vt:lpstr>
      <vt:lpstr>Economic Factors</vt:lpstr>
      <vt:lpstr>Political Factors</vt:lpstr>
      <vt:lpstr>Market Factors</vt:lpstr>
      <vt:lpstr>Activity Diagram</vt:lpstr>
      <vt:lpstr>Activity Diagram</vt:lpstr>
      <vt:lpstr>Activity Diagram</vt:lpstr>
      <vt:lpstr>System Prototype</vt:lpstr>
      <vt:lpstr>Prototype</vt:lpstr>
      <vt:lpstr>Prototype</vt:lpstr>
      <vt:lpstr>Prototype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GRADUATION SIMPLIFIER Elaboration: Iteration II</dc:title>
  <dc:creator>Rene Ntumnui</dc:creator>
  <cp:lastModifiedBy>Rene Ntumnui</cp:lastModifiedBy>
  <cp:revision>29</cp:revision>
  <cp:lastPrinted>2020-11-18T22:29:59Z</cp:lastPrinted>
  <dcterms:created xsi:type="dcterms:W3CDTF">2020-11-11T00:55:56Z</dcterms:created>
  <dcterms:modified xsi:type="dcterms:W3CDTF">2020-12-10T00:08:05Z</dcterms:modified>
</cp:coreProperties>
</file>