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4" d="100"/>
          <a:sy n="104" d="100"/>
        </p:scale>
        <p:origin x="14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9AA00-ADD6-46FC-8EE5-137C968ED9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D4E075-D141-45F6-8BEB-8E937130FA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C80F98-7056-444C-BE10-84F1E7E1273B}"/>
              </a:ext>
            </a:extLst>
          </p:cNvPr>
          <p:cNvSpPr>
            <a:spLocks noGrp="1"/>
          </p:cNvSpPr>
          <p:nvPr>
            <p:ph type="dt" sz="half" idx="10"/>
          </p:nvPr>
        </p:nvSpPr>
        <p:spPr/>
        <p:txBody>
          <a:bodyPr/>
          <a:lstStyle/>
          <a:p>
            <a:fld id="{A1B18C7E-39CE-48BC-B01A-4F93157E90A9}" type="datetimeFigureOut">
              <a:rPr lang="en-US" smtClean="0"/>
              <a:t>9/14/2020</a:t>
            </a:fld>
            <a:endParaRPr lang="en-US"/>
          </a:p>
        </p:txBody>
      </p:sp>
      <p:sp>
        <p:nvSpPr>
          <p:cNvPr id="5" name="Footer Placeholder 4">
            <a:extLst>
              <a:ext uri="{FF2B5EF4-FFF2-40B4-BE49-F238E27FC236}">
                <a16:creationId xmlns:a16="http://schemas.microsoft.com/office/drawing/2014/main" id="{D02E54C9-45BF-44D8-9DAA-421BCB737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C1F873-3145-4CEC-8126-BAB78873191F}"/>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3280969690"/>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2325D-C08E-4581-A7A3-4FF76370F3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492B42-ABC6-47EF-B389-772CB9BA65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2512B8-AD48-4399-8A97-7D9E18C5BB09}"/>
              </a:ext>
            </a:extLst>
          </p:cNvPr>
          <p:cNvSpPr>
            <a:spLocks noGrp="1"/>
          </p:cNvSpPr>
          <p:nvPr>
            <p:ph type="dt" sz="half" idx="10"/>
          </p:nvPr>
        </p:nvSpPr>
        <p:spPr/>
        <p:txBody>
          <a:bodyPr/>
          <a:lstStyle/>
          <a:p>
            <a:fld id="{A1B18C7E-39CE-48BC-B01A-4F93157E90A9}" type="datetimeFigureOut">
              <a:rPr lang="en-US" smtClean="0"/>
              <a:t>9/14/2020</a:t>
            </a:fld>
            <a:endParaRPr lang="en-US"/>
          </a:p>
        </p:txBody>
      </p:sp>
      <p:sp>
        <p:nvSpPr>
          <p:cNvPr id="5" name="Footer Placeholder 4">
            <a:extLst>
              <a:ext uri="{FF2B5EF4-FFF2-40B4-BE49-F238E27FC236}">
                <a16:creationId xmlns:a16="http://schemas.microsoft.com/office/drawing/2014/main" id="{74D49C6C-2C35-4A70-A40A-EDD95EF5E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2C4932-4032-4F5C-A188-93DB6F1135BB}"/>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2562497381"/>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30A311-9A0D-48DE-A063-0E4B829C6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2AC5BC-B7C1-42AD-9882-CAE2554C5A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8820A-7A38-496C-A2F6-D1493ADD52F5}"/>
              </a:ext>
            </a:extLst>
          </p:cNvPr>
          <p:cNvSpPr>
            <a:spLocks noGrp="1"/>
          </p:cNvSpPr>
          <p:nvPr>
            <p:ph type="dt" sz="half" idx="10"/>
          </p:nvPr>
        </p:nvSpPr>
        <p:spPr/>
        <p:txBody>
          <a:bodyPr/>
          <a:lstStyle/>
          <a:p>
            <a:fld id="{A1B18C7E-39CE-48BC-B01A-4F93157E90A9}" type="datetimeFigureOut">
              <a:rPr lang="en-US" smtClean="0"/>
              <a:t>9/14/2020</a:t>
            </a:fld>
            <a:endParaRPr lang="en-US"/>
          </a:p>
        </p:txBody>
      </p:sp>
      <p:sp>
        <p:nvSpPr>
          <p:cNvPr id="5" name="Footer Placeholder 4">
            <a:extLst>
              <a:ext uri="{FF2B5EF4-FFF2-40B4-BE49-F238E27FC236}">
                <a16:creationId xmlns:a16="http://schemas.microsoft.com/office/drawing/2014/main" id="{E319C0F6-A4B7-40F4-B3D3-25E5500EC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34AFE3-073C-4712-9395-0E79450E37ED}"/>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469336670"/>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413AB-637C-4B7B-8FAD-665D7C7B6E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D05BE9-03DA-40CB-A8A2-DC0FF9A73B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2D1AE-52BC-4204-AC7B-30EA58CF310D}"/>
              </a:ext>
            </a:extLst>
          </p:cNvPr>
          <p:cNvSpPr>
            <a:spLocks noGrp="1"/>
          </p:cNvSpPr>
          <p:nvPr>
            <p:ph type="dt" sz="half" idx="10"/>
          </p:nvPr>
        </p:nvSpPr>
        <p:spPr/>
        <p:txBody>
          <a:bodyPr/>
          <a:lstStyle/>
          <a:p>
            <a:fld id="{A1B18C7E-39CE-48BC-B01A-4F93157E90A9}" type="datetimeFigureOut">
              <a:rPr lang="en-US" smtClean="0"/>
              <a:t>9/14/2020</a:t>
            </a:fld>
            <a:endParaRPr lang="en-US"/>
          </a:p>
        </p:txBody>
      </p:sp>
      <p:sp>
        <p:nvSpPr>
          <p:cNvPr id="5" name="Footer Placeholder 4">
            <a:extLst>
              <a:ext uri="{FF2B5EF4-FFF2-40B4-BE49-F238E27FC236}">
                <a16:creationId xmlns:a16="http://schemas.microsoft.com/office/drawing/2014/main" id="{54F0C842-3C54-41E7-8B59-A6D578E86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9904A-B515-4BEA-B5E4-376672800B5F}"/>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1207247458"/>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2EFD-939A-458D-992B-208C6D190D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091E92-449F-4633-BBB1-6BC6921ADD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9A19DC-F1D1-46E5-9B75-BECAE60A8DC7}"/>
              </a:ext>
            </a:extLst>
          </p:cNvPr>
          <p:cNvSpPr>
            <a:spLocks noGrp="1"/>
          </p:cNvSpPr>
          <p:nvPr>
            <p:ph type="dt" sz="half" idx="10"/>
          </p:nvPr>
        </p:nvSpPr>
        <p:spPr/>
        <p:txBody>
          <a:bodyPr/>
          <a:lstStyle/>
          <a:p>
            <a:fld id="{A1B18C7E-39CE-48BC-B01A-4F93157E90A9}" type="datetimeFigureOut">
              <a:rPr lang="en-US" smtClean="0"/>
              <a:t>9/14/2020</a:t>
            </a:fld>
            <a:endParaRPr lang="en-US"/>
          </a:p>
        </p:txBody>
      </p:sp>
      <p:sp>
        <p:nvSpPr>
          <p:cNvPr id="5" name="Footer Placeholder 4">
            <a:extLst>
              <a:ext uri="{FF2B5EF4-FFF2-40B4-BE49-F238E27FC236}">
                <a16:creationId xmlns:a16="http://schemas.microsoft.com/office/drawing/2014/main" id="{181BEFAE-29FD-49C4-8386-5D8C19907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3502B-FAB6-4FAD-AD64-823471A799F2}"/>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1262494685"/>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60379-A08F-4967-AF98-577F375106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80C98C-0166-48A5-9B08-5F11FB020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893BD6-3AFF-4683-918B-AB2E34FC52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29309A-8166-4658-9686-4FEC5FD76832}"/>
              </a:ext>
            </a:extLst>
          </p:cNvPr>
          <p:cNvSpPr>
            <a:spLocks noGrp="1"/>
          </p:cNvSpPr>
          <p:nvPr>
            <p:ph type="dt" sz="half" idx="10"/>
          </p:nvPr>
        </p:nvSpPr>
        <p:spPr/>
        <p:txBody>
          <a:bodyPr/>
          <a:lstStyle/>
          <a:p>
            <a:fld id="{A1B18C7E-39CE-48BC-B01A-4F93157E90A9}" type="datetimeFigureOut">
              <a:rPr lang="en-US" smtClean="0"/>
              <a:t>9/14/2020</a:t>
            </a:fld>
            <a:endParaRPr lang="en-US"/>
          </a:p>
        </p:txBody>
      </p:sp>
      <p:sp>
        <p:nvSpPr>
          <p:cNvPr id="6" name="Footer Placeholder 5">
            <a:extLst>
              <a:ext uri="{FF2B5EF4-FFF2-40B4-BE49-F238E27FC236}">
                <a16:creationId xmlns:a16="http://schemas.microsoft.com/office/drawing/2014/main" id="{27575D27-0F15-48CF-8317-B5A62794D8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0CC674-B9B9-4568-BF9B-E78F3307EE5C}"/>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2725465891"/>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C589-DB8B-483D-B117-39D4276373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9E4610-5786-4799-871F-BB8241695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2F652A-960A-47CE-90F3-DEC26E37AD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743850-9561-4180-8C29-5B95E5AA2C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12D7A9-2E4B-476B-801E-F83F425B81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BECE14-DCF0-407C-A851-E9EC15052E8B}"/>
              </a:ext>
            </a:extLst>
          </p:cNvPr>
          <p:cNvSpPr>
            <a:spLocks noGrp="1"/>
          </p:cNvSpPr>
          <p:nvPr>
            <p:ph type="dt" sz="half" idx="10"/>
          </p:nvPr>
        </p:nvSpPr>
        <p:spPr/>
        <p:txBody>
          <a:bodyPr/>
          <a:lstStyle/>
          <a:p>
            <a:fld id="{A1B18C7E-39CE-48BC-B01A-4F93157E90A9}" type="datetimeFigureOut">
              <a:rPr lang="en-US" smtClean="0"/>
              <a:t>9/14/2020</a:t>
            </a:fld>
            <a:endParaRPr lang="en-US"/>
          </a:p>
        </p:txBody>
      </p:sp>
      <p:sp>
        <p:nvSpPr>
          <p:cNvPr id="8" name="Footer Placeholder 7">
            <a:extLst>
              <a:ext uri="{FF2B5EF4-FFF2-40B4-BE49-F238E27FC236}">
                <a16:creationId xmlns:a16="http://schemas.microsoft.com/office/drawing/2014/main" id="{2A228721-0215-4A21-939E-3BF8320428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6988A-8C09-48B5-B31B-8C1DA14F56ED}"/>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3117767911"/>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E617C-6498-4482-8392-8B24E2824C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F62E4F-24CF-4418-82FB-0DABA7F74199}"/>
              </a:ext>
            </a:extLst>
          </p:cNvPr>
          <p:cNvSpPr>
            <a:spLocks noGrp="1"/>
          </p:cNvSpPr>
          <p:nvPr>
            <p:ph type="dt" sz="half" idx="10"/>
          </p:nvPr>
        </p:nvSpPr>
        <p:spPr/>
        <p:txBody>
          <a:bodyPr/>
          <a:lstStyle/>
          <a:p>
            <a:fld id="{A1B18C7E-39CE-48BC-B01A-4F93157E90A9}" type="datetimeFigureOut">
              <a:rPr lang="en-US" smtClean="0"/>
              <a:t>9/14/2020</a:t>
            </a:fld>
            <a:endParaRPr lang="en-US"/>
          </a:p>
        </p:txBody>
      </p:sp>
      <p:sp>
        <p:nvSpPr>
          <p:cNvPr id="4" name="Footer Placeholder 3">
            <a:extLst>
              <a:ext uri="{FF2B5EF4-FFF2-40B4-BE49-F238E27FC236}">
                <a16:creationId xmlns:a16="http://schemas.microsoft.com/office/drawing/2014/main" id="{1F13E21B-32B0-45D6-A6BC-68E6F0ED33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617BEC-2CE2-4AC2-9B15-A0D5EE39A598}"/>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1177798500"/>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BFA98C-995F-4355-9F72-760A515ED0D0}"/>
              </a:ext>
            </a:extLst>
          </p:cNvPr>
          <p:cNvSpPr>
            <a:spLocks noGrp="1"/>
          </p:cNvSpPr>
          <p:nvPr>
            <p:ph type="dt" sz="half" idx="10"/>
          </p:nvPr>
        </p:nvSpPr>
        <p:spPr/>
        <p:txBody>
          <a:bodyPr/>
          <a:lstStyle/>
          <a:p>
            <a:fld id="{A1B18C7E-39CE-48BC-B01A-4F93157E90A9}" type="datetimeFigureOut">
              <a:rPr lang="en-US" smtClean="0"/>
              <a:t>9/14/2020</a:t>
            </a:fld>
            <a:endParaRPr lang="en-US"/>
          </a:p>
        </p:txBody>
      </p:sp>
      <p:sp>
        <p:nvSpPr>
          <p:cNvPr id="3" name="Footer Placeholder 2">
            <a:extLst>
              <a:ext uri="{FF2B5EF4-FFF2-40B4-BE49-F238E27FC236}">
                <a16:creationId xmlns:a16="http://schemas.microsoft.com/office/drawing/2014/main" id="{794553ED-8EDA-4F3C-9855-5605B2C9F1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66E368-9037-4994-B9A0-99F2B823737E}"/>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1138595550"/>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8CD6-3B7B-4E21-96D7-D9F30DA8B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771FC1-BD79-4954-9B0C-397883EE16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9D250E-7361-4706-B0B3-8EA6EC09E4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94A600-9F3A-45F9-A16D-7D7A9B4C6A7D}"/>
              </a:ext>
            </a:extLst>
          </p:cNvPr>
          <p:cNvSpPr>
            <a:spLocks noGrp="1"/>
          </p:cNvSpPr>
          <p:nvPr>
            <p:ph type="dt" sz="half" idx="10"/>
          </p:nvPr>
        </p:nvSpPr>
        <p:spPr/>
        <p:txBody>
          <a:bodyPr/>
          <a:lstStyle/>
          <a:p>
            <a:fld id="{A1B18C7E-39CE-48BC-B01A-4F93157E90A9}" type="datetimeFigureOut">
              <a:rPr lang="en-US" smtClean="0"/>
              <a:t>9/14/2020</a:t>
            </a:fld>
            <a:endParaRPr lang="en-US"/>
          </a:p>
        </p:txBody>
      </p:sp>
      <p:sp>
        <p:nvSpPr>
          <p:cNvPr id="6" name="Footer Placeholder 5">
            <a:extLst>
              <a:ext uri="{FF2B5EF4-FFF2-40B4-BE49-F238E27FC236}">
                <a16:creationId xmlns:a16="http://schemas.microsoft.com/office/drawing/2014/main" id="{412F1EBC-573D-4E4E-BCFC-4F1576CB69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D50C67-06D2-4D83-9F1D-D97A86E109AE}"/>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2532157091"/>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4AA98-FF72-44FB-9DD7-5301393861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DA5DB4-B471-4AF3-BAF3-27BECF6EEE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98C4EB-C73B-4CD9-9594-C446BCF62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12C30B-C131-4022-9AAD-A5D4DBA82324}"/>
              </a:ext>
            </a:extLst>
          </p:cNvPr>
          <p:cNvSpPr>
            <a:spLocks noGrp="1"/>
          </p:cNvSpPr>
          <p:nvPr>
            <p:ph type="dt" sz="half" idx="10"/>
          </p:nvPr>
        </p:nvSpPr>
        <p:spPr/>
        <p:txBody>
          <a:bodyPr/>
          <a:lstStyle/>
          <a:p>
            <a:fld id="{A1B18C7E-39CE-48BC-B01A-4F93157E90A9}" type="datetimeFigureOut">
              <a:rPr lang="en-US" smtClean="0"/>
              <a:t>9/14/2020</a:t>
            </a:fld>
            <a:endParaRPr lang="en-US"/>
          </a:p>
        </p:txBody>
      </p:sp>
      <p:sp>
        <p:nvSpPr>
          <p:cNvPr id="6" name="Footer Placeholder 5">
            <a:extLst>
              <a:ext uri="{FF2B5EF4-FFF2-40B4-BE49-F238E27FC236}">
                <a16:creationId xmlns:a16="http://schemas.microsoft.com/office/drawing/2014/main" id="{91A911FF-5AEA-4D2D-8036-9D604D3256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E60F66-0DF4-4552-9751-E327380543D0}"/>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1677912715"/>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2000" r="-22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01128C-9C9F-421A-9746-F9B508D1DC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6CAAEA-47E3-419C-BD71-B365D4392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EFAD81-9C2B-4326-896E-624D96D1C1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B18C7E-39CE-48BC-B01A-4F93157E90A9}" type="datetimeFigureOut">
              <a:rPr lang="en-US" smtClean="0"/>
              <a:t>9/14/2020</a:t>
            </a:fld>
            <a:endParaRPr lang="en-US"/>
          </a:p>
        </p:txBody>
      </p:sp>
      <p:sp>
        <p:nvSpPr>
          <p:cNvPr id="5" name="Footer Placeholder 4">
            <a:extLst>
              <a:ext uri="{FF2B5EF4-FFF2-40B4-BE49-F238E27FC236}">
                <a16:creationId xmlns:a16="http://schemas.microsoft.com/office/drawing/2014/main" id="{08CE2C41-082A-4A0D-B814-BF4CA2D9C7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DD5DA4-F94E-40F2-8996-07453DB1A1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02DEA-12B5-47E2-AF3E-C2C15D415B48}" type="slidenum">
              <a:rPr lang="en-US" smtClean="0"/>
              <a:t>‹#›</a:t>
            </a:fld>
            <a:endParaRPr lang="en-US"/>
          </a:p>
        </p:txBody>
      </p:sp>
    </p:spTree>
    <p:extLst>
      <p:ext uri="{BB962C8B-B14F-4D97-AF65-F5344CB8AC3E}">
        <p14:creationId xmlns:p14="http://schemas.microsoft.com/office/powerpoint/2010/main" val="1284175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1000" b="-4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94BB-EF13-4934-8787-F6C14E979658}"/>
              </a:ext>
            </a:extLst>
          </p:cNvPr>
          <p:cNvSpPr>
            <a:spLocks noGrp="1"/>
          </p:cNvSpPr>
          <p:nvPr>
            <p:ph type="ctrTitle"/>
          </p:nvPr>
        </p:nvSpPr>
        <p:spPr>
          <a:xfrm>
            <a:off x="1523999" y="745588"/>
            <a:ext cx="9659815" cy="2764375"/>
          </a:xfrm>
        </p:spPr>
        <p:txBody>
          <a:bodyPr/>
          <a:lstStyle/>
          <a:p>
            <a:r>
              <a:rPr lang="en-US" dirty="0">
                <a:solidFill>
                  <a:schemeClr val="accent4">
                    <a:lumMod val="75000"/>
                  </a:schemeClr>
                </a:solidFill>
              </a:rPr>
              <a:t>GRADUATION REQUIREMENT SIMPLIFIER	</a:t>
            </a:r>
          </a:p>
        </p:txBody>
      </p:sp>
      <p:sp>
        <p:nvSpPr>
          <p:cNvPr id="3" name="Subtitle 2">
            <a:extLst>
              <a:ext uri="{FF2B5EF4-FFF2-40B4-BE49-F238E27FC236}">
                <a16:creationId xmlns:a16="http://schemas.microsoft.com/office/drawing/2014/main" id="{84DD3E7B-3538-4130-8498-933D19425009}"/>
              </a:ext>
            </a:extLst>
          </p:cNvPr>
          <p:cNvSpPr>
            <a:spLocks noGrp="1"/>
          </p:cNvSpPr>
          <p:nvPr>
            <p:ph type="subTitle" idx="1"/>
          </p:nvPr>
        </p:nvSpPr>
        <p:spPr>
          <a:xfrm>
            <a:off x="764345" y="4600844"/>
            <a:ext cx="9144000" cy="1655762"/>
          </a:xfrm>
        </p:spPr>
        <p:txBody>
          <a:bodyPr/>
          <a:lstStyle/>
          <a:p>
            <a:pPr algn="l"/>
            <a:r>
              <a:rPr lang="en-US" dirty="0">
                <a:solidFill>
                  <a:srgbClr val="002060"/>
                </a:solidFill>
              </a:rPr>
              <a:t>ICS 370 FALL 2020</a:t>
            </a:r>
          </a:p>
          <a:p>
            <a:pPr algn="l"/>
            <a:r>
              <a:rPr lang="en-US" dirty="0">
                <a:solidFill>
                  <a:srgbClr val="002060"/>
                </a:solidFill>
              </a:rPr>
              <a:t>By: Bradley Taylor, Rene Ntumnui, David Qual</a:t>
            </a:r>
          </a:p>
        </p:txBody>
      </p:sp>
    </p:spTree>
    <p:extLst>
      <p:ext uri="{BB962C8B-B14F-4D97-AF65-F5344CB8AC3E}">
        <p14:creationId xmlns:p14="http://schemas.microsoft.com/office/powerpoint/2010/main" val="1130886798"/>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6C66F-1959-4929-9875-B9BF46743FEB}"/>
              </a:ext>
            </a:extLst>
          </p:cNvPr>
          <p:cNvSpPr>
            <a:spLocks noGrp="1"/>
          </p:cNvSpPr>
          <p:nvPr>
            <p:ph type="title"/>
          </p:nvPr>
        </p:nvSpPr>
        <p:spPr>
          <a:xfrm>
            <a:off x="838200" y="181112"/>
            <a:ext cx="10306878" cy="999849"/>
          </a:xfrm>
        </p:spPr>
        <p:txBody>
          <a:bodyPr/>
          <a:lstStyle/>
          <a:p>
            <a:pPr algn="ctr"/>
            <a:r>
              <a:rPr lang="en-US" dirty="0">
                <a:solidFill>
                  <a:srgbClr val="FFC000"/>
                </a:solidFill>
              </a:rPr>
              <a:t>Market Feasibility</a:t>
            </a:r>
          </a:p>
        </p:txBody>
      </p:sp>
      <p:sp>
        <p:nvSpPr>
          <p:cNvPr id="3" name="Content Placeholder 2">
            <a:extLst>
              <a:ext uri="{FF2B5EF4-FFF2-40B4-BE49-F238E27FC236}">
                <a16:creationId xmlns:a16="http://schemas.microsoft.com/office/drawing/2014/main" id="{565BB41C-4A5E-45E2-BCBA-4BF4D66701C4}"/>
              </a:ext>
            </a:extLst>
          </p:cNvPr>
          <p:cNvSpPr>
            <a:spLocks noGrp="1"/>
          </p:cNvSpPr>
          <p:nvPr>
            <p:ph idx="1"/>
          </p:nvPr>
        </p:nvSpPr>
        <p:spPr>
          <a:xfrm>
            <a:off x="662609" y="1404730"/>
            <a:ext cx="11078817" cy="5272158"/>
          </a:xfrm>
        </p:spPr>
        <p:txBody>
          <a:bodyPr>
            <a:normAutofit lnSpcReduction="10000"/>
          </a:bodyPr>
          <a:lstStyle/>
          <a:p>
            <a:r>
              <a:rPr lang="en-US" dirty="0">
                <a:solidFill>
                  <a:schemeClr val="bg1"/>
                </a:solidFill>
              </a:rPr>
              <a:t>Our completed project will have great potential within Metro State.</a:t>
            </a:r>
          </a:p>
          <a:p>
            <a:r>
              <a:rPr lang="en-US" dirty="0">
                <a:solidFill>
                  <a:schemeClr val="bg1"/>
                </a:solidFill>
              </a:rPr>
              <a:t>We envision that students will find the solution to be intuitive and easy to use.</a:t>
            </a:r>
          </a:p>
          <a:p>
            <a:r>
              <a:rPr lang="en-US" dirty="0">
                <a:solidFill>
                  <a:schemeClr val="bg1"/>
                </a:solidFill>
              </a:rPr>
              <a:t>The system will negate the need for countless appointments with advisors and will provide a peace of mind.</a:t>
            </a:r>
          </a:p>
          <a:p>
            <a:r>
              <a:rPr lang="en-US" dirty="0">
                <a:solidFill>
                  <a:schemeClr val="bg1"/>
                </a:solidFill>
              </a:rPr>
              <a:t>Advisors will also benefit greatly.</a:t>
            </a:r>
          </a:p>
          <a:p>
            <a:r>
              <a:rPr lang="en-US" dirty="0">
                <a:solidFill>
                  <a:schemeClr val="bg1"/>
                </a:solidFill>
              </a:rPr>
              <a:t>Informed students will free up advisors'’ time and allow them to perform other essential duties and manage their caseloads more efficiently.</a:t>
            </a:r>
          </a:p>
          <a:p>
            <a:r>
              <a:rPr lang="en-US" dirty="0">
                <a:solidFill>
                  <a:schemeClr val="bg1"/>
                </a:solidFill>
              </a:rPr>
              <a:t>This application will improve students experience and advisors efficiency thus it will be coveted throughout the industry.</a:t>
            </a:r>
          </a:p>
          <a:p>
            <a:r>
              <a:rPr lang="en-US" dirty="0">
                <a:solidFill>
                  <a:schemeClr val="bg1"/>
                </a:solidFill>
              </a:rPr>
              <a:t>This factor greatly mitigates the lengthy break-even period previously discussed.</a:t>
            </a:r>
          </a:p>
          <a:p>
            <a:endParaRPr lang="en-US" dirty="0">
              <a:solidFill>
                <a:schemeClr val="bg1"/>
              </a:solidFill>
            </a:endParaRPr>
          </a:p>
        </p:txBody>
      </p:sp>
    </p:spTree>
    <p:extLst>
      <p:ext uri="{BB962C8B-B14F-4D97-AF65-F5344CB8AC3E}">
        <p14:creationId xmlns:p14="http://schemas.microsoft.com/office/powerpoint/2010/main" val="2995239157"/>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5FCA474-3263-4BAC-8651-260FA660CA6D}"/>
              </a:ext>
            </a:extLst>
          </p:cNvPr>
          <p:cNvSpPr>
            <a:spLocks noGrp="1"/>
          </p:cNvSpPr>
          <p:nvPr>
            <p:ph type="title"/>
          </p:nvPr>
        </p:nvSpPr>
        <p:spPr>
          <a:xfrm>
            <a:off x="838200" y="184805"/>
            <a:ext cx="10515600" cy="1505883"/>
          </a:xfrm>
        </p:spPr>
        <p:txBody>
          <a:bodyPr anchor="ctr">
            <a:normAutofit/>
          </a:bodyPr>
          <a:lstStyle/>
          <a:p>
            <a:pPr algn="ctr"/>
            <a:r>
              <a:rPr lang="en-US" sz="5200" dirty="0">
                <a:solidFill>
                  <a:srgbClr val="FFC000"/>
                </a:solidFill>
              </a:rPr>
              <a:t>Use Cases</a:t>
            </a:r>
          </a:p>
        </p:txBody>
      </p:sp>
      <p:graphicFrame>
        <p:nvGraphicFramePr>
          <p:cNvPr id="5" name="Table 4">
            <a:extLst>
              <a:ext uri="{FF2B5EF4-FFF2-40B4-BE49-F238E27FC236}">
                <a16:creationId xmlns:a16="http://schemas.microsoft.com/office/drawing/2014/main" id="{DCE1F616-31F4-4E0D-984F-283E4B0CB135}"/>
              </a:ext>
            </a:extLst>
          </p:cNvPr>
          <p:cNvGraphicFramePr>
            <a:graphicFrameLocks noGrp="1"/>
          </p:cNvGraphicFramePr>
          <p:nvPr>
            <p:extLst>
              <p:ext uri="{D42A27DB-BD31-4B8C-83A1-F6EECF244321}">
                <p14:modId xmlns:p14="http://schemas.microsoft.com/office/powerpoint/2010/main" val="1363978269"/>
              </p:ext>
            </p:extLst>
          </p:nvPr>
        </p:nvGraphicFramePr>
        <p:xfrm>
          <a:off x="910898" y="1845426"/>
          <a:ext cx="10367152" cy="4450304"/>
        </p:xfrm>
        <a:graphic>
          <a:graphicData uri="http://schemas.openxmlformats.org/drawingml/2006/table">
            <a:tbl>
              <a:tblPr firstRow="1" firstCol="1" bandRow="1">
                <a:tableStyleId>{5C22544A-7EE6-4342-B048-85BDC9FD1C3A}</a:tableStyleId>
              </a:tblPr>
              <a:tblGrid>
                <a:gridCol w="5093073">
                  <a:extLst>
                    <a:ext uri="{9D8B030D-6E8A-4147-A177-3AD203B41FA5}">
                      <a16:colId xmlns:a16="http://schemas.microsoft.com/office/drawing/2014/main" val="785235622"/>
                    </a:ext>
                  </a:extLst>
                </a:gridCol>
                <a:gridCol w="5274079">
                  <a:extLst>
                    <a:ext uri="{9D8B030D-6E8A-4147-A177-3AD203B41FA5}">
                      <a16:colId xmlns:a16="http://schemas.microsoft.com/office/drawing/2014/main" val="2271864235"/>
                    </a:ext>
                  </a:extLst>
                </a:gridCol>
              </a:tblGrid>
              <a:tr h="767003">
                <a:tc>
                  <a:txBody>
                    <a:bodyPr/>
                    <a:lstStyle/>
                    <a:p>
                      <a:pPr marL="0" marR="0" algn="l">
                        <a:spcBef>
                          <a:spcPts val="0"/>
                        </a:spcBef>
                        <a:spcAft>
                          <a:spcPts val="0"/>
                        </a:spcAft>
                      </a:pPr>
                      <a:r>
                        <a:rPr lang="en-US" sz="1800">
                          <a:effectLst/>
                        </a:rPr>
                        <a:t> </a:t>
                      </a:r>
                    </a:p>
                    <a:p>
                      <a:pPr marL="0" marR="0" algn="ctr">
                        <a:spcBef>
                          <a:spcPts val="0"/>
                        </a:spcBef>
                        <a:spcAft>
                          <a:spcPts val="0"/>
                        </a:spcAft>
                      </a:pPr>
                      <a:r>
                        <a:rPr lang="en-US" sz="2400">
                          <a:effectLst/>
                        </a:rPr>
                        <a:t>Users/Actors</a:t>
                      </a:r>
                      <a:endParaRPr lang="en-US" sz="1800">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87393" marR="87393" marT="0" marB="0"/>
                </a:tc>
                <a:tc>
                  <a:txBody>
                    <a:bodyPr/>
                    <a:lstStyle/>
                    <a:p>
                      <a:pPr marL="0" marR="0" algn="ctr">
                        <a:spcBef>
                          <a:spcPts val="0"/>
                        </a:spcBef>
                        <a:spcAft>
                          <a:spcPts val="0"/>
                        </a:spcAft>
                      </a:pPr>
                      <a:r>
                        <a:rPr lang="en-US" sz="2400">
                          <a:effectLst/>
                        </a:rPr>
                        <a:t> </a:t>
                      </a:r>
                      <a:endParaRPr lang="en-US" sz="1800">
                        <a:effectLst/>
                      </a:endParaRPr>
                    </a:p>
                    <a:p>
                      <a:pPr marL="0" marR="0" algn="ctr">
                        <a:spcBef>
                          <a:spcPts val="0"/>
                        </a:spcBef>
                        <a:spcAft>
                          <a:spcPts val="0"/>
                        </a:spcAft>
                      </a:pPr>
                      <a:r>
                        <a:rPr lang="en-US" sz="2400">
                          <a:effectLst/>
                        </a:rPr>
                        <a:t>Use Cases/Functionalities</a:t>
                      </a:r>
                      <a:endParaRPr lang="en-US" sz="1800">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87393" marR="87393" marT="0" marB="0"/>
                </a:tc>
                <a:extLst>
                  <a:ext uri="{0D108BD9-81ED-4DB2-BD59-A6C34878D82A}">
                    <a16:rowId xmlns:a16="http://schemas.microsoft.com/office/drawing/2014/main" val="2645695612"/>
                  </a:ext>
                </a:extLst>
              </a:tr>
              <a:tr h="2242009">
                <a:tc>
                  <a:txBody>
                    <a:bodyPr/>
                    <a:lstStyle/>
                    <a:p>
                      <a:pPr marL="0" marR="0" algn="l">
                        <a:spcBef>
                          <a:spcPts val="0"/>
                        </a:spcBef>
                        <a:spcAft>
                          <a:spcPts val="0"/>
                        </a:spcAft>
                      </a:pPr>
                      <a:r>
                        <a:rPr lang="en-US" sz="3000" dirty="0">
                          <a:effectLst/>
                        </a:rPr>
                        <a:t> </a:t>
                      </a:r>
                      <a:endParaRPr lang="en-US" sz="1800" dirty="0">
                        <a:effectLst/>
                      </a:endParaRPr>
                    </a:p>
                    <a:p>
                      <a:pPr marL="0" marR="0" algn="l">
                        <a:spcBef>
                          <a:spcPts val="0"/>
                        </a:spcBef>
                        <a:spcAft>
                          <a:spcPts val="0"/>
                        </a:spcAft>
                      </a:pPr>
                      <a:r>
                        <a:rPr lang="en-US" sz="3000" dirty="0">
                          <a:effectLst/>
                        </a:rPr>
                        <a:t> </a:t>
                      </a:r>
                      <a:endParaRPr lang="en-US" sz="1800" dirty="0">
                        <a:effectLst/>
                      </a:endParaRPr>
                    </a:p>
                    <a:p>
                      <a:pPr marL="0" marR="0" algn="l">
                        <a:spcBef>
                          <a:spcPts val="0"/>
                        </a:spcBef>
                        <a:spcAft>
                          <a:spcPts val="0"/>
                        </a:spcAft>
                      </a:pPr>
                      <a:r>
                        <a:rPr lang="en-US" sz="3000" dirty="0">
                          <a:effectLst/>
                        </a:rPr>
                        <a:t>Student</a:t>
                      </a:r>
                      <a:endParaRPr lang="en-US" sz="1800" dirty="0">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87393" marR="87393" marT="0" marB="0"/>
                </a:tc>
                <a:tc>
                  <a:txBody>
                    <a:bodyPr/>
                    <a:lstStyle/>
                    <a:p>
                      <a:pPr marL="0" marR="0" algn="l">
                        <a:spcBef>
                          <a:spcPts val="0"/>
                        </a:spcBef>
                        <a:spcAft>
                          <a:spcPts val="0"/>
                        </a:spcAft>
                      </a:pPr>
                      <a:r>
                        <a:rPr lang="en-US" sz="1800">
                          <a:effectLst/>
                        </a:rPr>
                        <a:t> </a:t>
                      </a:r>
                    </a:p>
                    <a:p>
                      <a:pPr marL="228600" marR="0" algn="l">
                        <a:spcBef>
                          <a:spcPts val="0"/>
                        </a:spcBef>
                        <a:spcAft>
                          <a:spcPts val="0"/>
                        </a:spcAft>
                      </a:pPr>
                      <a:r>
                        <a:rPr lang="en-US" sz="1800">
                          <a:effectLst/>
                        </a:rPr>
                        <a:t> </a:t>
                      </a:r>
                    </a:p>
                    <a:p>
                      <a:pPr marL="342900" marR="0" lvl="0" indent="-342900" algn="l">
                        <a:spcBef>
                          <a:spcPts val="0"/>
                        </a:spcBef>
                        <a:spcAft>
                          <a:spcPts val="0"/>
                        </a:spcAft>
                        <a:buFont typeface="Symbol" panose="05050102010706020507" pitchFamily="18" charset="2"/>
                        <a:buChar char=""/>
                      </a:pPr>
                      <a:r>
                        <a:rPr lang="en-US" sz="1800">
                          <a:effectLst/>
                        </a:rPr>
                        <a:t>Login</a:t>
                      </a:r>
                    </a:p>
                    <a:p>
                      <a:pPr marL="342900" marR="0" lvl="0" indent="-342900" algn="l">
                        <a:spcBef>
                          <a:spcPts val="0"/>
                        </a:spcBef>
                        <a:spcAft>
                          <a:spcPts val="0"/>
                        </a:spcAft>
                        <a:buFont typeface="Symbol" panose="05050102010706020507" pitchFamily="18" charset="2"/>
                        <a:buChar char=""/>
                      </a:pPr>
                      <a:r>
                        <a:rPr lang="en-US" sz="1800">
                          <a:effectLst/>
                        </a:rPr>
                        <a:t>Select Major</a:t>
                      </a:r>
                    </a:p>
                    <a:p>
                      <a:pPr marL="342900" marR="0" lvl="0" indent="-342900" algn="l">
                        <a:spcBef>
                          <a:spcPts val="0"/>
                        </a:spcBef>
                        <a:spcAft>
                          <a:spcPts val="0"/>
                        </a:spcAft>
                        <a:buFont typeface="Symbol" panose="05050102010706020507" pitchFamily="18" charset="2"/>
                        <a:buChar char=""/>
                      </a:pPr>
                      <a:r>
                        <a:rPr lang="en-US" sz="1800">
                          <a:effectLst/>
                        </a:rPr>
                        <a:t>Upload Transcript/Dars Report</a:t>
                      </a:r>
                    </a:p>
                    <a:p>
                      <a:pPr marL="342900" marR="0" lvl="0" indent="-342900" algn="l">
                        <a:spcBef>
                          <a:spcPts val="0"/>
                        </a:spcBef>
                        <a:spcAft>
                          <a:spcPts val="0"/>
                        </a:spcAft>
                        <a:buFont typeface="Symbol" panose="05050102010706020507" pitchFamily="18" charset="2"/>
                        <a:buChar char=""/>
                      </a:pPr>
                      <a:r>
                        <a:rPr lang="en-US" sz="1800">
                          <a:effectLst/>
                        </a:rPr>
                        <a:t>View Results</a:t>
                      </a:r>
                    </a:p>
                    <a:p>
                      <a:pPr marL="342900" marR="0" lvl="0" indent="-342900" algn="l">
                        <a:spcBef>
                          <a:spcPts val="0"/>
                        </a:spcBef>
                        <a:spcAft>
                          <a:spcPts val="0"/>
                        </a:spcAft>
                        <a:buFont typeface="Symbol" panose="05050102010706020507" pitchFamily="18" charset="2"/>
                        <a:buChar char=""/>
                      </a:pPr>
                      <a:r>
                        <a:rPr lang="en-US" sz="1800">
                          <a:effectLst/>
                        </a:rPr>
                        <a:t>Print Results</a:t>
                      </a:r>
                    </a:p>
                    <a:p>
                      <a:pPr marL="342900" marR="0" lvl="0" indent="-342900" algn="l">
                        <a:spcBef>
                          <a:spcPts val="0"/>
                        </a:spcBef>
                        <a:spcAft>
                          <a:spcPts val="0"/>
                        </a:spcAft>
                        <a:buFont typeface="Symbol" panose="05050102010706020507" pitchFamily="18" charset="2"/>
                        <a:buChar char=""/>
                      </a:pPr>
                      <a:r>
                        <a:rPr lang="en-US" sz="1800">
                          <a:effectLst/>
                        </a:rPr>
                        <a:t>Download Results</a:t>
                      </a:r>
                      <a:endParaRPr lang="en-US" sz="1800">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87393" marR="87393" marT="0" marB="0"/>
                </a:tc>
                <a:extLst>
                  <a:ext uri="{0D108BD9-81ED-4DB2-BD59-A6C34878D82A}">
                    <a16:rowId xmlns:a16="http://schemas.microsoft.com/office/drawing/2014/main" val="1830438932"/>
                  </a:ext>
                </a:extLst>
              </a:tr>
              <a:tr h="1441292">
                <a:tc>
                  <a:txBody>
                    <a:bodyPr/>
                    <a:lstStyle/>
                    <a:p>
                      <a:pPr marL="0" marR="0" algn="l">
                        <a:spcBef>
                          <a:spcPts val="0"/>
                        </a:spcBef>
                        <a:spcAft>
                          <a:spcPts val="0"/>
                        </a:spcAft>
                      </a:pPr>
                      <a:r>
                        <a:rPr lang="en-US" sz="3000">
                          <a:effectLst/>
                        </a:rPr>
                        <a:t> </a:t>
                      </a:r>
                      <a:endParaRPr lang="en-US" sz="1800">
                        <a:effectLst/>
                      </a:endParaRPr>
                    </a:p>
                    <a:p>
                      <a:pPr marL="0" marR="0" algn="l">
                        <a:spcBef>
                          <a:spcPts val="0"/>
                        </a:spcBef>
                        <a:spcAft>
                          <a:spcPts val="0"/>
                        </a:spcAft>
                      </a:pPr>
                      <a:r>
                        <a:rPr lang="en-US" sz="3000">
                          <a:effectLst/>
                        </a:rPr>
                        <a:t> </a:t>
                      </a:r>
                      <a:endParaRPr lang="en-US" sz="1800">
                        <a:effectLst/>
                      </a:endParaRPr>
                    </a:p>
                    <a:p>
                      <a:pPr marL="0" marR="0" algn="l">
                        <a:spcBef>
                          <a:spcPts val="0"/>
                        </a:spcBef>
                        <a:spcAft>
                          <a:spcPts val="0"/>
                        </a:spcAft>
                      </a:pPr>
                      <a:r>
                        <a:rPr lang="en-US" sz="3000">
                          <a:effectLst/>
                        </a:rPr>
                        <a:t>Administrator</a:t>
                      </a:r>
                      <a:endParaRPr lang="en-US" sz="1800">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87393" marR="87393" marT="0" marB="0"/>
                </a:tc>
                <a:tc>
                  <a:txBody>
                    <a:bodyPr/>
                    <a:lstStyle/>
                    <a:p>
                      <a:pPr marL="457200" marR="0" algn="l">
                        <a:spcBef>
                          <a:spcPts val="0"/>
                        </a:spcBef>
                        <a:spcAft>
                          <a:spcPts val="0"/>
                        </a:spcAft>
                      </a:pPr>
                      <a:r>
                        <a:rPr lang="en-US" sz="1800" dirty="0">
                          <a:effectLst/>
                        </a:rPr>
                        <a:t> </a:t>
                      </a:r>
                    </a:p>
                    <a:p>
                      <a:pPr marL="457200" marR="0" algn="l">
                        <a:spcBef>
                          <a:spcPts val="0"/>
                        </a:spcBef>
                        <a:spcAft>
                          <a:spcPts val="0"/>
                        </a:spcAft>
                      </a:pPr>
                      <a:r>
                        <a:rPr lang="en-US" sz="1800" dirty="0">
                          <a:effectLst/>
                        </a:rPr>
                        <a:t> </a:t>
                      </a:r>
                    </a:p>
                    <a:p>
                      <a:pPr marL="0" marR="0" algn="l">
                        <a:spcBef>
                          <a:spcPts val="0"/>
                        </a:spcBef>
                        <a:spcAft>
                          <a:spcPts val="0"/>
                        </a:spcAft>
                      </a:pPr>
                      <a:r>
                        <a:rPr lang="en-US" sz="1800" dirty="0">
                          <a:effectLst/>
                        </a:rPr>
                        <a:t> </a:t>
                      </a:r>
                    </a:p>
                    <a:p>
                      <a:pPr marL="342900" marR="0" lvl="0" indent="-342900" algn="l">
                        <a:spcBef>
                          <a:spcPts val="0"/>
                        </a:spcBef>
                        <a:spcAft>
                          <a:spcPts val="0"/>
                        </a:spcAft>
                        <a:buFont typeface="Symbol" panose="05050102010706020507" pitchFamily="18" charset="2"/>
                        <a:buChar char=""/>
                      </a:pPr>
                      <a:r>
                        <a:rPr lang="en-US" sz="1800" dirty="0">
                          <a:effectLst/>
                        </a:rPr>
                        <a:t>Login</a:t>
                      </a:r>
                    </a:p>
                    <a:p>
                      <a:pPr marL="342900" marR="0" lvl="0" indent="-342900" algn="l">
                        <a:spcBef>
                          <a:spcPts val="0"/>
                        </a:spcBef>
                        <a:spcAft>
                          <a:spcPts val="0"/>
                        </a:spcAft>
                        <a:buFont typeface="Symbol" panose="05050102010706020507" pitchFamily="18" charset="2"/>
                        <a:buChar char=""/>
                      </a:pPr>
                      <a:r>
                        <a:rPr lang="en-US" sz="1800" dirty="0">
                          <a:effectLst/>
                        </a:rPr>
                        <a:t>Upload CSV File</a:t>
                      </a:r>
                      <a:endParaRPr lang="en-US" sz="1800" dirty="0">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87393" marR="87393" marT="0" marB="0"/>
                </a:tc>
                <a:extLst>
                  <a:ext uri="{0D108BD9-81ED-4DB2-BD59-A6C34878D82A}">
                    <a16:rowId xmlns:a16="http://schemas.microsoft.com/office/drawing/2014/main" val="880572524"/>
                  </a:ext>
                </a:extLst>
              </a:tr>
            </a:tbl>
          </a:graphicData>
        </a:graphic>
      </p:graphicFrame>
    </p:spTree>
    <p:extLst>
      <p:ext uri="{BB962C8B-B14F-4D97-AF65-F5344CB8AC3E}">
        <p14:creationId xmlns:p14="http://schemas.microsoft.com/office/powerpoint/2010/main" val="3549400405"/>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5A6F72-9811-4487-9CEC-52F96F83EE2A}"/>
              </a:ext>
            </a:extLst>
          </p:cNvPr>
          <p:cNvSpPr>
            <a:spLocks noGrp="1"/>
          </p:cNvSpPr>
          <p:nvPr>
            <p:ph sz="half" idx="1"/>
          </p:nvPr>
        </p:nvSpPr>
        <p:spPr>
          <a:xfrm>
            <a:off x="225287" y="159025"/>
            <a:ext cx="5870713" cy="6586331"/>
          </a:xfrm>
        </p:spPr>
        <p:txBody>
          <a:bodyPr>
            <a:normAutofit/>
          </a:bodyPr>
          <a:lstStyle/>
          <a:p>
            <a:pPr marL="0" indent="0">
              <a:buNone/>
            </a:pPr>
            <a:r>
              <a:rPr lang="en-US" dirty="0">
                <a:solidFill>
                  <a:schemeClr val="bg1"/>
                </a:solidFill>
              </a:rPr>
              <a:t>		</a:t>
            </a:r>
            <a:r>
              <a:rPr lang="en-US" sz="4000" dirty="0">
                <a:solidFill>
                  <a:schemeClr val="accent4"/>
                </a:solidFill>
              </a:rPr>
              <a:t>Student</a:t>
            </a:r>
          </a:p>
          <a:p>
            <a:pPr marL="0" indent="0">
              <a:buNone/>
            </a:pPr>
            <a:r>
              <a:rPr lang="en-US" dirty="0">
                <a:solidFill>
                  <a:schemeClr val="bg1"/>
                </a:solidFill>
              </a:rPr>
              <a:t>The student will be the primary actor in our system. </a:t>
            </a:r>
          </a:p>
          <a:p>
            <a:pPr marL="0" indent="0">
              <a:buNone/>
            </a:pPr>
            <a:r>
              <a:rPr lang="en-US" dirty="0">
                <a:solidFill>
                  <a:schemeClr val="bg1"/>
                </a:solidFill>
              </a:rPr>
              <a:t>The student will have to be able to login to access the interface of the program. Upon gaining access to the interface, the student will need access to several program features. </a:t>
            </a:r>
          </a:p>
          <a:p>
            <a:pPr marL="0" indent="0">
              <a:buNone/>
            </a:pPr>
            <a:r>
              <a:rPr lang="en-US" dirty="0">
                <a:solidFill>
                  <a:schemeClr val="bg1"/>
                </a:solidFill>
              </a:rPr>
              <a:t>These features include the ability to select a major course of study, upload a transcript or </a:t>
            </a:r>
            <a:r>
              <a:rPr lang="en-US" dirty="0" err="1">
                <a:solidFill>
                  <a:schemeClr val="bg1"/>
                </a:solidFill>
              </a:rPr>
              <a:t>Dars</a:t>
            </a:r>
            <a:r>
              <a:rPr lang="en-US" dirty="0">
                <a:solidFill>
                  <a:schemeClr val="bg1"/>
                </a:solidFill>
              </a:rPr>
              <a:t> Report, run the program, and access the results. Additionally, the student will need to view, download, or print the results. </a:t>
            </a:r>
          </a:p>
          <a:p>
            <a:pPr marL="0" indent="0">
              <a:buNone/>
            </a:pPr>
            <a:endParaRPr lang="en-US" dirty="0">
              <a:solidFill>
                <a:schemeClr val="bg1"/>
              </a:solidFill>
            </a:endParaRPr>
          </a:p>
        </p:txBody>
      </p:sp>
      <p:sp>
        <p:nvSpPr>
          <p:cNvPr id="4" name="Content Placeholder 3">
            <a:extLst>
              <a:ext uri="{FF2B5EF4-FFF2-40B4-BE49-F238E27FC236}">
                <a16:creationId xmlns:a16="http://schemas.microsoft.com/office/drawing/2014/main" id="{6BEECE2E-C5A6-4342-B41E-BD600B2BC722}"/>
              </a:ext>
            </a:extLst>
          </p:cNvPr>
          <p:cNvSpPr>
            <a:spLocks noGrp="1"/>
          </p:cNvSpPr>
          <p:nvPr>
            <p:ph sz="half" idx="2"/>
          </p:nvPr>
        </p:nvSpPr>
        <p:spPr>
          <a:xfrm>
            <a:off x="6172198" y="159026"/>
            <a:ext cx="5675245" cy="6586330"/>
          </a:xfrm>
        </p:spPr>
        <p:txBody>
          <a:bodyPr>
            <a:normAutofit/>
          </a:bodyPr>
          <a:lstStyle/>
          <a:p>
            <a:pPr marL="0" indent="0">
              <a:buNone/>
            </a:pPr>
            <a:r>
              <a:rPr lang="en-US" dirty="0">
                <a:solidFill>
                  <a:schemeClr val="bg1"/>
                </a:solidFill>
              </a:rPr>
              <a:t>	</a:t>
            </a:r>
            <a:r>
              <a:rPr lang="en-US" sz="4000" dirty="0">
                <a:solidFill>
                  <a:schemeClr val="accent4"/>
                </a:solidFill>
              </a:rPr>
              <a:t>Administrator</a:t>
            </a:r>
          </a:p>
          <a:p>
            <a:pPr marL="0" indent="0">
              <a:buNone/>
            </a:pPr>
            <a:r>
              <a:rPr lang="en-US" dirty="0">
                <a:solidFill>
                  <a:schemeClr val="bg1"/>
                </a:solidFill>
              </a:rPr>
              <a:t>There will be a system administrator that needs to interact with the system. </a:t>
            </a:r>
          </a:p>
          <a:p>
            <a:pPr marL="0" indent="0">
              <a:buNone/>
            </a:pPr>
            <a:r>
              <a:rPr lang="en-US" dirty="0">
                <a:solidFill>
                  <a:schemeClr val="bg1"/>
                </a:solidFill>
              </a:rPr>
              <a:t>The administrator will need to be able to login to access the administrative features of the program. </a:t>
            </a:r>
          </a:p>
          <a:p>
            <a:pPr marL="0" indent="0">
              <a:buNone/>
            </a:pPr>
            <a:r>
              <a:rPr lang="en-US" dirty="0">
                <a:solidFill>
                  <a:schemeClr val="bg1"/>
                </a:solidFill>
              </a:rPr>
              <a:t>Upon gaining access to the administrator interface, the instructor will need the ability to configure and maintain program majors and requirements.</a:t>
            </a:r>
          </a:p>
          <a:p>
            <a:pPr marL="0" indent="0">
              <a:buNone/>
            </a:pPr>
            <a:endParaRPr lang="en-US" dirty="0">
              <a:solidFill>
                <a:schemeClr val="bg1"/>
              </a:solidFill>
            </a:endParaRPr>
          </a:p>
        </p:txBody>
      </p:sp>
    </p:spTree>
    <p:extLst>
      <p:ext uri="{BB962C8B-B14F-4D97-AF65-F5344CB8AC3E}">
        <p14:creationId xmlns:p14="http://schemas.microsoft.com/office/powerpoint/2010/main" val="2804604058"/>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43F56E-B112-4008-82BD-ADD5A74FE3B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859449" y="643467"/>
            <a:ext cx="8473101" cy="5571065"/>
          </a:xfrm>
          <a:prstGeom prst="rect">
            <a:avLst/>
          </a:prstGeom>
          <a:noFill/>
        </p:spPr>
      </p:pic>
    </p:spTree>
    <p:extLst>
      <p:ext uri="{BB962C8B-B14F-4D97-AF65-F5344CB8AC3E}">
        <p14:creationId xmlns:p14="http://schemas.microsoft.com/office/powerpoint/2010/main" val="2015128665"/>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DE3C7-6B43-4FC5-A1F6-767B78AF4E63}"/>
              </a:ext>
            </a:extLst>
          </p:cNvPr>
          <p:cNvSpPr>
            <a:spLocks noGrp="1"/>
          </p:cNvSpPr>
          <p:nvPr>
            <p:ph type="title"/>
          </p:nvPr>
        </p:nvSpPr>
        <p:spPr>
          <a:xfrm>
            <a:off x="838200" y="194364"/>
            <a:ext cx="10214113" cy="973345"/>
          </a:xfrm>
        </p:spPr>
        <p:txBody>
          <a:bodyPr/>
          <a:lstStyle/>
          <a:p>
            <a:pPr algn="ctr"/>
            <a:r>
              <a:rPr lang="en-US" dirty="0">
                <a:solidFill>
                  <a:srgbClr val="FFC000"/>
                </a:solidFill>
              </a:rPr>
              <a:t>Estimate Cost</a:t>
            </a:r>
          </a:p>
        </p:txBody>
      </p:sp>
      <p:sp>
        <p:nvSpPr>
          <p:cNvPr id="3" name="Content Placeholder 2">
            <a:extLst>
              <a:ext uri="{FF2B5EF4-FFF2-40B4-BE49-F238E27FC236}">
                <a16:creationId xmlns:a16="http://schemas.microsoft.com/office/drawing/2014/main" id="{4AB47913-7EDB-4A54-92B3-12988504084D}"/>
              </a:ext>
            </a:extLst>
          </p:cNvPr>
          <p:cNvSpPr>
            <a:spLocks noGrp="1"/>
          </p:cNvSpPr>
          <p:nvPr>
            <p:ph idx="1"/>
          </p:nvPr>
        </p:nvSpPr>
        <p:spPr>
          <a:xfrm>
            <a:off x="728870" y="1378226"/>
            <a:ext cx="11039060" cy="5141844"/>
          </a:xfrm>
        </p:spPr>
        <p:txBody>
          <a:bodyPr>
            <a:normAutofit lnSpcReduction="10000"/>
          </a:bodyPr>
          <a:lstStyle/>
          <a:p>
            <a:r>
              <a:rPr lang="en-US" dirty="0">
                <a:solidFill>
                  <a:schemeClr val="bg1"/>
                </a:solidFill>
              </a:rPr>
              <a:t>The average salary of a developer is around $60,000 a year.</a:t>
            </a:r>
          </a:p>
          <a:p>
            <a:r>
              <a:rPr lang="en-US" dirty="0">
                <a:solidFill>
                  <a:schemeClr val="bg1"/>
                </a:solidFill>
              </a:rPr>
              <a:t>This is going to take about 200 hours so the cost would be around $5,800.</a:t>
            </a:r>
          </a:p>
          <a:p>
            <a:r>
              <a:rPr lang="en-US" dirty="0">
                <a:solidFill>
                  <a:schemeClr val="bg1"/>
                </a:solidFill>
              </a:rPr>
              <a:t>You would probably need an analysist to test the quality of the product so another $5,800 and the total would be $11,600. </a:t>
            </a:r>
          </a:p>
          <a:p>
            <a:r>
              <a:rPr lang="en-US" dirty="0">
                <a:solidFill>
                  <a:schemeClr val="bg1"/>
                </a:solidFill>
              </a:rPr>
              <a:t>This is a web product, and you could host it yourself however, there are other options.</a:t>
            </a:r>
          </a:p>
          <a:p>
            <a:r>
              <a:rPr lang="en-US" dirty="0">
                <a:solidFill>
                  <a:schemeClr val="bg1"/>
                </a:solidFill>
              </a:rPr>
              <a:t>For example, a single instance of 100GB SSD storage, 4 core CPU, 16gb RAM from AWS is about $185 a month.</a:t>
            </a:r>
          </a:p>
          <a:p>
            <a:r>
              <a:rPr lang="en-US" dirty="0">
                <a:solidFill>
                  <a:schemeClr val="bg1"/>
                </a:solidFill>
              </a:rPr>
              <a:t>The total cost to develop, test is between $11,600 and $17400 with a monthly cost of $185 to AWS for hosting.</a:t>
            </a:r>
          </a:p>
          <a:p>
            <a:r>
              <a:rPr lang="en-US" dirty="0">
                <a:solidFill>
                  <a:schemeClr val="bg1"/>
                </a:solidFill>
              </a:rPr>
              <a:t>Theses estimates are based on current market costs.</a:t>
            </a:r>
          </a:p>
          <a:p>
            <a:endParaRPr lang="en-US" dirty="0">
              <a:solidFill>
                <a:schemeClr val="bg1"/>
              </a:solidFill>
            </a:endParaRPr>
          </a:p>
        </p:txBody>
      </p:sp>
    </p:spTree>
    <p:extLst>
      <p:ext uri="{BB962C8B-B14F-4D97-AF65-F5344CB8AC3E}">
        <p14:creationId xmlns:p14="http://schemas.microsoft.com/office/powerpoint/2010/main" val="1746028031"/>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BAC5-B7B7-4A34-8095-6453245C065E}"/>
              </a:ext>
            </a:extLst>
          </p:cNvPr>
          <p:cNvSpPr>
            <a:spLocks noGrp="1"/>
          </p:cNvSpPr>
          <p:nvPr>
            <p:ph type="title"/>
          </p:nvPr>
        </p:nvSpPr>
        <p:spPr/>
        <p:txBody>
          <a:bodyPr/>
          <a:lstStyle/>
          <a:p>
            <a:pPr algn="ctr"/>
            <a:r>
              <a:rPr lang="en-US" dirty="0">
                <a:solidFill>
                  <a:srgbClr val="FFC000"/>
                </a:solidFill>
              </a:rPr>
              <a:t>Hardware and Software Requirement</a:t>
            </a:r>
          </a:p>
        </p:txBody>
      </p:sp>
      <p:sp>
        <p:nvSpPr>
          <p:cNvPr id="4" name="Content Placeholder 3">
            <a:extLst>
              <a:ext uri="{FF2B5EF4-FFF2-40B4-BE49-F238E27FC236}">
                <a16:creationId xmlns:a16="http://schemas.microsoft.com/office/drawing/2014/main" id="{5D188A14-7A36-48AC-873D-9BDA07A61949}"/>
              </a:ext>
            </a:extLst>
          </p:cNvPr>
          <p:cNvSpPr>
            <a:spLocks noGrp="1"/>
          </p:cNvSpPr>
          <p:nvPr>
            <p:ph sz="half" idx="1"/>
          </p:nvPr>
        </p:nvSpPr>
        <p:spPr>
          <a:xfrm>
            <a:off x="410817" y="1825624"/>
            <a:ext cx="5608983" cy="4893227"/>
          </a:xfrm>
        </p:spPr>
        <p:txBody>
          <a:bodyPr>
            <a:normAutofit fontScale="92500" lnSpcReduction="20000"/>
          </a:bodyPr>
          <a:lstStyle/>
          <a:p>
            <a:pPr marL="0" indent="0" algn="ctr">
              <a:buNone/>
            </a:pPr>
            <a:r>
              <a:rPr lang="en-US" dirty="0">
                <a:solidFill>
                  <a:schemeClr val="accent4"/>
                </a:solidFill>
              </a:rPr>
              <a:t>For development</a:t>
            </a:r>
          </a:p>
          <a:p>
            <a:r>
              <a:rPr lang="en-US" dirty="0">
                <a:solidFill>
                  <a:schemeClr val="bg1"/>
                </a:solidFill>
              </a:rPr>
              <a:t>Realistically web development can be done with nearly any device with a text editor, so this greatly reduces the need for any high spec device or development software.</a:t>
            </a:r>
          </a:p>
          <a:p>
            <a:r>
              <a:rPr lang="en-US" dirty="0">
                <a:solidFill>
                  <a:schemeClr val="bg1"/>
                </a:solidFill>
              </a:rPr>
              <a:t> There is also a need for a database manager. We use MySQL as a database so the system would need to be able to use that.</a:t>
            </a:r>
          </a:p>
          <a:p>
            <a:r>
              <a:rPr lang="en-US" dirty="0">
                <a:solidFill>
                  <a:schemeClr val="bg1"/>
                </a:solidFill>
              </a:rPr>
              <a:t> The requirements are rather low, so an i3, 4gb of ram and 128gb hard drive (preferably an SSD) are the minimum requirements. You would also need to install the MySQL software.</a:t>
            </a:r>
          </a:p>
          <a:p>
            <a:pPr marL="0" indent="0">
              <a:buNone/>
            </a:pPr>
            <a:endParaRPr lang="en-US" dirty="0">
              <a:solidFill>
                <a:schemeClr val="bg1"/>
              </a:solidFill>
            </a:endParaRPr>
          </a:p>
        </p:txBody>
      </p:sp>
      <p:sp>
        <p:nvSpPr>
          <p:cNvPr id="5" name="Content Placeholder 4">
            <a:extLst>
              <a:ext uri="{FF2B5EF4-FFF2-40B4-BE49-F238E27FC236}">
                <a16:creationId xmlns:a16="http://schemas.microsoft.com/office/drawing/2014/main" id="{A98573C8-42C7-414B-A2AF-4231F929FD99}"/>
              </a:ext>
            </a:extLst>
          </p:cNvPr>
          <p:cNvSpPr>
            <a:spLocks noGrp="1"/>
          </p:cNvSpPr>
          <p:nvPr>
            <p:ph sz="half" idx="2"/>
          </p:nvPr>
        </p:nvSpPr>
        <p:spPr>
          <a:xfrm>
            <a:off x="6172200" y="1825625"/>
            <a:ext cx="5608982" cy="4893226"/>
          </a:xfrm>
        </p:spPr>
        <p:txBody>
          <a:bodyPr>
            <a:normAutofit fontScale="92500" lnSpcReduction="20000"/>
          </a:bodyPr>
          <a:lstStyle/>
          <a:p>
            <a:pPr marL="0" indent="0" algn="ctr">
              <a:buNone/>
            </a:pPr>
            <a:r>
              <a:rPr lang="en-US" dirty="0">
                <a:solidFill>
                  <a:schemeClr val="accent4"/>
                </a:solidFill>
              </a:rPr>
              <a:t>For users</a:t>
            </a:r>
          </a:p>
          <a:p>
            <a:r>
              <a:rPr lang="en-US" dirty="0">
                <a:solidFill>
                  <a:schemeClr val="bg1"/>
                </a:solidFill>
              </a:rPr>
              <a:t>This would be a website with the only need being a modern browser to facilitate access to most websites. </a:t>
            </a:r>
          </a:p>
          <a:p>
            <a:r>
              <a:rPr lang="en-US" dirty="0">
                <a:solidFill>
                  <a:schemeClr val="bg1"/>
                </a:solidFill>
              </a:rPr>
              <a:t>The website would be accessible by mobile devices, but the best experience would be from a computer.</a:t>
            </a:r>
          </a:p>
          <a:p>
            <a:pPr marL="0" indent="0">
              <a:buNone/>
            </a:pPr>
            <a:endParaRPr lang="en-US" dirty="0"/>
          </a:p>
        </p:txBody>
      </p:sp>
    </p:spTree>
    <p:extLst>
      <p:ext uri="{BB962C8B-B14F-4D97-AF65-F5344CB8AC3E}">
        <p14:creationId xmlns:p14="http://schemas.microsoft.com/office/powerpoint/2010/main" val="3639420836"/>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CFACBD-1CF3-48FA-A338-74AC327FD9C3}"/>
              </a:ext>
            </a:extLst>
          </p:cNvPr>
          <p:cNvSpPr/>
          <p:nvPr/>
        </p:nvSpPr>
        <p:spPr>
          <a:xfrm>
            <a:off x="848139" y="1815548"/>
            <a:ext cx="9568070" cy="3021495"/>
          </a:xfrm>
          <a:prstGeom prst="rect">
            <a:avLst/>
          </a:prstGeom>
          <a:noFill/>
        </p:spPr>
        <p:txBody>
          <a:bodyPr wrap="square" lIns="91440" tIns="45720" rIns="91440" bIns="45720">
            <a:prstTxWarp prst="textWave1">
              <a:avLst/>
            </a:prstTxWarp>
            <a:spAutoFit/>
            <a:scene3d>
              <a:camera prst="obliqueBottomRight"/>
              <a:lightRig rig="threePt" dir="t"/>
            </a:scene3d>
            <a:sp3d extrusionH="57150">
              <a:bevelT w="69850" h="69850" prst="divot"/>
            </a:sp3d>
          </a:bodyPr>
          <a:lstStyle/>
          <a:p>
            <a:pPr algn="ctr"/>
            <a:r>
              <a:rPr lang="en-US" sz="9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Questions</a:t>
            </a:r>
            <a:r>
              <a:rPr lang="en-US"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460512285"/>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DAD8-0B4B-432D-B2C0-BA97B853D825}"/>
              </a:ext>
            </a:extLst>
          </p:cNvPr>
          <p:cNvSpPr>
            <a:spLocks noGrp="1"/>
          </p:cNvSpPr>
          <p:nvPr>
            <p:ph type="ctrTitle"/>
          </p:nvPr>
        </p:nvSpPr>
        <p:spPr>
          <a:xfrm>
            <a:off x="1162318" y="202459"/>
            <a:ext cx="8534400" cy="1488315"/>
          </a:xfrm>
        </p:spPr>
        <p:txBody>
          <a:bodyPr/>
          <a:lstStyle/>
          <a:p>
            <a:r>
              <a:rPr lang="en-US" dirty="0">
                <a:solidFill>
                  <a:srgbClr val="7030A0"/>
                </a:solidFill>
              </a:rPr>
              <a:t>Introduction</a:t>
            </a:r>
          </a:p>
        </p:txBody>
      </p:sp>
      <p:sp>
        <p:nvSpPr>
          <p:cNvPr id="3" name="Subtitle 2">
            <a:extLst>
              <a:ext uri="{FF2B5EF4-FFF2-40B4-BE49-F238E27FC236}">
                <a16:creationId xmlns:a16="http://schemas.microsoft.com/office/drawing/2014/main" id="{C1CF021E-660D-474C-BA83-F8B53A536A50}"/>
              </a:ext>
            </a:extLst>
          </p:cNvPr>
          <p:cNvSpPr>
            <a:spLocks noGrp="1"/>
          </p:cNvSpPr>
          <p:nvPr>
            <p:ph type="subTitle" idx="1"/>
          </p:nvPr>
        </p:nvSpPr>
        <p:spPr>
          <a:xfrm>
            <a:off x="1162318" y="2377441"/>
            <a:ext cx="9651457" cy="3327622"/>
          </a:xfrm>
        </p:spPr>
        <p:txBody>
          <a:bodyPr>
            <a:normAutofit/>
          </a:bodyPr>
          <a:lstStyle/>
          <a:p>
            <a:pPr marL="342900" indent="-342900" algn="l">
              <a:buFont typeface="Arial" panose="020B0604020202020204" pitchFamily="34" charset="0"/>
              <a:buChar char="•"/>
            </a:pPr>
            <a:r>
              <a:rPr lang="en-US" sz="2800" dirty="0">
                <a:solidFill>
                  <a:schemeClr val="bg1"/>
                </a:solidFill>
              </a:rPr>
              <a:t>Our vision is to develop an application that allows Metropolitan State University Students to easily track their academic progress towards graduation.</a:t>
            </a:r>
          </a:p>
          <a:p>
            <a:pPr marL="342900" indent="-342900" algn="l">
              <a:buFont typeface="Arial" panose="020B0604020202020204" pitchFamily="34" charset="0"/>
              <a:buChar char="•"/>
            </a:pPr>
            <a:r>
              <a:rPr lang="en-US" sz="2800" dirty="0">
                <a:solidFill>
                  <a:schemeClr val="bg1"/>
                </a:solidFill>
              </a:rPr>
              <a:t>This application will cover all major courses offered at Metro State.</a:t>
            </a:r>
          </a:p>
          <a:p>
            <a:pPr marL="342900" indent="-342900" algn="l">
              <a:buFont typeface="Arial" panose="020B0604020202020204" pitchFamily="34" charset="0"/>
              <a:buChar char="•"/>
            </a:pPr>
            <a:r>
              <a:rPr lang="en-US" sz="2800" dirty="0">
                <a:solidFill>
                  <a:schemeClr val="bg1"/>
                </a:solidFill>
              </a:rPr>
              <a:t>It allows students to quickly view the required courses for a major and any technical or general elective courses. </a:t>
            </a:r>
          </a:p>
        </p:txBody>
      </p:sp>
    </p:spTree>
    <p:extLst>
      <p:ext uri="{BB962C8B-B14F-4D97-AF65-F5344CB8AC3E}">
        <p14:creationId xmlns:p14="http://schemas.microsoft.com/office/powerpoint/2010/main" val="716175886"/>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794F1-7C22-4A72-B09F-954CEEE27787}"/>
              </a:ext>
            </a:extLst>
          </p:cNvPr>
          <p:cNvSpPr>
            <a:spLocks noGrp="1"/>
          </p:cNvSpPr>
          <p:nvPr>
            <p:ph type="title"/>
          </p:nvPr>
        </p:nvSpPr>
        <p:spPr>
          <a:xfrm>
            <a:off x="1163638" y="188912"/>
            <a:ext cx="4463439" cy="1245993"/>
          </a:xfrm>
        </p:spPr>
        <p:txBody>
          <a:bodyPr/>
          <a:lstStyle/>
          <a:p>
            <a:pPr algn="ctr"/>
            <a:r>
              <a:rPr lang="en-US" b="1" dirty="0">
                <a:solidFill>
                  <a:schemeClr val="accent4"/>
                </a:solidFill>
              </a:rPr>
              <a:t>Why this Application</a:t>
            </a:r>
          </a:p>
        </p:txBody>
      </p:sp>
      <p:pic>
        <p:nvPicPr>
          <p:cNvPr id="7" name="Picture Placeholder 6" descr="A close up of a logo&#10;&#10;Description automatically generated">
            <a:extLst>
              <a:ext uri="{FF2B5EF4-FFF2-40B4-BE49-F238E27FC236}">
                <a16:creationId xmlns:a16="http://schemas.microsoft.com/office/drawing/2014/main" id="{0DF73B82-FC12-49AC-BB4B-FB49B273C68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785" r="7785"/>
          <a:stretch>
            <a:fillRect/>
          </a:stretch>
        </p:blipFill>
        <p:spPr>
          <a:xfrm>
            <a:off x="6096000" y="2317790"/>
            <a:ext cx="5484562" cy="4330660"/>
          </a:xfrm>
        </p:spPr>
      </p:pic>
      <p:sp>
        <p:nvSpPr>
          <p:cNvPr id="3" name="Content Placeholder 2">
            <a:extLst>
              <a:ext uri="{FF2B5EF4-FFF2-40B4-BE49-F238E27FC236}">
                <a16:creationId xmlns:a16="http://schemas.microsoft.com/office/drawing/2014/main" id="{DD769F71-946C-44A2-83EB-EEA2435F3587}"/>
              </a:ext>
            </a:extLst>
          </p:cNvPr>
          <p:cNvSpPr>
            <a:spLocks noGrp="1"/>
          </p:cNvSpPr>
          <p:nvPr>
            <p:ph type="body" sz="half" idx="2"/>
          </p:nvPr>
        </p:nvSpPr>
        <p:spPr>
          <a:xfrm>
            <a:off x="839788" y="2057400"/>
            <a:ext cx="4590341" cy="4330660"/>
          </a:xfrm>
        </p:spPr>
        <p:txBody>
          <a:bodyPr>
            <a:normAutofit lnSpcReduction="10000"/>
          </a:bodyPr>
          <a:lstStyle/>
          <a:p>
            <a:pPr marL="342900" indent="-342900">
              <a:buFont typeface="Arial" panose="020B0604020202020204" pitchFamily="34" charset="0"/>
              <a:buChar char="•"/>
            </a:pPr>
            <a:r>
              <a:rPr lang="en-US" sz="3200" dirty="0">
                <a:solidFill>
                  <a:schemeClr val="accent3">
                    <a:lumMod val="20000"/>
                    <a:lumOff val="80000"/>
                  </a:schemeClr>
                </a:solidFill>
              </a:rPr>
              <a:t>The average bachelor’s degree requires 120 college credits, yet the average recipient completes 134 credits before graduating.</a:t>
            </a:r>
          </a:p>
          <a:p>
            <a:pPr marL="342900" indent="-342900">
              <a:buFont typeface="Arial" panose="020B0604020202020204" pitchFamily="34" charset="0"/>
              <a:buChar char="•"/>
            </a:pPr>
            <a:r>
              <a:rPr lang="en-US" sz="3200" dirty="0">
                <a:solidFill>
                  <a:schemeClr val="accent3">
                    <a:lumMod val="20000"/>
                    <a:lumOff val="80000"/>
                  </a:schemeClr>
                </a:solidFill>
              </a:rPr>
              <a:t>Students change schools or major and understanding what they need is crucial.</a:t>
            </a:r>
          </a:p>
          <a:p>
            <a:pPr marL="0" indent="0">
              <a:buNone/>
            </a:pPr>
            <a:endParaRPr lang="en-US" dirty="0"/>
          </a:p>
        </p:txBody>
      </p:sp>
    </p:spTree>
    <p:extLst>
      <p:ext uri="{BB962C8B-B14F-4D97-AF65-F5344CB8AC3E}">
        <p14:creationId xmlns:p14="http://schemas.microsoft.com/office/powerpoint/2010/main" val="3409003615"/>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6CB2E-CF45-4056-A75F-94FDCD835EFF}"/>
              </a:ext>
            </a:extLst>
          </p:cNvPr>
          <p:cNvSpPr>
            <a:spLocks noGrp="1"/>
          </p:cNvSpPr>
          <p:nvPr>
            <p:ph type="title"/>
          </p:nvPr>
        </p:nvSpPr>
        <p:spPr/>
        <p:txBody>
          <a:bodyPr/>
          <a:lstStyle/>
          <a:p>
            <a:pPr algn="ctr"/>
            <a:r>
              <a:rPr lang="en-US" dirty="0">
                <a:solidFill>
                  <a:schemeClr val="accent4"/>
                </a:solidFill>
              </a:rPr>
              <a:t>Other Factors</a:t>
            </a:r>
          </a:p>
        </p:txBody>
      </p:sp>
      <p:sp>
        <p:nvSpPr>
          <p:cNvPr id="3" name="Content Placeholder 2">
            <a:extLst>
              <a:ext uri="{FF2B5EF4-FFF2-40B4-BE49-F238E27FC236}">
                <a16:creationId xmlns:a16="http://schemas.microsoft.com/office/drawing/2014/main" id="{455F8279-25B1-4788-8C5B-ADF5AA640867}"/>
              </a:ext>
            </a:extLst>
          </p:cNvPr>
          <p:cNvSpPr>
            <a:spLocks noGrp="1"/>
          </p:cNvSpPr>
          <p:nvPr>
            <p:ph idx="1"/>
          </p:nvPr>
        </p:nvSpPr>
        <p:spPr/>
        <p:txBody>
          <a:bodyPr>
            <a:normAutofit lnSpcReduction="10000"/>
          </a:bodyPr>
          <a:lstStyle/>
          <a:p>
            <a:r>
              <a:rPr lang="en-US" sz="3200" dirty="0">
                <a:solidFill>
                  <a:schemeClr val="bg1"/>
                </a:solidFill>
              </a:rPr>
              <a:t>Some students don’t take full advantage of the fact that there are counselors available to them and some don’t have the desire to communicate so they spend time taking some unnecessary classes. </a:t>
            </a:r>
          </a:p>
          <a:p>
            <a:r>
              <a:rPr lang="en-US" sz="3200" dirty="0">
                <a:solidFill>
                  <a:schemeClr val="bg1"/>
                </a:solidFill>
              </a:rPr>
              <a:t>Degree audits can be very confusing to read which further complicates the life of a student.</a:t>
            </a:r>
          </a:p>
          <a:p>
            <a:r>
              <a:rPr lang="en-US" sz="3200" dirty="0">
                <a:solidFill>
                  <a:schemeClr val="bg1"/>
                </a:solidFill>
              </a:rPr>
              <a:t>This application is accessible online and it is easy to read.</a:t>
            </a:r>
          </a:p>
          <a:p>
            <a:r>
              <a:rPr lang="en-US" sz="3200" dirty="0">
                <a:solidFill>
                  <a:schemeClr val="bg1"/>
                </a:solidFill>
              </a:rPr>
              <a:t>Students won’t need to schedule appointments or sit down with advisors.</a:t>
            </a:r>
          </a:p>
          <a:p>
            <a:endParaRPr lang="en-US" dirty="0"/>
          </a:p>
        </p:txBody>
      </p:sp>
    </p:spTree>
    <p:extLst>
      <p:ext uri="{BB962C8B-B14F-4D97-AF65-F5344CB8AC3E}">
        <p14:creationId xmlns:p14="http://schemas.microsoft.com/office/powerpoint/2010/main" val="1445729839"/>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BBF3-BF9D-4DA1-B269-D49EA8D58512}"/>
              </a:ext>
            </a:extLst>
          </p:cNvPr>
          <p:cNvSpPr>
            <a:spLocks noGrp="1"/>
          </p:cNvSpPr>
          <p:nvPr>
            <p:ph type="ctrTitle"/>
          </p:nvPr>
        </p:nvSpPr>
        <p:spPr>
          <a:xfrm>
            <a:off x="1524000" y="801859"/>
            <a:ext cx="8600661" cy="1132958"/>
          </a:xfrm>
        </p:spPr>
        <p:txBody>
          <a:bodyPr/>
          <a:lstStyle/>
          <a:p>
            <a:pPr algn="ctr"/>
            <a:r>
              <a:rPr lang="en-US" dirty="0">
                <a:solidFill>
                  <a:srgbClr val="FFC000"/>
                </a:solidFill>
              </a:rPr>
              <a:t>Feasibility</a:t>
            </a:r>
          </a:p>
        </p:txBody>
      </p:sp>
      <p:sp>
        <p:nvSpPr>
          <p:cNvPr id="4" name="Subtitle 3">
            <a:extLst>
              <a:ext uri="{FF2B5EF4-FFF2-40B4-BE49-F238E27FC236}">
                <a16:creationId xmlns:a16="http://schemas.microsoft.com/office/drawing/2014/main" id="{50FD344F-D161-40F9-8DB3-F45097CD88CE}"/>
              </a:ext>
            </a:extLst>
          </p:cNvPr>
          <p:cNvSpPr>
            <a:spLocks noGrp="1"/>
          </p:cNvSpPr>
          <p:nvPr>
            <p:ph type="subTitle" idx="1"/>
          </p:nvPr>
        </p:nvSpPr>
        <p:spPr>
          <a:xfrm>
            <a:off x="1266092" y="2385391"/>
            <a:ext cx="9985004" cy="3945071"/>
          </a:xfrm>
        </p:spPr>
        <p:txBody>
          <a:bodyPr>
            <a:normAutofit lnSpcReduction="10000"/>
          </a:bodyPr>
          <a:lstStyle/>
          <a:p>
            <a:pPr algn="l"/>
            <a:r>
              <a:rPr lang="en-US" sz="2800" dirty="0">
                <a:solidFill>
                  <a:schemeClr val="bg1"/>
                </a:solidFill>
              </a:rPr>
              <a:t>Our software is design to serve Metropolitan State University students. It will cover a variety of areas within the school. There will also be an exploration project to assess the potential market value of this program.</a:t>
            </a:r>
          </a:p>
          <a:p>
            <a:pPr algn="l"/>
            <a:r>
              <a:rPr lang="en-US" sz="2800" dirty="0">
                <a:solidFill>
                  <a:schemeClr val="bg1"/>
                </a:solidFill>
              </a:rPr>
              <a:t>The areas of feasibility are:</a:t>
            </a:r>
          </a:p>
          <a:p>
            <a:pPr marL="342900" indent="-342900" algn="l">
              <a:buFont typeface="Arial" panose="020B0604020202020204" pitchFamily="34" charset="0"/>
              <a:buChar char="•"/>
            </a:pPr>
            <a:r>
              <a:rPr lang="en-US" sz="2800" dirty="0">
                <a:solidFill>
                  <a:schemeClr val="bg1"/>
                </a:solidFill>
              </a:rPr>
              <a:t>Technical</a:t>
            </a:r>
          </a:p>
          <a:p>
            <a:pPr marL="342900" indent="-342900" algn="l">
              <a:buFont typeface="Arial" panose="020B0604020202020204" pitchFamily="34" charset="0"/>
              <a:buChar char="•"/>
            </a:pPr>
            <a:r>
              <a:rPr lang="en-US" sz="2800" dirty="0">
                <a:solidFill>
                  <a:schemeClr val="bg1"/>
                </a:solidFill>
              </a:rPr>
              <a:t>Financial</a:t>
            </a:r>
          </a:p>
          <a:p>
            <a:pPr marL="342900" indent="-342900" algn="l">
              <a:buFont typeface="Arial" panose="020B0604020202020204" pitchFamily="34" charset="0"/>
              <a:buChar char="•"/>
            </a:pPr>
            <a:r>
              <a:rPr lang="en-US" sz="2800" dirty="0">
                <a:solidFill>
                  <a:schemeClr val="bg1"/>
                </a:solidFill>
              </a:rPr>
              <a:t>Economical</a:t>
            </a:r>
          </a:p>
          <a:p>
            <a:pPr marL="342900" indent="-342900" algn="l">
              <a:buFont typeface="Arial" panose="020B0604020202020204" pitchFamily="34" charset="0"/>
              <a:buChar char="•"/>
            </a:pPr>
            <a:r>
              <a:rPr lang="en-US" sz="2800" dirty="0">
                <a:solidFill>
                  <a:schemeClr val="bg1"/>
                </a:solidFill>
              </a:rPr>
              <a:t>Political</a:t>
            </a:r>
          </a:p>
          <a:p>
            <a:pPr algn="l"/>
            <a:endParaRPr lang="en-US" dirty="0"/>
          </a:p>
        </p:txBody>
      </p:sp>
    </p:spTree>
    <p:extLst>
      <p:ext uri="{BB962C8B-B14F-4D97-AF65-F5344CB8AC3E}">
        <p14:creationId xmlns:p14="http://schemas.microsoft.com/office/powerpoint/2010/main" val="3753276999"/>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4FB5B-A103-4F26-B05D-D500163B3644}"/>
              </a:ext>
            </a:extLst>
          </p:cNvPr>
          <p:cNvSpPr>
            <a:spLocks noGrp="1"/>
          </p:cNvSpPr>
          <p:nvPr>
            <p:ph type="title"/>
          </p:nvPr>
        </p:nvSpPr>
        <p:spPr>
          <a:xfrm>
            <a:off x="838200" y="365125"/>
            <a:ext cx="10373139" cy="854075"/>
          </a:xfrm>
        </p:spPr>
        <p:txBody>
          <a:bodyPr/>
          <a:lstStyle/>
          <a:p>
            <a:pPr algn="ctr"/>
            <a:r>
              <a:rPr lang="en-US" dirty="0">
                <a:solidFill>
                  <a:srgbClr val="FFC000"/>
                </a:solidFill>
              </a:rPr>
              <a:t>Technical Feasibility</a:t>
            </a:r>
          </a:p>
        </p:txBody>
      </p:sp>
      <p:sp>
        <p:nvSpPr>
          <p:cNvPr id="3" name="Content Placeholder 2">
            <a:extLst>
              <a:ext uri="{FF2B5EF4-FFF2-40B4-BE49-F238E27FC236}">
                <a16:creationId xmlns:a16="http://schemas.microsoft.com/office/drawing/2014/main" id="{94102184-8ED7-4A5E-AC3D-5C33D8E82E8F}"/>
              </a:ext>
            </a:extLst>
          </p:cNvPr>
          <p:cNvSpPr>
            <a:spLocks noGrp="1"/>
          </p:cNvSpPr>
          <p:nvPr>
            <p:ph idx="1"/>
          </p:nvPr>
        </p:nvSpPr>
        <p:spPr>
          <a:xfrm>
            <a:off x="838199" y="1219200"/>
            <a:ext cx="10664687" cy="4957763"/>
          </a:xfrm>
        </p:spPr>
        <p:txBody>
          <a:bodyPr/>
          <a:lstStyle/>
          <a:p>
            <a:r>
              <a:rPr lang="en-US" dirty="0">
                <a:solidFill>
                  <a:schemeClr val="bg1"/>
                </a:solidFill>
              </a:rPr>
              <a:t>The technical feasibility of this project was  carefully assessed from two separate point of view.</a:t>
            </a:r>
          </a:p>
          <a:p>
            <a:r>
              <a:rPr lang="en-US" dirty="0">
                <a:solidFill>
                  <a:schemeClr val="bg1"/>
                </a:solidFill>
              </a:rPr>
              <a:t>The first part was project development and infrastructure. We learned that there are freeware available for us to use and in some cases, we will use low-cost subscription SaaS products.</a:t>
            </a:r>
          </a:p>
          <a:p>
            <a:r>
              <a:rPr lang="en-US" dirty="0">
                <a:solidFill>
                  <a:schemeClr val="bg1"/>
                </a:solidFill>
              </a:rPr>
              <a:t>The second viewpoint was the technological accessibility of all potential end users.</a:t>
            </a:r>
          </a:p>
          <a:p>
            <a:r>
              <a:rPr lang="en-US" dirty="0">
                <a:solidFill>
                  <a:schemeClr val="bg1"/>
                </a:solidFill>
              </a:rPr>
              <a:t>We asses that all students at Metro State have access to a laptop or desktop computer either through the school or personally. </a:t>
            </a:r>
          </a:p>
          <a:p>
            <a:r>
              <a:rPr lang="en-US" dirty="0">
                <a:solidFill>
                  <a:schemeClr val="bg1"/>
                </a:solidFill>
              </a:rPr>
              <a:t>Finally, there will be no additional hardware requirement to what is already available and there will be no cost associated with end users. </a:t>
            </a:r>
          </a:p>
        </p:txBody>
      </p:sp>
    </p:spTree>
    <p:extLst>
      <p:ext uri="{BB962C8B-B14F-4D97-AF65-F5344CB8AC3E}">
        <p14:creationId xmlns:p14="http://schemas.microsoft.com/office/powerpoint/2010/main" val="2528271003"/>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9AE6-C642-47E9-9A87-C47CD90FE947}"/>
              </a:ext>
            </a:extLst>
          </p:cNvPr>
          <p:cNvSpPr>
            <a:spLocks noGrp="1"/>
          </p:cNvSpPr>
          <p:nvPr>
            <p:ph type="title"/>
          </p:nvPr>
        </p:nvSpPr>
        <p:spPr/>
        <p:txBody>
          <a:bodyPr/>
          <a:lstStyle/>
          <a:p>
            <a:pPr algn="ctr"/>
            <a:r>
              <a:rPr lang="en-US" dirty="0">
                <a:solidFill>
                  <a:srgbClr val="FFC000"/>
                </a:solidFill>
              </a:rPr>
              <a:t>Financial Feasibility</a:t>
            </a:r>
          </a:p>
        </p:txBody>
      </p:sp>
      <p:sp>
        <p:nvSpPr>
          <p:cNvPr id="3" name="Content Placeholder 2">
            <a:extLst>
              <a:ext uri="{FF2B5EF4-FFF2-40B4-BE49-F238E27FC236}">
                <a16:creationId xmlns:a16="http://schemas.microsoft.com/office/drawing/2014/main" id="{099910C6-9452-4E5D-A08F-DE9F8CF24CCD}"/>
              </a:ext>
            </a:extLst>
          </p:cNvPr>
          <p:cNvSpPr>
            <a:spLocks noGrp="1"/>
          </p:cNvSpPr>
          <p:nvPr>
            <p:ph idx="1"/>
          </p:nvPr>
        </p:nvSpPr>
        <p:spPr>
          <a:xfrm>
            <a:off x="838200" y="1825624"/>
            <a:ext cx="10863470" cy="4906479"/>
          </a:xfrm>
        </p:spPr>
        <p:txBody>
          <a:bodyPr>
            <a:noAutofit/>
          </a:bodyPr>
          <a:lstStyle/>
          <a:p>
            <a:r>
              <a:rPr lang="en-US" dirty="0">
                <a:solidFill>
                  <a:schemeClr val="bg1"/>
                </a:solidFill>
              </a:rPr>
              <a:t>Software development often come with a huge price tag because of technical and operational expenses.  </a:t>
            </a:r>
          </a:p>
          <a:p>
            <a:r>
              <a:rPr lang="en-US" dirty="0">
                <a:solidFill>
                  <a:schemeClr val="bg1"/>
                </a:solidFill>
              </a:rPr>
              <a:t>We are going to eliminate these expenses because we already have the necessary hardware available.</a:t>
            </a:r>
          </a:p>
          <a:p>
            <a:r>
              <a:rPr lang="en-US" dirty="0">
                <a:solidFill>
                  <a:schemeClr val="bg1"/>
                </a:solidFill>
              </a:rPr>
              <a:t>Operationally, our staff consists of three individuals working together to meet this goal. </a:t>
            </a:r>
          </a:p>
          <a:p>
            <a:r>
              <a:rPr lang="en-US" dirty="0">
                <a:solidFill>
                  <a:schemeClr val="bg1"/>
                </a:solidFill>
              </a:rPr>
              <a:t>There is no movement from one place to the other which saves money and its convenient. </a:t>
            </a:r>
          </a:p>
          <a:p>
            <a:r>
              <a:rPr lang="en-US" dirty="0">
                <a:solidFill>
                  <a:schemeClr val="bg1"/>
                </a:solidFill>
              </a:rPr>
              <a:t>We do expect there to be minimal expenses related to software which may come in the form of licensing or subscription fees pertaining to the hosting of our solution.</a:t>
            </a:r>
          </a:p>
        </p:txBody>
      </p:sp>
    </p:spTree>
    <p:extLst>
      <p:ext uri="{BB962C8B-B14F-4D97-AF65-F5344CB8AC3E}">
        <p14:creationId xmlns:p14="http://schemas.microsoft.com/office/powerpoint/2010/main" val="1739627755"/>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81DB-FF82-47C3-B456-397F0D0C41BD}"/>
              </a:ext>
            </a:extLst>
          </p:cNvPr>
          <p:cNvSpPr>
            <a:spLocks noGrp="1"/>
          </p:cNvSpPr>
          <p:nvPr>
            <p:ph type="title"/>
          </p:nvPr>
        </p:nvSpPr>
        <p:spPr/>
        <p:txBody>
          <a:bodyPr/>
          <a:lstStyle/>
          <a:p>
            <a:pPr algn="ctr"/>
            <a:r>
              <a:rPr lang="en-US" dirty="0">
                <a:solidFill>
                  <a:srgbClr val="FFC000"/>
                </a:solidFill>
              </a:rPr>
              <a:t>Economic Feasibility</a:t>
            </a:r>
          </a:p>
        </p:txBody>
      </p:sp>
      <p:sp>
        <p:nvSpPr>
          <p:cNvPr id="3" name="Content Placeholder 2">
            <a:extLst>
              <a:ext uri="{FF2B5EF4-FFF2-40B4-BE49-F238E27FC236}">
                <a16:creationId xmlns:a16="http://schemas.microsoft.com/office/drawing/2014/main" id="{41020D8D-2ECB-45BF-A00F-E519EA970B45}"/>
              </a:ext>
            </a:extLst>
          </p:cNvPr>
          <p:cNvSpPr>
            <a:spLocks noGrp="1"/>
          </p:cNvSpPr>
          <p:nvPr>
            <p:ph idx="1"/>
          </p:nvPr>
        </p:nvSpPr>
        <p:spPr/>
        <p:txBody>
          <a:bodyPr>
            <a:normAutofit lnSpcReduction="10000"/>
          </a:bodyPr>
          <a:lstStyle/>
          <a:p>
            <a:r>
              <a:rPr lang="en-US" dirty="0">
                <a:solidFill>
                  <a:schemeClr val="bg1"/>
                </a:solidFill>
              </a:rPr>
              <a:t>The economic section explores the ability of the solution to break even or potentially become profitable in the future.</a:t>
            </a:r>
          </a:p>
          <a:p>
            <a:r>
              <a:rPr lang="en-US" dirty="0">
                <a:solidFill>
                  <a:schemeClr val="bg1"/>
                </a:solidFill>
              </a:rPr>
              <a:t>We anticipate a considerable incubation period for this software to become widely used and appreciated.</a:t>
            </a:r>
          </a:p>
          <a:p>
            <a:r>
              <a:rPr lang="en-US" dirty="0">
                <a:solidFill>
                  <a:schemeClr val="bg1"/>
                </a:solidFill>
              </a:rPr>
              <a:t>Graduation requirements are not always considered daily but rather towards the end of each semester. </a:t>
            </a:r>
          </a:p>
          <a:p>
            <a:r>
              <a:rPr lang="en-US" dirty="0">
                <a:solidFill>
                  <a:schemeClr val="bg1"/>
                </a:solidFill>
              </a:rPr>
              <a:t>This factor contributes greatly to the lengthy time incubation.</a:t>
            </a:r>
          </a:p>
          <a:p>
            <a:r>
              <a:rPr lang="en-US" dirty="0">
                <a:solidFill>
                  <a:schemeClr val="bg1"/>
                </a:solidFill>
              </a:rPr>
              <a:t>Further exploration will be done to determine a break-even period because our project needs several semesters to elapse and students and advisors use and appreciate this powerful tool.</a:t>
            </a:r>
          </a:p>
        </p:txBody>
      </p:sp>
    </p:spTree>
    <p:extLst>
      <p:ext uri="{BB962C8B-B14F-4D97-AF65-F5344CB8AC3E}">
        <p14:creationId xmlns:p14="http://schemas.microsoft.com/office/powerpoint/2010/main" val="447473628"/>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6F73-0D51-4578-86A6-5CE975E50214}"/>
              </a:ext>
            </a:extLst>
          </p:cNvPr>
          <p:cNvSpPr>
            <a:spLocks noGrp="1"/>
          </p:cNvSpPr>
          <p:nvPr>
            <p:ph type="title"/>
          </p:nvPr>
        </p:nvSpPr>
        <p:spPr>
          <a:xfrm>
            <a:off x="821635" y="219351"/>
            <a:ext cx="10515600" cy="1278145"/>
          </a:xfrm>
        </p:spPr>
        <p:txBody>
          <a:bodyPr/>
          <a:lstStyle/>
          <a:p>
            <a:pPr algn="ctr"/>
            <a:r>
              <a:rPr lang="en-US" dirty="0">
                <a:solidFill>
                  <a:srgbClr val="FFC000"/>
                </a:solidFill>
              </a:rPr>
              <a:t>Political Feasibility</a:t>
            </a:r>
          </a:p>
        </p:txBody>
      </p:sp>
      <p:sp>
        <p:nvSpPr>
          <p:cNvPr id="3" name="Content Placeholder 2">
            <a:extLst>
              <a:ext uri="{FF2B5EF4-FFF2-40B4-BE49-F238E27FC236}">
                <a16:creationId xmlns:a16="http://schemas.microsoft.com/office/drawing/2014/main" id="{B42C5CAF-13E6-423A-9563-8FF1CE4BFCAB}"/>
              </a:ext>
            </a:extLst>
          </p:cNvPr>
          <p:cNvSpPr>
            <a:spLocks noGrp="1"/>
          </p:cNvSpPr>
          <p:nvPr>
            <p:ph idx="1"/>
          </p:nvPr>
        </p:nvSpPr>
        <p:spPr>
          <a:xfrm>
            <a:off x="838199" y="1497496"/>
            <a:ext cx="10863471" cy="5141153"/>
          </a:xfrm>
        </p:spPr>
        <p:txBody>
          <a:bodyPr>
            <a:normAutofit fontScale="92500"/>
          </a:bodyPr>
          <a:lstStyle/>
          <a:p>
            <a:r>
              <a:rPr lang="en-US" dirty="0"/>
              <a:t>From the previous section, we stated that a lengthy time is required before the system is widely used and our research on political feasibility helped us conclude that assessment.</a:t>
            </a:r>
          </a:p>
          <a:p>
            <a:r>
              <a:rPr lang="en-US" dirty="0"/>
              <a:t>Non of the factors considered were harmful significantly or insurmountable.</a:t>
            </a:r>
          </a:p>
          <a:p>
            <a:r>
              <a:rPr lang="en-US" dirty="0"/>
              <a:t>Our project is designed to help students and advisors. We expect the latter to involve political implications.</a:t>
            </a:r>
          </a:p>
          <a:p>
            <a:r>
              <a:rPr lang="en-US" dirty="0"/>
              <a:t>The concept of improving the current system implies that a weakness or deficiency exists.</a:t>
            </a:r>
          </a:p>
          <a:p>
            <a:r>
              <a:rPr lang="en-US" dirty="0"/>
              <a:t>Previous experiences show that attempts made to improve a process or procedure within any organization faces backlash from current stakeholders.</a:t>
            </a:r>
          </a:p>
          <a:p>
            <a:r>
              <a:rPr lang="en-US" dirty="0"/>
              <a:t>We anticipate this system to be significantly beneficial to overcome those push back.</a:t>
            </a:r>
          </a:p>
        </p:txBody>
      </p:sp>
    </p:spTree>
    <p:extLst>
      <p:ext uri="{BB962C8B-B14F-4D97-AF65-F5344CB8AC3E}">
        <p14:creationId xmlns:p14="http://schemas.microsoft.com/office/powerpoint/2010/main" val="2419047074"/>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1227</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Franklin Gothic Medium</vt:lpstr>
      <vt:lpstr>Symbol</vt:lpstr>
      <vt:lpstr>Office Theme</vt:lpstr>
      <vt:lpstr>GRADUATION REQUIREMENT SIMPLIFIER </vt:lpstr>
      <vt:lpstr>Introduction</vt:lpstr>
      <vt:lpstr>Why this Application</vt:lpstr>
      <vt:lpstr>Other Factors</vt:lpstr>
      <vt:lpstr>Feasibility</vt:lpstr>
      <vt:lpstr>Technical Feasibility</vt:lpstr>
      <vt:lpstr>Financial Feasibility</vt:lpstr>
      <vt:lpstr>Economic Feasibility</vt:lpstr>
      <vt:lpstr>Political Feasibility</vt:lpstr>
      <vt:lpstr>Market Feasibility</vt:lpstr>
      <vt:lpstr>Use Cases</vt:lpstr>
      <vt:lpstr>PowerPoint Presentation</vt:lpstr>
      <vt:lpstr>PowerPoint Presentation</vt:lpstr>
      <vt:lpstr>Estimate Cost</vt:lpstr>
      <vt:lpstr>Hardware and Software Requirement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GRADUATION REQUIREMENT SIMPLIFIER</dc:title>
  <dc:creator>Rene Ntumnui</dc:creator>
  <cp:lastModifiedBy>Brad Taylor</cp:lastModifiedBy>
  <cp:revision>14</cp:revision>
  <dcterms:created xsi:type="dcterms:W3CDTF">2020-09-13T19:18:18Z</dcterms:created>
  <dcterms:modified xsi:type="dcterms:W3CDTF">2020-09-14T22:40:30Z</dcterms:modified>
</cp:coreProperties>
</file>