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1"/>
  </p:notesMasterIdLst>
  <p:sldIdLst>
    <p:sldId id="256" r:id="rId5"/>
    <p:sldId id="257" r:id="rId6"/>
    <p:sldId id="258" r:id="rId7"/>
    <p:sldId id="259" r:id="rId8"/>
    <p:sldId id="260" r:id="rId9"/>
    <p:sldId id="261" r:id="rId10"/>
    <p:sldId id="262" r:id="rId11"/>
    <p:sldId id="263" r:id="rId12"/>
    <p:sldId id="270" r:id="rId13"/>
    <p:sldId id="271" r:id="rId14"/>
    <p:sldId id="264" r:id="rId15"/>
    <p:sldId id="265" r:id="rId16"/>
    <p:sldId id="266" r:id="rId17"/>
    <p:sldId id="267" r:id="rId18"/>
    <p:sldId id="268" r:id="rId19"/>
    <p:sldId id="269"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Lst>
  <p:custDataLst>
    <p:tags r:id="rId3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7C99C-D4C9-4987-A1B9-BAE904D08AC3}" v="12" dt="2023-08-13T23:35:49.080"/>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2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lay mabalo" userId="ece72c9e12379d2c" providerId="LiveId" clId="{0EB7C99C-D4C9-4987-A1B9-BAE904D08AC3}"/>
    <pc:docChg chg="custSel addSld delSld modSld sldOrd">
      <pc:chgData name="bradlay mabalo" userId="ece72c9e12379d2c" providerId="LiveId" clId="{0EB7C99C-D4C9-4987-A1B9-BAE904D08AC3}" dt="2023-08-13T23:35:20.873" v="616" actId="20577"/>
      <pc:docMkLst>
        <pc:docMk/>
      </pc:docMkLst>
      <pc:sldChg chg="modSp mod">
        <pc:chgData name="bradlay mabalo" userId="ece72c9e12379d2c" providerId="LiveId" clId="{0EB7C99C-D4C9-4987-A1B9-BAE904D08AC3}" dt="2023-08-13T23:14:32.339" v="359" actId="1076"/>
        <pc:sldMkLst>
          <pc:docMk/>
          <pc:sldMk cId="0" sldId="257"/>
        </pc:sldMkLst>
        <pc:spChg chg="mod">
          <ac:chgData name="bradlay mabalo" userId="ece72c9e12379d2c" providerId="LiveId" clId="{0EB7C99C-D4C9-4987-A1B9-BAE904D08AC3}" dt="2023-08-13T23:14:28.536" v="357" actId="20577"/>
          <ac:spMkLst>
            <pc:docMk/>
            <pc:sldMk cId="0" sldId="257"/>
            <ac:spMk id="152" creationId="{00000000-0000-0000-0000-000000000000}"/>
          </ac:spMkLst>
        </pc:spChg>
        <pc:picChg chg="mod">
          <ac:chgData name="bradlay mabalo" userId="ece72c9e12379d2c" providerId="LiveId" clId="{0EB7C99C-D4C9-4987-A1B9-BAE904D08AC3}" dt="2023-08-13T23:14:32.339" v="359" actId="1076"/>
          <ac:picMkLst>
            <pc:docMk/>
            <pc:sldMk cId="0" sldId="257"/>
            <ac:picMk id="153" creationId="{00000000-0000-0000-0000-000000000000}"/>
          </ac:picMkLst>
        </pc:picChg>
      </pc:sldChg>
      <pc:sldChg chg="modSp mod">
        <pc:chgData name="bradlay mabalo" userId="ece72c9e12379d2c" providerId="LiveId" clId="{0EB7C99C-D4C9-4987-A1B9-BAE904D08AC3}" dt="2023-08-13T22:59:18.236" v="175" actId="20577"/>
        <pc:sldMkLst>
          <pc:docMk/>
          <pc:sldMk cId="0" sldId="263"/>
        </pc:sldMkLst>
        <pc:spChg chg="mod">
          <ac:chgData name="bradlay mabalo" userId="ece72c9e12379d2c" providerId="LiveId" clId="{0EB7C99C-D4C9-4987-A1B9-BAE904D08AC3}" dt="2023-08-13T22:59:18.236" v="175" actId="20577"/>
          <ac:spMkLst>
            <pc:docMk/>
            <pc:sldMk cId="0" sldId="263"/>
            <ac:spMk id="196" creationId="{00000000-0000-0000-0000-000000000000}"/>
          </ac:spMkLst>
        </pc:spChg>
      </pc:sldChg>
      <pc:sldChg chg="addSp delSp modSp mod">
        <pc:chgData name="bradlay mabalo" userId="ece72c9e12379d2c" providerId="LiveId" clId="{0EB7C99C-D4C9-4987-A1B9-BAE904D08AC3}" dt="2023-08-13T22:55:10.590" v="168" actId="1076"/>
        <pc:sldMkLst>
          <pc:docMk/>
          <pc:sldMk cId="0" sldId="265"/>
        </pc:sldMkLst>
        <pc:spChg chg="add del mod">
          <ac:chgData name="bradlay mabalo" userId="ece72c9e12379d2c" providerId="LiveId" clId="{0EB7C99C-D4C9-4987-A1B9-BAE904D08AC3}" dt="2023-08-13T21:25:12.581" v="119"/>
          <ac:spMkLst>
            <pc:docMk/>
            <pc:sldMk cId="0" sldId="265"/>
            <ac:spMk id="6" creationId="{E9EFB097-19A6-20BF-5F19-2D6848359639}"/>
          </ac:spMkLst>
        </pc:spChg>
        <pc:spChg chg="add mod">
          <ac:chgData name="bradlay mabalo" userId="ece72c9e12379d2c" providerId="LiveId" clId="{0EB7C99C-D4C9-4987-A1B9-BAE904D08AC3}" dt="2023-08-13T21:33:52.259" v="151" actId="20577"/>
          <ac:spMkLst>
            <pc:docMk/>
            <pc:sldMk cId="0" sldId="265"/>
            <ac:spMk id="7" creationId="{C5B15307-A388-429D-822A-AC4D41A65910}"/>
          </ac:spMkLst>
        </pc:spChg>
        <pc:spChg chg="add del mod">
          <ac:chgData name="bradlay mabalo" userId="ece72c9e12379d2c" providerId="LiveId" clId="{0EB7C99C-D4C9-4987-A1B9-BAE904D08AC3}" dt="2023-08-13T21:47:42.843" v="166"/>
          <ac:spMkLst>
            <pc:docMk/>
            <pc:sldMk cId="0" sldId="265"/>
            <ac:spMk id="8" creationId="{5409E383-D6FF-FDEB-8A96-535FD631EF62}"/>
          </ac:spMkLst>
        </pc:spChg>
        <pc:spChg chg="add mod">
          <ac:chgData name="bradlay mabalo" userId="ece72c9e12379d2c" providerId="LiveId" clId="{0EB7C99C-D4C9-4987-A1B9-BAE904D08AC3}" dt="2023-08-13T22:55:10.590" v="168" actId="1076"/>
          <ac:spMkLst>
            <pc:docMk/>
            <pc:sldMk cId="0" sldId="265"/>
            <ac:spMk id="9" creationId="{F0850A41-9C7F-E9B8-227D-A9363E33AF0C}"/>
          </ac:spMkLst>
        </pc:spChg>
        <pc:spChg chg="mod">
          <ac:chgData name="bradlay mabalo" userId="ece72c9e12379d2c" providerId="LiveId" clId="{0EB7C99C-D4C9-4987-A1B9-BAE904D08AC3}" dt="2023-08-13T21:25:30.809" v="123" actId="5793"/>
          <ac:spMkLst>
            <pc:docMk/>
            <pc:sldMk cId="0" sldId="265"/>
            <ac:spMk id="210" creationId="{00000000-0000-0000-0000-000000000000}"/>
          </ac:spMkLst>
        </pc:spChg>
        <pc:picChg chg="add del mod">
          <ac:chgData name="bradlay mabalo" userId="ece72c9e12379d2c" providerId="LiveId" clId="{0EB7C99C-D4C9-4987-A1B9-BAE904D08AC3}" dt="2023-08-13T21:28:58.454" v="143" actId="21"/>
          <ac:picMkLst>
            <pc:docMk/>
            <pc:sldMk cId="0" sldId="265"/>
            <ac:picMk id="3" creationId="{F7EABAD3-82C0-88E9-BBBC-BE21FE5DB7F4}"/>
          </ac:picMkLst>
        </pc:picChg>
        <pc:picChg chg="add del mod">
          <ac:chgData name="bradlay mabalo" userId="ece72c9e12379d2c" providerId="LiveId" clId="{0EB7C99C-D4C9-4987-A1B9-BAE904D08AC3}" dt="2023-08-13T21:27:12.212" v="132" actId="21"/>
          <ac:picMkLst>
            <pc:docMk/>
            <pc:sldMk cId="0" sldId="265"/>
            <ac:picMk id="5" creationId="{50C6C409-895A-715B-35C7-88546002928D}"/>
          </ac:picMkLst>
        </pc:picChg>
      </pc:sldChg>
      <pc:sldChg chg="modSp mod">
        <pc:chgData name="bradlay mabalo" userId="ece72c9e12379d2c" providerId="LiveId" clId="{0EB7C99C-D4C9-4987-A1B9-BAE904D08AC3}" dt="2023-08-13T21:08:49.772" v="94" actId="207"/>
        <pc:sldMkLst>
          <pc:docMk/>
          <pc:sldMk cId="0" sldId="268"/>
        </pc:sldMkLst>
        <pc:spChg chg="mod">
          <ac:chgData name="bradlay mabalo" userId="ece72c9e12379d2c" providerId="LiveId" clId="{0EB7C99C-D4C9-4987-A1B9-BAE904D08AC3}" dt="2023-08-13T21:08:49.772" v="94" actId="207"/>
          <ac:spMkLst>
            <pc:docMk/>
            <pc:sldMk cId="0" sldId="268"/>
            <ac:spMk id="231" creationId="{00000000-0000-0000-0000-000000000000}"/>
          </ac:spMkLst>
        </pc:spChg>
      </pc:sldChg>
      <pc:sldChg chg="modSp mod">
        <pc:chgData name="bradlay mabalo" userId="ece72c9e12379d2c" providerId="LiveId" clId="{0EB7C99C-D4C9-4987-A1B9-BAE904D08AC3}" dt="2023-08-13T23:35:20.873" v="616" actId="20577"/>
        <pc:sldMkLst>
          <pc:docMk/>
          <pc:sldMk cId="0" sldId="269"/>
        </pc:sldMkLst>
        <pc:spChg chg="mod">
          <ac:chgData name="bradlay mabalo" userId="ece72c9e12379d2c" providerId="LiveId" clId="{0EB7C99C-D4C9-4987-A1B9-BAE904D08AC3}" dt="2023-08-13T23:35:20.873" v="616" actId="20577"/>
          <ac:spMkLst>
            <pc:docMk/>
            <pc:sldMk cId="0" sldId="269"/>
            <ac:spMk id="238" creationId="{00000000-0000-0000-0000-000000000000}"/>
          </ac:spMkLst>
        </pc:spChg>
      </pc:sldChg>
      <pc:sldChg chg="addSp modSp new mod ord">
        <pc:chgData name="bradlay mabalo" userId="ece72c9e12379d2c" providerId="LiveId" clId="{0EB7C99C-D4C9-4987-A1B9-BAE904D08AC3}" dt="2023-08-13T23:04:57.153" v="281" actId="20577"/>
        <pc:sldMkLst>
          <pc:docMk/>
          <pc:sldMk cId="907350183" sldId="270"/>
        </pc:sldMkLst>
        <pc:spChg chg="mod">
          <ac:chgData name="bradlay mabalo" userId="ece72c9e12379d2c" providerId="LiveId" clId="{0EB7C99C-D4C9-4987-A1B9-BAE904D08AC3}" dt="2023-08-13T23:02:56.159" v="196" actId="20577"/>
          <ac:spMkLst>
            <pc:docMk/>
            <pc:sldMk cId="907350183" sldId="270"/>
            <ac:spMk id="2" creationId="{DAE1B6A2-B9EC-9518-2538-0AD7002A5C34}"/>
          </ac:spMkLst>
        </pc:spChg>
        <pc:spChg chg="mod">
          <ac:chgData name="bradlay mabalo" userId="ece72c9e12379d2c" providerId="LiveId" clId="{0EB7C99C-D4C9-4987-A1B9-BAE904D08AC3}" dt="2023-08-13T23:04:57.153" v="281" actId="20577"/>
          <ac:spMkLst>
            <pc:docMk/>
            <pc:sldMk cId="907350183" sldId="270"/>
            <ac:spMk id="3" creationId="{CD76BACF-F171-A8F0-07E3-E16A30776D0B}"/>
          </ac:spMkLst>
        </pc:spChg>
        <pc:picChg chg="add mod">
          <ac:chgData name="bradlay mabalo" userId="ece72c9e12379d2c" providerId="LiveId" clId="{0EB7C99C-D4C9-4987-A1B9-BAE904D08AC3}" dt="2023-08-13T21:28:44.702" v="141" actId="1076"/>
          <ac:picMkLst>
            <pc:docMk/>
            <pc:sldMk cId="907350183" sldId="270"/>
            <ac:picMk id="4" creationId="{4E9498C2-4208-2E9F-A073-96FFF11AFC88}"/>
          </ac:picMkLst>
        </pc:picChg>
      </pc:sldChg>
      <pc:sldChg chg="addSp modSp new del mod">
        <pc:chgData name="bradlay mabalo" userId="ece72c9e12379d2c" providerId="LiveId" clId="{0EB7C99C-D4C9-4987-A1B9-BAE904D08AC3}" dt="2023-08-13T21:27:55.971" v="136" actId="47"/>
        <pc:sldMkLst>
          <pc:docMk/>
          <pc:sldMk cId="2321501717" sldId="270"/>
        </pc:sldMkLst>
        <pc:picChg chg="add mod">
          <ac:chgData name="bradlay mabalo" userId="ece72c9e12379d2c" providerId="LiveId" clId="{0EB7C99C-D4C9-4987-A1B9-BAE904D08AC3}" dt="2023-08-13T21:27:21.159" v="135" actId="1076"/>
          <ac:picMkLst>
            <pc:docMk/>
            <pc:sldMk cId="2321501717" sldId="270"/>
            <ac:picMk id="4" creationId="{70167454-5E1F-5356-1B38-3CF7C86B8BBF}"/>
          </ac:picMkLst>
        </pc:picChg>
      </pc:sldChg>
      <pc:sldChg chg="new del">
        <pc:chgData name="bradlay mabalo" userId="ece72c9e12379d2c" providerId="LiveId" clId="{0EB7C99C-D4C9-4987-A1B9-BAE904D08AC3}" dt="2023-08-13T21:24:34.481" v="113" actId="47"/>
        <pc:sldMkLst>
          <pc:docMk/>
          <pc:sldMk cId="3814319082" sldId="270"/>
        </pc:sldMkLst>
      </pc:sldChg>
      <pc:sldChg chg="addSp modSp new mod">
        <pc:chgData name="bradlay mabalo" userId="ece72c9e12379d2c" providerId="LiveId" clId="{0EB7C99C-D4C9-4987-A1B9-BAE904D08AC3}" dt="2023-08-13T23:06:49.071" v="356" actId="20577"/>
        <pc:sldMkLst>
          <pc:docMk/>
          <pc:sldMk cId="2697808507" sldId="271"/>
        </pc:sldMkLst>
        <pc:spChg chg="mod">
          <ac:chgData name="bradlay mabalo" userId="ece72c9e12379d2c" providerId="LiveId" clId="{0EB7C99C-D4C9-4987-A1B9-BAE904D08AC3}" dt="2023-08-13T23:05:49.347" v="297" actId="20577"/>
          <ac:spMkLst>
            <pc:docMk/>
            <pc:sldMk cId="2697808507" sldId="271"/>
            <ac:spMk id="2" creationId="{C97CCBB9-98AA-62B3-074A-40CFEE4DD460}"/>
          </ac:spMkLst>
        </pc:spChg>
        <pc:spChg chg="mod">
          <ac:chgData name="bradlay mabalo" userId="ece72c9e12379d2c" providerId="LiveId" clId="{0EB7C99C-D4C9-4987-A1B9-BAE904D08AC3}" dt="2023-08-13T23:06:49.071" v="356" actId="20577"/>
          <ac:spMkLst>
            <pc:docMk/>
            <pc:sldMk cId="2697808507" sldId="271"/>
            <ac:spMk id="3" creationId="{9E6376EB-2287-C66F-DE65-F4804BCD5A7B}"/>
          </ac:spMkLst>
        </pc:spChg>
        <pc:picChg chg="add mod">
          <ac:chgData name="bradlay mabalo" userId="ece72c9e12379d2c" providerId="LiveId" clId="{0EB7C99C-D4C9-4987-A1B9-BAE904D08AC3}" dt="2023-08-13T21:29:04.685" v="145" actId="1076"/>
          <ac:picMkLst>
            <pc:docMk/>
            <pc:sldMk cId="2697808507" sldId="271"/>
            <ac:picMk id="4" creationId="{95874F39-7629-1581-A861-29AD335B34C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png"/><Relationship Id="rId5" Type="http://schemas.openxmlformats.org/officeDocument/2006/relationships/hyperlink" Target="https://www.opsera.io/blog/devsecops-automation#:~:text=DevSecOps%20automation%20is%20the%20process,security%20analysis%20is%20performed%20manually." TargetMode="External"/><Relationship Id="rId4" Type="http://schemas.openxmlformats.org/officeDocument/2006/relationships/hyperlink" Target="https://wiki.sei.cmu.edu/confluence/pages/viewpage.action?pageId=88046682"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Bradlay Mabalo</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dirty="0"/>
              <a:t>SNHU CS 405</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CBB9-98AA-62B3-074A-40CFEE4DD460}"/>
              </a:ext>
            </a:extLst>
          </p:cNvPr>
          <p:cNvSpPr>
            <a:spLocks noGrp="1"/>
          </p:cNvSpPr>
          <p:nvPr>
            <p:ph type="title"/>
          </p:nvPr>
        </p:nvSpPr>
        <p:spPr/>
        <p:txBody>
          <a:bodyPr/>
          <a:lstStyle/>
          <a:p>
            <a:r>
              <a:rPr lang="en-US" dirty="0"/>
              <a:t>Adding a value</a:t>
            </a:r>
          </a:p>
        </p:txBody>
      </p:sp>
      <p:sp>
        <p:nvSpPr>
          <p:cNvPr id="3" name="Text Placeholder 2">
            <a:extLst>
              <a:ext uri="{FF2B5EF4-FFF2-40B4-BE49-F238E27FC236}">
                <a16:creationId xmlns:a16="http://schemas.microsoft.com/office/drawing/2014/main" id="{9E6376EB-2287-C66F-DE65-F4804BCD5A7B}"/>
              </a:ext>
            </a:extLst>
          </p:cNvPr>
          <p:cNvSpPr>
            <a:spLocks noGrp="1"/>
          </p:cNvSpPr>
          <p:nvPr>
            <p:ph type="body" idx="1"/>
          </p:nvPr>
        </p:nvSpPr>
        <p:spPr/>
        <p:txBody>
          <a:bodyPr/>
          <a:lstStyle/>
          <a:p>
            <a:r>
              <a:rPr lang="en-US" dirty="0"/>
              <a:t>Verify if collection is empty</a:t>
            </a:r>
          </a:p>
        </p:txBody>
      </p:sp>
      <p:pic>
        <p:nvPicPr>
          <p:cNvPr id="4" name="Picture 3">
            <a:extLst>
              <a:ext uri="{FF2B5EF4-FFF2-40B4-BE49-F238E27FC236}">
                <a16:creationId xmlns:a16="http://schemas.microsoft.com/office/drawing/2014/main" id="{95874F39-7629-1581-A861-29AD335B34C6}"/>
              </a:ext>
            </a:extLst>
          </p:cNvPr>
          <p:cNvPicPr>
            <a:picLocks noChangeAspect="1"/>
          </p:cNvPicPr>
          <p:nvPr/>
        </p:nvPicPr>
        <p:blipFill>
          <a:blip r:embed="rId2"/>
          <a:stretch>
            <a:fillRect/>
          </a:stretch>
        </p:blipFill>
        <p:spPr>
          <a:xfrm>
            <a:off x="1039354" y="3429000"/>
            <a:ext cx="3994023" cy="1581331"/>
          </a:xfrm>
          <a:prstGeom prst="rect">
            <a:avLst/>
          </a:prstGeom>
        </p:spPr>
      </p:pic>
    </p:spTree>
    <p:extLst>
      <p:ext uri="{BB962C8B-B14F-4D97-AF65-F5344CB8AC3E}">
        <p14:creationId xmlns:p14="http://schemas.microsoft.com/office/powerpoint/2010/main" val="2697808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lt1"/>
              </a:buClr>
              <a:buSzPts val="2000"/>
              <a:buNone/>
            </a:pPr>
            <a:endParaRPr lang="en-US" sz="1600" dirty="0"/>
          </a:p>
          <a:p>
            <a:pPr marL="685800" lvl="1" indent="-228600" algn="l" rtl="0">
              <a:lnSpc>
                <a:spcPct val="90000"/>
              </a:lnSpc>
              <a:spcBef>
                <a:spcPts val="0"/>
              </a:spcBef>
              <a:spcAft>
                <a:spcPts val="0"/>
              </a:spcAft>
              <a:buClr>
                <a:schemeClr val="lt1"/>
              </a:buClr>
              <a:buSzPts val="2000"/>
              <a:buChar char="•"/>
            </a:pPr>
            <a:endParaRPr lang="en-US" sz="1600" dirty="0"/>
          </a:p>
          <a:p>
            <a:pPr marL="685800" lvl="1" indent="-228600" algn="l" rtl="0">
              <a:lnSpc>
                <a:spcPct val="90000"/>
              </a:lnSpc>
              <a:spcBef>
                <a:spcPts val="0"/>
              </a:spcBef>
              <a:spcAft>
                <a:spcPts val="0"/>
              </a:spcAft>
              <a:buClr>
                <a:schemeClr val="lt1"/>
              </a:buClr>
              <a:buSzPts val="2000"/>
              <a:buChar char="•"/>
            </a:pPr>
            <a:endParaRPr lang="en-US" sz="1600" dirty="0"/>
          </a:p>
          <a:p>
            <a:pPr marL="457200" lvl="1" indent="0" algn="l" rtl="0">
              <a:lnSpc>
                <a:spcPct val="90000"/>
              </a:lnSpc>
              <a:spcBef>
                <a:spcPts val="0"/>
              </a:spcBef>
              <a:spcAft>
                <a:spcPts val="0"/>
              </a:spcAft>
              <a:buClr>
                <a:schemeClr val="lt1"/>
              </a:buClr>
              <a:buSzPts val="2000"/>
              <a:buNone/>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7" name="TextBox 6">
            <a:extLst>
              <a:ext uri="{FF2B5EF4-FFF2-40B4-BE49-F238E27FC236}">
                <a16:creationId xmlns:a16="http://schemas.microsoft.com/office/drawing/2014/main" id="{C5B15307-A388-429D-822A-AC4D41A65910}"/>
              </a:ext>
            </a:extLst>
          </p:cNvPr>
          <p:cNvSpPr txBox="1"/>
          <p:nvPr/>
        </p:nvSpPr>
        <p:spPr>
          <a:xfrm>
            <a:off x="2241550" y="2292350"/>
            <a:ext cx="6438900" cy="954107"/>
          </a:xfrm>
          <a:prstGeom prst="rect">
            <a:avLst/>
          </a:prstGeom>
          <a:noFill/>
        </p:spPr>
        <p:txBody>
          <a:bodyPr wrap="square" rtlCol="0">
            <a:spAutoFit/>
          </a:bodyPr>
          <a:lstStyle/>
          <a:p>
            <a:r>
              <a:rPr lang="en-US" dirty="0">
                <a:solidFill>
                  <a:schemeClr val="bg1"/>
                </a:solidFill>
              </a:rPr>
              <a:t>DevSecOps is a pipeline that incorporates security practices into the whole DevOps workflow. As a result, security might evolve into a crucial component of the rapidly evolving technological landscape. This will also ensure the organization is as safe as possible from external dangers.</a:t>
            </a:r>
          </a:p>
        </p:txBody>
      </p:sp>
      <p:sp>
        <p:nvSpPr>
          <p:cNvPr id="9" name="TextBox 8">
            <a:extLst>
              <a:ext uri="{FF2B5EF4-FFF2-40B4-BE49-F238E27FC236}">
                <a16:creationId xmlns:a16="http://schemas.microsoft.com/office/drawing/2014/main" id="{F0850A41-9C7F-E9B8-227D-A9363E33AF0C}"/>
              </a:ext>
            </a:extLst>
          </p:cNvPr>
          <p:cNvSpPr txBox="1"/>
          <p:nvPr/>
        </p:nvSpPr>
        <p:spPr>
          <a:xfrm>
            <a:off x="2241550" y="3794655"/>
            <a:ext cx="6508750" cy="1169551"/>
          </a:xfrm>
          <a:prstGeom prst="rect">
            <a:avLst/>
          </a:prstGeom>
          <a:noFill/>
        </p:spPr>
        <p:txBody>
          <a:bodyPr wrap="square" rtlCol="0">
            <a:spAutoFit/>
          </a:bodyPr>
          <a:lstStyle/>
          <a:p>
            <a:r>
              <a:rPr lang="en-US" dirty="0">
                <a:solidFill>
                  <a:schemeClr val="bg1"/>
                </a:solidFill>
              </a:rPr>
              <a:t>Several resources are available to aid in the delivery of security services. CPPChecker, a Google testing framework for static code analysis, is useful for unit testing C++ applications. These development platforms are simply the tip of the iceberg; additional protocols and hardware-based security measures exist to protect sensitive enterprise information.</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482600" y="1822451"/>
            <a:ext cx="11366499" cy="391795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2">
            <a:extLst>
              <a:ext uri="{FF2B5EF4-FFF2-40B4-BE49-F238E27FC236}">
                <a16:creationId xmlns:a16="http://schemas.microsoft.com/office/drawing/2014/main" id="{FA565B95-7322-539C-03B9-42904D0F1483}"/>
              </a:ext>
            </a:extLst>
          </p:cNvPr>
          <p:cNvGraphicFramePr>
            <a:graphicFrameLocks noGrp="1"/>
          </p:cNvGraphicFramePr>
          <p:nvPr>
            <p:extLst>
              <p:ext uri="{D42A27DB-BD31-4B8C-83A1-F6EECF244321}">
                <p14:modId xmlns:p14="http://schemas.microsoft.com/office/powerpoint/2010/main" val="2314387720"/>
              </p:ext>
            </p:extLst>
          </p:nvPr>
        </p:nvGraphicFramePr>
        <p:xfrm>
          <a:off x="685800" y="2800350"/>
          <a:ext cx="10820401" cy="2503017"/>
        </p:xfrm>
        <a:graphic>
          <a:graphicData uri="http://schemas.openxmlformats.org/drawingml/2006/table">
            <a:tbl>
              <a:tblPr firstRow="1" bandRow="1">
                <a:tableStyleId>{802198C4-3087-4945-87E3-76CBB3509B7E}</a:tableStyleId>
              </a:tblPr>
              <a:tblGrid>
                <a:gridCol w="1413687">
                  <a:extLst>
                    <a:ext uri="{9D8B030D-6E8A-4147-A177-3AD203B41FA5}">
                      <a16:colId xmlns:a16="http://schemas.microsoft.com/office/drawing/2014/main" val="3878629475"/>
                    </a:ext>
                  </a:extLst>
                </a:gridCol>
                <a:gridCol w="5304613">
                  <a:extLst>
                    <a:ext uri="{9D8B030D-6E8A-4147-A177-3AD203B41FA5}">
                      <a16:colId xmlns:a16="http://schemas.microsoft.com/office/drawing/2014/main" val="1682825027"/>
                    </a:ext>
                  </a:extLst>
                </a:gridCol>
                <a:gridCol w="4102101">
                  <a:extLst>
                    <a:ext uri="{9D8B030D-6E8A-4147-A177-3AD203B41FA5}">
                      <a16:colId xmlns:a16="http://schemas.microsoft.com/office/drawing/2014/main" val="3707474495"/>
                    </a:ext>
                  </a:extLst>
                </a:gridCol>
              </a:tblGrid>
              <a:tr h="779459">
                <a:tc>
                  <a:txBody>
                    <a:bodyPr/>
                    <a:lstStyle/>
                    <a:p>
                      <a:endParaRPr lang="en-US" dirty="0"/>
                    </a:p>
                  </a:txBody>
                  <a:tcPr/>
                </a:tc>
                <a:tc>
                  <a:txBody>
                    <a:bodyPr/>
                    <a:lstStyle/>
                    <a:p>
                      <a:pPr algn="ctr"/>
                      <a:r>
                        <a:rPr lang="en-US" sz="2400" dirty="0">
                          <a:solidFill>
                            <a:schemeClr val="bg1"/>
                          </a:solidFill>
                        </a:rPr>
                        <a:t>Now</a:t>
                      </a:r>
                    </a:p>
                  </a:txBody>
                  <a:tcPr/>
                </a:tc>
                <a:tc>
                  <a:txBody>
                    <a:bodyPr/>
                    <a:lstStyle/>
                    <a:p>
                      <a:pPr algn="ctr"/>
                      <a:r>
                        <a:rPr lang="en-US" sz="2400" dirty="0">
                          <a:solidFill>
                            <a:schemeClr val="bg1"/>
                          </a:solidFill>
                        </a:rPr>
                        <a:t>Wait</a:t>
                      </a:r>
                    </a:p>
                  </a:txBody>
                  <a:tcPr/>
                </a:tc>
                <a:extLst>
                  <a:ext uri="{0D108BD9-81ED-4DB2-BD59-A6C34878D82A}">
                    <a16:rowId xmlns:a16="http://schemas.microsoft.com/office/drawing/2014/main" val="247792296"/>
                  </a:ext>
                </a:extLst>
              </a:tr>
              <a:tr h="944099">
                <a:tc>
                  <a:txBody>
                    <a:bodyPr/>
                    <a:lstStyle/>
                    <a:p>
                      <a:pPr algn="ctr"/>
                      <a:r>
                        <a:rPr lang="en-US" sz="2400" dirty="0">
                          <a:solidFill>
                            <a:schemeClr val="bg1"/>
                          </a:solidFill>
                        </a:rPr>
                        <a:t>Benefits</a:t>
                      </a:r>
                    </a:p>
                  </a:txBody>
                  <a:tcPr/>
                </a:tc>
                <a:tc>
                  <a:txBody>
                    <a:bodyPr/>
                    <a:lstStyle/>
                    <a:p>
                      <a:pPr marL="285750" indent="-285750">
                        <a:buClr>
                          <a:schemeClr val="bg1"/>
                        </a:buClr>
                        <a:buFont typeface="Arial" panose="020B0604020202020204" pitchFamily="34" charset="0"/>
                        <a:buChar char="•"/>
                      </a:pPr>
                      <a:r>
                        <a:rPr lang="en-US" sz="1200" dirty="0">
                          <a:solidFill>
                            <a:schemeClr val="bg1"/>
                          </a:solidFill>
                        </a:rPr>
                        <a:t>reduces the potential for future harm</a:t>
                      </a:r>
                    </a:p>
                    <a:p>
                      <a:pPr marL="285750" indent="-285750">
                        <a:buClr>
                          <a:schemeClr val="bg1"/>
                        </a:buClr>
                        <a:buFont typeface="Arial" panose="020B0604020202020204" pitchFamily="34" charset="0"/>
                        <a:buChar char="•"/>
                      </a:pPr>
                      <a:r>
                        <a:rPr lang="en-US" sz="1200" dirty="0">
                          <a:solidFill>
                            <a:schemeClr val="bg1"/>
                          </a:solidFill>
                        </a:rPr>
                        <a:t>Long-term cost savings possible if attacks can be stopped in time.</a:t>
                      </a:r>
                    </a:p>
                    <a:p>
                      <a:pPr marL="285750" indent="-285750">
                        <a:buClr>
                          <a:schemeClr val="bg1"/>
                        </a:buClr>
                        <a:buFont typeface="Arial" panose="020B0604020202020204" pitchFamily="34" charset="0"/>
                        <a:buChar char="•"/>
                      </a:pPr>
                      <a:r>
                        <a:rPr lang="en-US" sz="1200" dirty="0">
                          <a:solidFill>
                            <a:schemeClr val="bg1"/>
                          </a:solidFill>
                        </a:rPr>
                        <a:t>Quickly secure sensitive data and maintain our clients' confidence in us.</a:t>
                      </a:r>
                    </a:p>
                  </a:txBody>
                  <a:tcPr/>
                </a:tc>
                <a:tc>
                  <a:txBody>
                    <a:bodyPr/>
                    <a:lstStyle/>
                    <a:p>
                      <a:pPr marL="285750" indent="-285750">
                        <a:buClr>
                          <a:schemeClr val="bg1"/>
                        </a:buClr>
                        <a:buFont typeface="Arial" panose="020B0604020202020204" pitchFamily="34" charset="0"/>
                        <a:buChar char="•"/>
                      </a:pPr>
                      <a:r>
                        <a:rPr lang="en-US" dirty="0">
                          <a:solidFill>
                            <a:schemeClr val="bg1"/>
                          </a:solidFill>
                        </a:rPr>
                        <a:t>Accelerating the software development life cycle</a:t>
                      </a:r>
                    </a:p>
                  </a:txBody>
                  <a:tcPr/>
                </a:tc>
                <a:extLst>
                  <a:ext uri="{0D108BD9-81ED-4DB2-BD59-A6C34878D82A}">
                    <a16:rowId xmlns:a16="http://schemas.microsoft.com/office/drawing/2014/main" val="2754395071"/>
                  </a:ext>
                </a:extLst>
              </a:tr>
              <a:tr h="779459">
                <a:tc>
                  <a:txBody>
                    <a:bodyPr/>
                    <a:lstStyle/>
                    <a:p>
                      <a:pPr algn="ctr"/>
                      <a:r>
                        <a:rPr lang="en-US" sz="2400" dirty="0">
                          <a:solidFill>
                            <a:schemeClr val="bg1"/>
                          </a:solidFill>
                        </a:rPr>
                        <a:t>Risk</a:t>
                      </a:r>
                    </a:p>
                  </a:txBody>
                  <a:tcPr/>
                </a:tc>
                <a:tc>
                  <a:txBody>
                    <a:bodyPr/>
                    <a:lstStyle/>
                    <a:p>
                      <a:pPr marL="285750" indent="-285750">
                        <a:buClr>
                          <a:schemeClr val="bg1"/>
                        </a:buClr>
                        <a:buFont typeface="Arial" panose="020B0604020202020204" pitchFamily="34" charset="0"/>
                        <a:buChar char="•"/>
                      </a:pPr>
                      <a:r>
                        <a:rPr lang="en-US" sz="1200" dirty="0">
                          <a:solidFill>
                            <a:schemeClr val="bg1"/>
                          </a:solidFill>
                        </a:rPr>
                        <a:t>Perhaps lacks the resources to take immediate action</a:t>
                      </a:r>
                    </a:p>
                    <a:p>
                      <a:pPr marL="285750" indent="-285750">
                        <a:buClr>
                          <a:schemeClr val="bg1"/>
                        </a:buClr>
                        <a:buFont typeface="Arial" panose="020B0604020202020204" pitchFamily="34" charset="0"/>
                        <a:buChar char="•"/>
                      </a:pPr>
                      <a:r>
                        <a:rPr lang="en-US" sz="1200" dirty="0">
                          <a:solidFill>
                            <a:schemeClr val="bg1"/>
                          </a:solidFill>
                        </a:rPr>
                        <a:t>Cost might be higher upfront</a:t>
                      </a:r>
                    </a:p>
                  </a:txBody>
                  <a:tcPr/>
                </a:tc>
                <a:tc>
                  <a:txBody>
                    <a:bodyPr/>
                    <a:lstStyle/>
                    <a:p>
                      <a:pPr marL="285750" indent="-285750">
                        <a:buClr>
                          <a:schemeClr val="bg1"/>
                        </a:buClr>
                        <a:buFont typeface="Arial" panose="020B0604020202020204" pitchFamily="34" charset="0"/>
                        <a:buChar char="•"/>
                      </a:pPr>
                      <a:r>
                        <a:rPr lang="en-US" dirty="0">
                          <a:solidFill>
                            <a:schemeClr val="bg1"/>
                          </a:solidFill>
                        </a:rPr>
                        <a:t>Threat can occur in the meantime</a:t>
                      </a:r>
                    </a:p>
                    <a:p>
                      <a:pPr marL="285750" indent="-285750">
                        <a:buClr>
                          <a:schemeClr val="bg1"/>
                        </a:buClr>
                        <a:buFont typeface="Arial" panose="020B0604020202020204" pitchFamily="34" charset="0"/>
                        <a:buChar char="•"/>
                      </a:pPr>
                      <a:r>
                        <a:rPr lang="en-US" dirty="0">
                          <a:solidFill>
                            <a:schemeClr val="bg1"/>
                          </a:solidFill>
                        </a:rPr>
                        <a:t>Client confidence lost in the event of a data leak</a:t>
                      </a:r>
                    </a:p>
                  </a:txBody>
                  <a:tcPr/>
                </a:tc>
                <a:extLst>
                  <a:ext uri="{0D108BD9-81ED-4DB2-BD59-A6C34878D82A}">
                    <a16:rowId xmlns:a16="http://schemas.microsoft.com/office/drawing/2014/main" val="3269560626"/>
                  </a:ext>
                </a:extLst>
              </a:tr>
            </a:tbl>
          </a:graphicData>
        </a:graphic>
      </p:graphicFrame>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endParaRPr lang="en-US" sz="2000" dirty="0"/>
          </a:p>
          <a:p>
            <a:pPr marL="1143000" lvl="2" indent="-228600" algn="l" rtl="0">
              <a:lnSpc>
                <a:spcPct val="90000"/>
              </a:lnSpc>
              <a:spcBef>
                <a:spcPts val="0"/>
              </a:spcBef>
              <a:spcAft>
                <a:spcPts val="0"/>
              </a:spcAft>
              <a:buClr>
                <a:schemeClr val="lt1"/>
              </a:buClr>
              <a:buSzPts val="1800"/>
              <a:buChar char="•"/>
            </a:pPr>
            <a:r>
              <a:rPr lang="en-US" sz="2000" dirty="0"/>
              <a:t>Follow security standards </a:t>
            </a:r>
          </a:p>
          <a:p>
            <a:pPr marL="1143000" lvl="2" indent="-228600" algn="l" rtl="0">
              <a:lnSpc>
                <a:spcPct val="90000"/>
              </a:lnSpc>
              <a:spcBef>
                <a:spcPts val="0"/>
              </a:spcBef>
              <a:spcAft>
                <a:spcPts val="0"/>
              </a:spcAft>
              <a:buClr>
                <a:schemeClr val="lt1"/>
              </a:buClr>
              <a:buSzPts val="1800"/>
              <a:buChar char="•"/>
            </a:pPr>
            <a:r>
              <a:rPr lang="en-US" sz="2000" dirty="0"/>
              <a:t>Encryption Policies</a:t>
            </a:r>
          </a:p>
          <a:p>
            <a:pPr marL="1143000" lvl="2" indent="-228600" algn="l" rtl="0">
              <a:lnSpc>
                <a:spcPct val="90000"/>
              </a:lnSpc>
              <a:spcBef>
                <a:spcPts val="0"/>
              </a:spcBef>
              <a:spcAft>
                <a:spcPts val="0"/>
              </a:spcAft>
              <a:buClr>
                <a:schemeClr val="lt1"/>
              </a:buClr>
              <a:buSzPts val="1800"/>
              <a:buChar char="•"/>
            </a:pPr>
            <a:r>
              <a:rPr lang="en-US" sz="2000" dirty="0"/>
              <a:t>Make Constant Changes to the Policy</a:t>
            </a:r>
          </a:p>
          <a:p>
            <a:pPr marL="1143000" lvl="2" indent="-228600" algn="l" rtl="0">
              <a:lnSpc>
                <a:spcPct val="90000"/>
              </a:lnSpc>
              <a:spcBef>
                <a:spcPts val="0"/>
              </a:spcBef>
              <a:spcAft>
                <a:spcPts val="0"/>
              </a:spcAft>
              <a:buClr>
                <a:schemeClr val="lt1"/>
              </a:buClr>
              <a:buSzPts val="1800"/>
              <a:buChar char="•"/>
            </a:pPr>
            <a:r>
              <a:rPr lang="en-US" sz="2000" dirty="0"/>
              <a:t>Reference All CERT Coding Standards</a:t>
            </a:r>
          </a:p>
          <a:p>
            <a:pPr marL="1143000" lvl="2" indent="-228600" algn="l" rtl="0">
              <a:lnSpc>
                <a:spcPct val="90000"/>
              </a:lnSpc>
              <a:spcBef>
                <a:spcPts val="0"/>
              </a:spcBef>
              <a:spcAft>
                <a:spcPts val="0"/>
              </a:spcAft>
              <a:buClr>
                <a:schemeClr val="lt1"/>
              </a:buClr>
              <a:buSzPts val="1800"/>
              <a:buChar char="•"/>
            </a:pPr>
            <a:r>
              <a:rPr lang="en-US" sz="2000" dirty="0"/>
              <a:t>Get started right away with the Encryption and Triple-A policies.</a:t>
            </a:r>
          </a:p>
          <a:p>
            <a:pPr marL="1143000" lvl="2" indent="-228600" algn="l" rtl="0">
              <a:lnSpc>
                <a:spcPct val="90000"/>
              </a:lnSpc>
              <a:spcBef>
                <a:spcPts val="0"/>
              </a:spcBef>
              <a:spcAft>
                <a:spcPts val="0"/>
              </a:spcAft>
              <a:buClr>
                <a:schemeClr val="lt1"/>
              </a:buClr>
              <a:buSzPts val="1800"/>
              <a:buChar char="•"/>
            </a:pPr>
            <a:r>
              <a:rPr lang="en-US" sz="2000" dirty="0"/>
              <a:t>Teamwork</a:t>
            </a:r>
          </a:p>
          <a:p>
            <a:pPr marL="1143000" lvl="2" indent="-228600" algn="l" rtl="0">
              <a:lnSpc>
                <a:spcPct val="90000"/>
              </a:lnSpc>
              <a:spcBef>
                <a:spcPts val="0"/>
              </a:spcBef>
              <a:spcAft>
                <a:spcPts val="0"/>
              </a:spcAft>
              <a:buClr>
                <a:schemeClr val="lt1"/>
              </a:buClr>
              <a:buSzPts val="1800"/>
              <a:buChar char="•"/>
            </a:pPr>
            <a:r>
              <a:rPr lang="en-US" sz="2000" dirty="0"/>
              <a:t>Security Training</a:t>
            </a:r>
          </a:p>
          <a:p>
            <a:pPr marL="1143000" lvl="2" indent="-228600" algn="l" rtl="0">
              <a:lnSpc>
                <a:spcPct val="90000"/>
              </a:lnSpc>
              <a:spcBef>
                <a:spcPts val="0"/>
              </a:spcBef>
              <a:spcAft>
                <a:spcPts val="0"/>
              </a:spcAft>
              <a:buClr>
                <a:schemeClr val="lt1"/>
              </a:buClr>
              <a:buSzPts val="1800"/>
              <a:buChar char="•"/>
            </a:pPr>
            <a:r>
              <a:rPr lang="en-US" sz="2000" dirty="0"/>
              <a:t>Start Defense-in- Depth layers</a:t>
            </a:r>
            <a:endParaRPr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solidFill>
                  <a:srgbClr val="FF0000"/>
                </a:solidFill>
              </a:rPr>
              <a:t>Defense in Depth: </a:t>
            </a:r>
            <a:r>
              <a:rPr lang="en-US" dirty="0"/>
              <a:t>Having multiple layers of defense is essential for preventing attacks and mitigating the effects of even minor ones.</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solidFill>
                  <a:srgbClr val="FF0000"/>
                </a:solidFill>
              </a:rPr>
              <a:t>Authentication and Authorization: </a:t>
            </a:r>
            <a:r>
              <a:rPr lang="en-US" dirty="0"/>
              <a:t>Data security relies heavily on the verification of system users and their permissions.</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solidFill>
                  <a:srgbClr val="FF0000"/>
                </a:solidFill>
              </a:rPr>
              <a:t>Tools: </a:t>
            </a:r>
            <a:r>
              <a:rPr lang="en-US" dirty="0"/>
              <a:t>Use supplementary external tools to reinforce your already robust network security.</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solidFill>
                  <a:srgbClr val="FF0000"/>
                </a:solidFill>
              </a:rPr>
              <a:t>Priority: </a:t>
            </a:r>
            <a:r>
              <a:rPr lang="en-US" dirty="0"/>
              <a:t>Prioritize safety measures to ensure the long-term success of the company.</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000" dirty="0"/>
              <a:t>Carnegie Mellon </a:t>
            </a:r>
            <a:r>
              <a:rPr lang="en-US" sz="2000" dirty="0" err="1"/>
              <a:t>Umiversity</a:t>
            </a:r>
            <a:r>
              <a:rPr lang="en-US" sz="2000" dirty="0"/>
              <a:t> Software Engineering Institute. </a:t>
            </a:r>
            <a:r>
              <a:rPr lang="en-US" sz="2000" dirty="0">
                <a:hlinkClick r:id="rId4"/>
              </a:rPr>
              <a:t>SEI CERT C++ Coding Standard.</a:t>
            </a:r>
            <a:endParaRPr lang="en-US" sz="2000" dirty="0"/>
          </a:p>
          <a:p>
            <a:pPr marL="228600" lvl="0" indent="-228600" algn="l" rtl="0">
              <a:lnSpc>
                <a:spcPct val="90000"/>
              </a:lnSpc>
              <a:spcBef>
                <a:spcPts val="0"/>
              </a:spcBef>
              <a:spcAft>
                <a:spcPts val="0"/>
              </a:spcAft>
              <a:buClr>
                <a:schemeClr val="lt1"/>
              </a:buClr>
              <a:buSzPts val="2200"/>
              <a:buChar char="•"/>
            </a:pPr>
            <a:endParaRPr lang="en-US" sz="2000" dirty="0"/>
          </a:p>
          <a:p>
            <a:pPr marL="228600" lvl="0" indent="-228600" algn="l" rtl="0">
              <a:lnSpc>
                <a:spcPct val="90000"/>
              </a:lnSpc>
              <a:spcBef>
                <a:spcPts val="0"/>
              </a:spcBef>
              <a:spcAft>
                <a:spcPts val="0"/>
              </a:spcAft>
              <a:buClr>
                <a:schemeClr val="lt1"/>
              </a:buClr>
              <a:buSzPts val="2200"/>
              <a:buChar char="•"/>
            </a:pPr>
            <a:r>
              <a:rPr lang="en-US" sz="2000" dirty="0" err="1"/>
              <a:t>Cerber</a:t>
            </a:r>
            <a:r>
              <a:rPr lang="en-US" sz="2000" dirty="0"/>
              <a:t> EDU. What is Defense in Depth? Retrieve from: </a:t>
            </a:r>
            <a:r>
              <a:rPr lang="en-US" sz="2000" dirty="0">
                <a:hlinkClick r:id="rId5"/>
              </a:rPr>
              <a:t>https://www.forcepoint.com/cyber-edu/defense-depth</a:t>
            </a:r>
            <a:endParaRPr lang="en-US" sz="2000" dirty="0"/>
          </a:p>
          <a:p>
            <a:pPr marL="228600" lvl="0" indent="-228600" algn="l" rtl="0">
              <a:lnSpc>
                <a:spcPct val="90000"/>
              </a:lnSpc>
              <a:spcBef>
                <a:spcPts val="0"/>
              </a:spcBef>
              <a:spcAft>
                <a:spcPts val="0"/>
              </a:spcAft>
              <a:buClr>
                <a:schemeClr val="lt1"/>
              </a:buClr>
              <a:buSzPts val="2200"/>
              <a:buChar char="•"/>
            </a:pPr>
            <a:endParaRPr lang="en-US" sz="2000" dirty="0"/>
          </a:p>
          <a:p>
            <a:pPr marL="228600" lvl="0" indent="-228600" algn="l" rtl="0">
              <a:lnSpc>
                <a:spcPct val="90000"/>
              </a:lnSpc>
              <a:spcBef>
                <a:spcPts val="0"/>
              </a:spcBef>
              <a:spcAft>
                <a:spcPts val="0"/>
              </a:spcAft>
              <a:buClr>
                <a:schemeClr val="lt1"/>
              </a:buClr>
              <a:buSzPts val="2200"/>
              <a:buChar char="•"/>
            </a:pPr>
            <a:endParaRPr lang="en-US" sz="2000" dirty="0"/>
          </a:p>
          <a:p>
            <a:pPr marL="228600" lvl="0" indent="-228600" algn="l" rtl="0">
              <a:lnSpc>
                <a:spcPct val="90000"/>
              </a:lnSpc>
              <a:spcBef>
                <a:spcPts val="0"/>
              </a:spcBef>
              <a:spcAft>
                <a:spcPts val="0"/>
              </a:spcAft>
              <a:buClr>
                <a:schemeClr val="lt1"/>
              </a:buClr>
              <a:buSzPts val="2200"/>
              <a:buChar char="•"/>
            </a:pPr>
            <a:r>
              <a:rPr lang="en-US" sz="2000" dirty="0" err="1"/>
              <a:t>Gilbert.M</a:t>
            </a:r>
            <a:r>
              <a:rPr lang="en-US" sz="2000" dirty="0"/>
              <a:t> (March 1, 2023). </a:t>
            </a:r>
            <a:r>
              <a:rPr lang="en-US" sz="2000" dirty="0">
                <a:hlinkClick r:id="rId5"/>
              </a:rPr>
              <a:t>Why DevSecOps Automation is Important for your Business</a:t>
            </a:r>
            <a:endParaRPr sz="2000" dirty="0"/>
          </a:p>
        </p:txBody>
      </p:sp>
      <p:pic>
        <p:nvPicPr>
          <p:cNvPr id="239" name="Google Shape;239;p14"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98743" y="23568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r>
              <a:rPr lang="en-US" sz="2000" dirty="0">
                <a:solidFill>
                  <a:srgbClr val="FFFFFF"/>
                </a:solidFill>
              </a:rPr>
              <a:t>Show how likely it is for a threat to Occurred</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3661097221"/>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chemeClr val="tx1"/>
                          </a:solidFill>
                        </a:rPr>
                        <a:t>High chance to occur</a:t>
                      </a:r>
                      <a:endParaRPr sz="28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chemeClr val="tx1"/>
                          </a:solidFill>
                        </a:rPr>
                        <a:t>Standards with higher relevance</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chemeClr val="tx1"/>
                          </a:solidFill>
                        </a:rPr>
                        <a:t>Standards with lower relevance</a:t>
                      </a:r>
                      <a:endParaRPr sz="28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chemeClr val="tx1"/>
                          </a:solidFill>
                        </a:rPr>
                        <a:t>Lower chance to occur</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bg1"/>
              </a:buClr>
              <a:buSzPts val="2200"/>
              <a:buFont typeface="+mj-lt"/>
              <a:buAutoNum type="arabicPeriod"/>
            </a:pPr>
            <a:r>
              <a:rPr lang="en-US" sz="1800" dirty="0">
                <a:solidFill>
                  <a:schemeClr val="bg1"/>
                </a:solidFill>
                <a:effectLst/>
                <a:latin typeface="Calibri" panose="020F0502020204030204" pitchFamily="34" charset="0"/>
                <a:ea typeface="Calibri" panose="020F0502020204030204" pitchFamily="34" charset="0"/>
              </a:rPr>
              <a:t>Validate</a:t>
            </a:r>
            <a:r>
              <a:rPr lang="en-US" sz="1800" b="1" dirty="0">
                <a:solidFill>
                  <a:schemeClr val="bg1"/>
                </a:solidFill>
                <a:effectLst/>
                <a:latin typeface="Calibri" panose="020F0502020204030204" pitchFamily="34" charset="0"/>
                <a:ea typeface="Calibri" panose="020F0502020204030204" pitchFamily="34" charset="0"/>
              </a:rPr>
              <a:t> </a:t>
            </a:r>
            <a:r>
              <a:rPr lang="en-US" sz="1800" dirty="0">
                <a:solidFill>
                  <a:schemeClr val="bg1"/>
                </a:solidFill>
                <a:effectLst/>
                <a:latin typeface="Calibri" panose="020F0502020204030204" pitchFamily="34" charset="0"/>
                <a:ea typeface="Calibri" panose="020F0502020204030204" pitchFamily="34" charset="0"/>
              </a:rPr>
              <a:t>Input Data</a:t>
            </a:r>
          </a:p>
          <a:p>
            <a:pPr marL="342900" lvl="0" algn="l" rtl="0">
              <a:lnSpc>
                <a:spcPct val="90000"/>
              </a:lnSpc>
              <a:spcBef>
                <a:spcPts val="0"/>
              </a:spcBef>
              <a:spcAft>
                <a:spcPts val="0"/>
              </a:spcAft>
              <a:buClr>
                <a:schemeClr val="bg1"/>
              </a:buClr>
              <a:buSzPts val="2200"/>
              <a:buFont typeface="+mj-lt"/>
              <a:buAutoNum type="arabicPeriod"/>
            </a:pPr>
            <a:r>
              <a:rPr lang="en-US" sz="1800" dirty="0">
                <a:solidFill>
                  <a:schemeClr val="bg1"/>
                </a:solidFill>
                <a:effectLst/>
                <a:latin typeface="Calibri" panose="020F0502020204030204" pitchFamily="34" charset="0"/>
                <a:ea typeface="Calibri" panose="020F0502020204030204" pitchFamily="34" charset="0"/>
              </a:rPr>
              <a:t>Heed Compiler Warnings</a:t>
            </a:r>
          </a:p>
          <a:p>
            <a:pPr marL="342900" lvl="0" algn="l" rtl="0">
              <a:lnSpc>
                <a:spcPct val="90000"/>
              </a:lnSpc>
              <a:spcBef>
                <a:spcPts val="0"/>
              </a:spcBef>
              <a:spcAft>
                <a:spcPts val="0"/>
              </a:spcAft>
              <a:buClr>
                <a:schemeClr val="bg1"/>
              </a:buClr>
              <a:buSzPts val="2200"/>
              <a:buFont typeface="+mj-lt"/>
              <a:buAutoNum type="arabicPeriod"/>
            </a:pPr>
            <a:r>
              <a:rPr lang="en-US" sz="1800" dirty="0">
                <a:solidFill>
                  <a:schemeClr val="bg1"/>
                </a:solidFill>
                <a:effectLst/>
                <a:latin typeface="Calibri" panose="020F0502020204030204" pitchFamily="34" charset="0"/>
                <a:ea typeface="Calibri" panose="020F0502020204030204" pitchFamily="34" charset="0"/>
              </a:rPr>
              <a:t>Architect and Design for Security Policies</a:t>
            </a:r>
          </a:p>
          <a:p>
            <a:pPr marL="342900" lvl="0" algn="l" rtl="0">
              <a:lnSpc>
                <a:spcPct val="90000"/>
              </a:lnSpc>
              <a:spcBef>
                <a:spcPts val="0"/>
              </a:spcBef>
              <a:spcAft>
                <a:spcPts val="0"/>
              </a:spcAft>
              <a:buClr>
                <a:schemeClr val="bg1"/>
              </a:buClr>
              <a:buSzPts val="2200"/>
              <a:buFont typeface="+mj-lt"/>
              <a:buAutoNum type="arabicPeriod"/>
            </a:pPr>
            <a:r>
              <a:rPr lang="en-US" sz="1800" dirty="0">
                <a:solidFill>
                  <a:schemeClr val="bg1"/>
                </a:solidFill>
                <a:effectLst/>
                <a:latin typeface="Calibri" panose="020F0502020204030204" pitchFamily="34" charset="0"/>
                <a:ea typeface="Calibri" panose="020F0502020204030204" pitchFamily="34" charset="0"/>
              </a:rPr>
              <a:t>Keep It Simple</a:t>
            </a:r>
          </a:p>
          <a:p>
            <a:pPr marL="342900" lvl="0" algn="l" rtl="0">
              <a:lnSpc>
                <a:spcPct val="90000"/>
              </a:lnSpc>
              <a:spcBef>
                <a:spcPts val="0"/>
              </a:spcBef>
              <a:spcAft>
                <a:spcPts val="0"/>
              </a:spcAft>
              <a:buClr>
                <a:schemeClr val="bg1"/>
              </a:buClr>
              <a:buSzPts val="2200"/>
              <a:buFont typeface="+mj-lt"/>
              <a:buAutoNum type="arabicPeriod"/>
            </a:pPr>
            <a:r>
              <a:rPr lang="en-US" sz="1800" dirty="0">
                <a:solidFill>
                  <a:schemeClr val="bg1"/>
                </a:solidFill>
                <a:effectLst/>
                <a:latin typeface="Calibri" panose="020F0502020204030204" pitchFamily="34" charset="0"/>
                <a:ea typeface="Calibri" panose="020F0502020204030204" pitchFamily="34" charset="0"/>
              </a:rPr>
              <a:t>Default Deny</a:t>
            </a:r>
          </a:p>
          <a:p>
            <a:pPr marL="342900" lvl="0" algn="l" rtl="0">
              <a:lnSpc>
                <a:spcPct val="90000"/>
              </a:lnSpc>
              <a:spcBef>
                <a:spcPts val="0"/>
              </a:spcBef>
              <a:spcAft>
                <a:spcPts val="0"/>
              </a:spcAft>
              <a:buClr>
                <a:schemeClr val="bg1"/>
              </a:buClr>
              <a:buSzPts val="2200"/>
              <a:buFont typeface="+mj-lt"/>
              <a:buAutoNum type="arabicPeriod"/>
            </a:pPr>
            <a:r>
              <a:rPr lang="en-US" sz="1800" dirty="0">
                <a:solidFill>
                  <a:schemeClr val="bg1"/>
                </a:solidFill>
                <a:effectLst/>
                <a:latin typeface="Calibri" panose="020F0502020204030204" pitchFamily="34" charset="0"/>
                <a:ea typeface="Calibri" panose="020F0502020204030204" pitchFamily="34" charset="0"/>
              </a:rPr>
              <a:t>Adhere to the Principle of Least Privilege</a:t>
            </a:r>
          </a:p>
          <a:p>
            <a:pPr marL="342900" lvl="0" algn="l" rtl="0">
              <a:lnSpc>
                <a:spcPct val="90000"/>
              </a:lnSpc>
              <a:spcBef>
                <a:spcPts val="0"/>
              </a:spcBef>
              <a:spcAft>
                <a:spcPts val="0"/>
              </a:spcAft>
              <a:buClr>
                <a:schemeClr val="bg1"/>
              </a:buClr>
              <a:buSzPts val="2200"/>
              <a:buFont typeface="+mj-lt"/>
              <a:buAutoNum type="arabicPeriod"/>
            </a:pPr>
            <a:r>
              <a:rPr lang="en-US" sz="1800" dirty="0">
                <a:solidFill>
                  <a:schemeClr val="bg1"/>
                </a:solidFill>
                <a:effectLst/>
                <a:latin typeface="Calibri" panose="020F0502020204030204" pitchFamily="34" charset="0"/>
                <a:ea typeface="Calibri" panose="020F0502020204030204" pitchFamily="34" charset="0"/>
              </a:rPr>
              <a:t>Sanitize Data Sent to Other Systems</a:t>
            </a:r>
          </a:p>
          <a:p>
            <a:pPr marL="342900" lvl="0" algn="l" rtl="0">
              <a:lnSpc>
                <a:spcPct val="90000"/>
              </a:lnSpc>
              <a:spcBef>
                <a:spcPts val="0"/>
              </a:spcBef>
              <a:spcAft>
                <a:spcPts val="0"/>
              </a:spcAft>
              <a:buClr>
                <a:schemeClr val="bg1"/>
              </a:buClr>
              <a:buSzPts val="2200"/>
              <a:buFont typeface="+mj-lt"/>
              <a:buAutoNum type="arabicPeriod"/>
            </a:pPr>
            <a:r>
              <a:rPr lang="en-US" sz="1800" dirty="0">
                <a:solidFill>
                  <a:schemeClr val="bg1"/>
                </a:solidFill>
                <a:effectLst/>
                <a:latin typeface="Calibri" panose="020F0502020204030204" pitchFamily="34" charset="0"/>
                <a:ea typeface="Calibri" panose="020F0502020204030204" pitchFamily="34" charset="0"/>
              </a:rPr>
              <a:t>Practice Defense in Depth </a:t>
            </a:r>
            <a:endParaRPr lang="en-US" sz="1800" dirty="0">
              <a:solidFill>
                <a:schemeClr val="bg1"/>
              </a:solidFill>
              <a:latin typeface="Calibri" panose="020F0502020204030204" pitchFamily="34" charset="0"/>
              <a:ea typeface="Calibri" panose="020F0502020204030204" pitchFamily="34" charset="0"/>
            </a:endParaRPr>
          </a:p>
          <a:p>
            <a:pPr marL="342900" lvl="0" algn="l" rtl="0">
              <a:lnSpc>
                <a:spcPct val="90000"/>
              </a:lnSpc>
              <a:spcBef>
                <a:spcPts val="0"/>
              </a:spcBef>
              <a:spcAft>
                <a:spcPts val="0"/>
              </a:spcAft>
              <a:buClr>
                <a:schemeClr val="bg1"/>
              </a:buClr>
              <a:buSzPts val="2200"/>
              <a:buFont typeface="+mj-lt"/>
              <a:buAutoNum type="arabicPeriod"/>
            </a:pPr>
            <a:r>
              <a:rPr lang="en-US" sz="1800" dirty="0">
                <a:solidFill>
                  <a:schemeClr val="bg1"/>
                </a:solidFill>
                <a:effectLst/>
                <a:latin typeface="Calibri" panose="020F0502020204030204" pitchFamily="34" charset="0"/>
                <a:ea typeface="Calibri" panose="020F0502020204030204" pitchFamily="34" charset="0"/>
              </a:rPr>
              <a:t>Use Effective Quality Assurance Techniques</a:t>
            </a:r>
          </a:p>
          <a:p>
            <a:pPr marL="342900" lvl="0" algn="l" rtl="0">
              <a:lnSpc>
                <a:spcPct val="90000"/>
              </a:lnSpc>
              <a:spcBef>
                <a:spcPts val="0"/>
              </a:spcBef>
              <a:spcAft>
                <a:spcPts val="0"/>
              </a:spcAft>
              <a:buClr>
                <a:schemeClr val="bg1"/>
              </a:buClr>
              <a:buSzPts val="2200"/>
              <a:buFont typeface="+mj-lt"/>
              <a:buAutoNum type="arabicPeriod"/>
            </a:pPr>
            <a:r>
              <a:rPr lang="en-US" sz="1800" dirty="0">
                <a:solidFill>
                  <a:schemeClr val="bg1"/>
                </a:solidFill>
                <a:effectLst/>
                <a:latin typeface="Calibri" panose="020F0502020204030204" pitchFamily="34" charset="0"/>
                <a:ea typeface="Calibri" panose="020F0502020204030204" pitchFamily="34" charset="0"/>
              </a:rPr>
              <a:t>Adopt a Secure Coding Standard</a:t>
            </a:r>
            <a:endParaRPr dirty="0">
              <a:solidFill>
                <a:schemeClr val="bg1"/>
              </a:solidFill>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DE73D9FA-5969-CAEF-8EF8-BF9836BF3314}"/>
              </a:ext>
            </a:extLst>
          </p:cNvPr>
          <p:cNvGraphicFramePr>
            <a:graphicFrameLocks noGrp="1"/>
          </p:cNvGraphicFramePr>
          <p:nvPr>
            <p:extLst>
              <p:ext uri="{D42A27DB-BD31-4B8C-83A1-F6EECF244321}">
                <p14:modId xmlns:p14="http://schemas.microsoft.com/office/powerpoint/2010/main" val="1921774725"/>
              </p:ext>
            </p:extLst>
          </p:nvPr>
        </p:nvGraphicFramePr>
        <p:xfrm>
          <a:off x="2305050" y="2571750"/>
          <a:ext cx="7215187" cy="3145632"/>
        </p:xfrm>
        <a:graphic>
          <a:graphicData uri="http://schemas.openxmlformats.org/drawingml/2006/table">
            <a:tbl>
              <a:tblPr firstRow="1" firstCol="1" bandRow="1">
                <a:tableStyleId>{802198C4-3087-4945-87E3-76CBB3509B7E}</a:tableStyleId>
              </a:tblPr>
              <a:tblGrid>
                <a:gridCol w="956230">
                  <a:extLst>
                    <a:ext uri="{9D8B030D-6E8A-4147-A177-3AD203B41FA5}">
                      <a16:colId xmlns:a16="http://schemas.microsoft.com/office/drawing/2014/main" val="1517320457"/>
                    </a:ext>
                  </a:extLst>
                </a:gridCol>
                <a:gridCol w="958904">
                  <a:extLst>
                    <a:ext uri="{9D8B030D-6E8A-4147-A177-3AD203B41FA5}">
                      <a16:colId xmlns:a16="http://schemas.microsoft.com/office/drawing/2014/main" val="1335695788"/>
                    </a:ext>
                  </a:extLst>
                </a:gridCol>
                <a:gridCol w="902066">
                  <a:extLst>
                    <a:ext uri="{9D8B030D-6E8A-4147-A177-3AD203B41FA5}">
                      <a16:colId xmlns:a16="http://schemas.microsoft.com/office/drawing/2014/main" val="3850712740"/>
                    </a:ext>
                  </a:extLst>
                </a:gridCol>
                <a:gridCol w="1241093">
                  <a:extLst>
                    <a:ext uri="{9D8B030D-6E8A-4147-A177-3AD203B41FA5}">
                      <a16:colId xmlns:a16="http://schemas.microsoft.com/office/drawing/2014/main" val="2785932791"/>
                    </a:ext>
                  </a:extLst>
                </a:gridCol>
                <a:gridCol w="1364800">
                  <a:extLst>
                    <a:ext uri="{9D8B030D-6E8A-4147-A177-3AD203B41FA5}">
                      <a16:colId xmlns:a16="http://schemas.microsoft.com/office/drawing/2014/main" val="60902579"/>
                    </a:ext>
                  </a:extLst>
                </a:gridCol>
                <a:gridCol w="1792094">
                  <a:extLst>
                    <a:ext uri="{9D8B030D-6E8A-4147-A177-3AD203B41FA5}">
                      <a16:colId xmlns:a16="http://schemas.microsoft.com/office/drawing/2014/main" val="2036945704"/>
                    </a:ext>
                  </a:extLst>
                </a:gridCol>
              </a:tblGrid>
              <a:tr h="157282">
                <a:tc>
                  <a:txBody>
                    <a:bodyPr/>
                    <a:lstStyle/>
                    <a:p>
                      <a:pPr marL="0" marR="0" algn="ctr">
                        <a:spcBef>
                          <a:spcPts val="0"/>
                        </a:spcBef>
                        <a:spcAft>
                          <a:spcPts val="0"/>
                        </a:spcAft>
                      </a:pPr>
                      <a:r>
                        <a:rPr lang="en-US" sz="800" dirty="0">
                          <a:solidFill>
                            <a:schemeClr val="bg1"/>
                          </a:solidFill>
                          <a:effectLst/>
                        </a:rPr>
                        <a:t>Rule</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800" dirty="0">
                          <a:solidFill>
                            <a:schemeClr val="bg1"/>
                          </a:solidFill>
                          <a:effectLst/>
                        </a:rPr>
                        <a:t>Severity</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800" dirty="0">
                          <a:solidFill>
                            <a:schemeClr val="bg1"/>
                          </a:solidFill>
                          <a:effectLst/>
                        </a:rPr>
                        <a:t>Likelihood</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800" dirty="0">
                          <a:solidFill>
                            <a:schemeClr val="bg1"/>
                          </a:solidFill>
                          <a:effectLst/>
                        </a:rPr>
                        <a:t>Remediation Cost</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800" dirty="0">
                          <a:solidFill>
                            <a:schemeClr val="bg1"/>
                          </a:solidFill>
                          <a:effectLst/>
                        </a:rPr>
                        <a:t>Priority</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800" dirty="0">
                          <a:solidFill>
                            <a:schemeClr val="bg1"/>
                          </a:solidFill>
                          <a:effectLst/>
                        </a:rPr>
                        <a:t>Level</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8854223"/>
                  </a:ext>
                </a:extLst>
              </a:tr>
              <a:tr h="157282">
                <a:tc>
                  <a:txBody>
                    <a:bodyPr/>
                    <a:lstStyle/>
                    <a:p>
                      <a:pPr marL="0" marR="0">
                        <a:spcBef>
                          <a:spcPts val="0"/>
                        </a:spcBef>
                        <a:spcAft>
                          <a:spcPts val="0"/>
                        </a:spcAft>
                      </a:pPr>
                      <a:r>
                        <a:rPr lang="en-US" sz="800">
                          <a:solidFill>
                            <a:schemeClr val="bg1"/>
                          </a:solidFill>
                          <a:effectLst/>
                        </a:rPr>
                        <a:t>STD-001-CPP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Unlikely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dirty="0">
                          <a:solidFill>
                            <a:schemeClr val="bg1"/>
                          </a:solidFill>
                          <a:effectLst/>
                        </a:rPr>
                        <a:t>2</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208093807"/>
                  </a:ext>
                </a:extLst>
              </a:tr>
              <a:tr h="157282">
                <a:tc>
                  <a:txBody>
                    <a:bodyPr/>
                    <a:lstStyle/>
                    <a:p>
                      <a:pPr marL="0" marR="0">
                        <a:spcBef>
                          <a:spcPts val="0"/>
                        </a:spcBef>
                        <a:spcAft>
                          <a:spcPts val="0"/>
                        </a:spcAft>
                      </a:pPr>
                      <a:r>
                        <a:rPr lang="en-US" sz="800">
                          <a:solidFill>
                            <a:schemeClr val="bg1"/>
                          </a:solidFill>
                          <a:effectLst/>
                        </a:rPr>
                        <a:t>[STD-INT32-C]</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P9</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dirty="0">
                          <a:solidFill>
                            <a:schemeClr val="bg1"/>
                          </a:solidFill>
                          <a:effectLst/>
                        </a:rPr>
                        <a:t>L2</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978705210"/>
                  </a:ext>
                </a:extLst>
              </a:tr>
              <a:tr h="314563">
                <a:tc>
                  <a:txBody>
                    <a:bodyPr/>
                    <a:lstStyle/>
                    <a:p>
                      <a:pPr marL="0" marR="0">
                        <a:spcBef>
                          <a:spcPts val="0"/>
                        </a:spcBef>
                        <a:spcAft>
                          <a:spcPts val="0"/>
                        </a:spcAft>
                      </a:pPr>
                      <a:r>
                        <a:rPr lang="en-US" sz="800">
                          <a:solidFill>
                            <a:schemeClr val="bg1"/>
                          </a:solidFill>
                          <a:effectLst/>
                        </a:rPr>
                        <a:t>[STD-MSC52-CPP]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Probable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P8</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dirty="0">
                          <a:solidFill>
                            <a:schemeClr val="bg1"/>
                          </a:solidFill>
                          <a:effectLst/>
                        </a:rPr>
                        <a:t>L2</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098028770"/>
                  </a:ext>
                </a:extLst>
              </a:tr>
              <a:tr h="314563">
                <a:tc>
                  <a:txBody>
                    <a:bodyPr/>
                    <a:lstStyle/>
                    <a:p>
                      <a:pPr marL="0" marR="0">
                        <a:spcBef>
                          <a:spcPts val="0"/>
                        </a:spcBef>
                        <a:spcAft>
                          <a:spcPts val="0"/>
                        </a:spcAft>
                      </a:pPr>
                      <a:r>
                        <a:rPr lang="en-US" sz="800">
                          <a:solidFill>
                            <a:schemeClr val="bg1"/>
                          </a:solidFill>
                          <a:effectLst/>
                        </a:rPr>
                        <a:t>[STD-STR50-CPP]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P18</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dirty="0">
                          <a:solidFill>
                            <a:schemeClr val="bg1"/>
                          </a:solidFill>
                          <a:effectLst/>
                        </a:rPr>
                        <a:t>L1</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686544363"/>
                  </a:ext>
                </a:extLst>
              </a:tr>
              <a:tr h="157282">
                <a:tc>
                  <a:txBody>
                    <a:bodyPr/>
                    <a:lstStyle/>
                    <a:p>
                      <a:pPr marL="0" marR="0">
                        <a:spcBef>
                          <a:spcPts val="0"/>
                        </a:spcBef>
                        <a:spcAft>
                          <a:spcPts val="0"/>
                        </a:spcAft>
                      </a:pPr>
                      <a:r>
                        <a:rPr lang="en-US" sz="800">
                          <a:solidFill>
                            <a:schemeClr val="bg1"/>
                          </a:solidFill>
                          <a:effectLst/>
                        </a:rPr>
                        <a:t>[STD-STR02-C]</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P18</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dirty="0">
                          <a:solidFill>
                            <a:schemeClr val="bg1"/>
                          </a:solidFill>
                          <a:effectLst/>
                        </a:rPr>
                        <a:t>L1</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163482196"/>
                  </a:ext>
                </a:extLst>
              </a:tr>
              <a:tr h="314563">
                <a:tc>
                  <a:txBody>
                    <a:bodyPr/>
                    <a:lstStyle/>
                    <a:p>
                      <a:pPr marL="0" marR="0">
                        <a:spcBef>
                          <a:spcPts val="0"/>
                        </a:spcBef>
                        <a:spcAft>
                          <a:spcPts val="0"/>
                        </a:spcAft>
                      </a:pPr>
                      <a:r>
                        <a:rPr lang="en-US" sz="800">
                          <a:solidFill>
                            <a:schemeClr val="bg1"/>
                          </a:solidFill>
                          <a:effectLst/>
                        </a:rPr>
                        <a:t>[STD-MEM52-CPP]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dirty="0">
                          <a:solidFill>
                            <a:schemeClr val="bg1"/>
                          </a:solidFill>
                          <a:effectLst/>
                        </a:rPr>
                        <a:t>Likely</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P18</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dirty="0">
                          <a:solidFill>
                            <a:schemeClr val="bg1"/>
                          </a:solidFill>
                          <a:effectLst/>
                        </a:rPr>
                        <a:t>L1</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120543187"/>
                  </a:ext>
                </a:extLst>
              </a:tr>
              <a:tr h="314563">
                <a:tc>
                  <a:txBody>
                    <a:bodyPr/>
                    <a:lstStyle/>
                    <a:p>
                      <a:pPr marL="0" marR="0">
                        <a:spcBef>
                          <a:spcPts val="0"/>
                        </a:spcBef>
                        <a:spcAft>
                          <a:spcPts val="0"/>
                        </a:spcAft>
                      </a:pPr>
                      <a:r>
                        <a:rPr lang="en-US" sz="800">
                          <a:solidFill>
                            <a:schemeClr val="bg1"/>
                          </a:solidFill>
                          <a:effectLst/>
                        </a:rPr>
                        <a:t>[STD-DCL55-CPP]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Unlikely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P1</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dirty="0">
                          <a:solidFill>
                            <a:schemeClr val="bg1"/>
                          </a:solidFill>
                          <a:effectLst/>
                        </a:rPr>
                        <a:t>L3</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621211328"/>
                  </a:ext>
                </a:extLst>
              </a:tr>
              <a:tr h="314563">
                <a:tc>
                  <a:txBody>
                    <a:bodyPr/>
                    <a:lstStyle/>
                    <a:p>
                      <a:pPr marL="0" marR="0">
                        <a:spcBef>
                          <a:spcPts val="0"/>
                        </a:spcBef>
                        <a:spcAft>
                          <a:spcPts val="0"/>
                        </a:spcAft>
                      </a:pPr>
                      <a:r>
                        <a:rPr lang="en-US" sz="800">
                          <a:solidFill>
                            <a:schemeClr val="bg1"/>
                          </a:solidFill>
                          <a:effectLst/>
                        </a:rPr>
                        <a:t>[STD-ERR51-CPP]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Probable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P4</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dirty="0">
                          <a:solidFill>
                            <a:schemeClr val="bg1"/>
                          </a:solidFill>
                          <a:effectLst/>
                        </a:rPr>
                        <a:t>L3</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315065862"/>
                  </a:ext>
                </a:extLst>
              </a:tr>
              <a:tr h="314563">
                <a:tc>
                  <a:txBody>
                    <a:bodyPr/>
                    <a:lstStyle/>
                    <a:p>
                      <a:pPr marL="0" marR="0">
                        <a:spcBef>
                          <a:spcPts val="0"/>
                        </a:spcBef>
                        <a:spcAft>
                          <a:spcPts val="0"/>
                        </a:spcAft>
                      </a:pPr>
                      <a:r>
                        <a:rPr lang="en-US" sz="800">
                          <a:solidFill>
                            <a:schemeClr val="bg1"/>
                          </a:solidFill>
                          <a:effectLst/>
                        </a:rPr>
                        <a:t>[STD-CTR51-CPP]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Probable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P6</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dirty="0">
                          <a:solidFill>
                            <a:schemeClr val="bg1"/>
                          </a:solidFill>
                          <a:effectLst/>
                        </a:rPr>
                        <a:t>L2</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110557130"/>
                  </a:ext>
                </a:extLst>
              </a:tr>
              <a:tr h="314563">
                <a:tc>
                  <a:txBody>
                    <a:bodyPr/>
                    <a:lstStyle/>
                    <a:p>
                      <a:pPr marL="0" marR="0">
                        <a:spcBef>
                          <a:spcPts val="0"/>
                        </a:spcBef>
                        <a:spcAft>
                          <a:spcPts val="0"/>
                        </a:spcAft>
                      </a:pPr>
                      <a:r>
                        <a:rPr lang="en-US" sz="800">
                          <a:solidFill>
                            <a:schemeClr val="bg1"/>
                          </a:solidFill>
                          <a:effectLst/>
                        </a:rPr>
                        <a:t>[STD-FIO50-CPP]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a:solidFill>
                            <a:schemeClr val="bg1"/>
                          </a:solidFill>
                          <a:effectLst/>
                        </a:rPr>
                        <a:t>P6</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dirty="0">
                          <a:solidFill>
                            <a:schemeClr val="bg1"/>
                          </a:solidFill>
                          <a:effectLst/>
                        </a:rPr>
                        <a:t>L2</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410755007"/>
                  </a:ext>
                </a:extLst>
              </a:tr>
              <a:tr h="314563">
                <a:tc>
                  <a:txBody>
                    <a:bodyPr/>
                    <a:lstStyle/>
                    <a:p>
                      <a:pPr marL="0" marR="0">
                        <a:spcBef>
                          <a:spcPts val="0"/>
                        </a:spcBef>
                        <a:spcAft>
                          <a:spcPts val="0"/>
                        </a:spcAft>
                      </a:pPr>
                      <a:r>
                        <a:rPr lang="en-US" sz="800" dirty="0">
                          <a:solidFill>
                            <a:schemeClr val="bg1"/>
                          </a:solidFill>
                          <a:effectLst/>
                        </a:rPr>
                        <a:t>[STD-DLC52-CPP]</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dirty="0">
                          <a:solidFill>
                            <a:schemeClr val="bg1"/>
                          </a:solidFill>
                          <a:effectLst/>
                        </a:rPr>
                        <a:t>Low</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dirty="0">
                          <a:solidFill>
                            <a:schemeClr val="bg1"/>
                          </a:solidFill>
                          <a:effectLst/>
                        </a:rPr>
                        <a:t>Unlikely</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dirty="0">
                          <a:solidFill>
                            <a:schemeClr val="bg1"/>
                          </a:solidFill>
                          <a:effectLst/>
                        </a:rPr>
                        <a:t>Low</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dirty="0">
                          <a:solidFill>
                            <a:schemeClr val="bg1"/>
                          </a:solidFill>
                          <a:effectLst/>
                        </a:rPr>
                        <a:t>P3</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800" dirty="0">
                          <a:solidFill>
                            <a:schemeClr val="bg1"/>
                          </a:solidFill>
                          <a:effectLst/>
                        </a:rPr>
                        <a:t>L3</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210345738"/>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r>
              <a:rPr lang="en-US" sz="2000" dirty="0"/>
              <a:t>Encryption in:</a:t>
            </a:r>
          </a:p>
          <a:p>
            <a:pPr marL="0" lvl="0" indent="0" algn="l" rtl="0">
              <a:lnSpc>
                <a:spcPct val="90000"/>
              </a:lnSpc>
              <a:spcBef>
                <a:spcPts val="1000"/>
              </a:spcBef>
              <a:spcAft>
                <a:spcPts val="0"/>
              </a:spcAft>
              <a:buClr>
                <a:schemeClr val="lt1"/>
              </a:buClr>
              <a:buSzPts val="1600"/>
              <a:buNone/>
            </a:pPr>
            <a:r>
              <a:rPr lang="en-US" sz="1600" dirty="0"/>
              <a:t>	</a:t>
            </a:r>
            <a:r>
              <a:rPr lang="en-US" sz="1800" dirty="0">
                <a:solidFill>
                  <a:schemeClr val="accent1"/>
                </a:solidFill>
              </a:rPr>
              <a:t>Rest: </a:t>
            </a:r>
            <a:r>
              <a:rPr lang="en-US" sz="1600" dirty="0">
                <a:effectLst/>
                <a:latin typeface="Calibri" panose="020F0502020204030204" pitchFamily="34" charset="0"/>
                <a:ea typeface="Calibri" panose="020F0502020204030204" pitchFamily="34" charset="0"/>
              </a:rPr>
              <a:t>This will safeguard information when it is being stored in any medium, including databases, mobile devices, 	computers, and the cloud. </a:t>
            </a:r>
            <a:r>
              <a:rPr lang="en-US" sz="1600" dirty="0" err="1">
                <a:effectLst/>
                <a:latin typeface="Calibri" panose="020F0502020204030204" pitchFamily="34" charset="0"/>
                <a:ea typeface="Calibri" panose="020F0502020204030204" pitchFamily="34" charset="0"/>
              </a:rPr>
              <a:t>AxCrypt</a:t>
            </a:r>
            <a:r>
              <a:rPr lang="en-US" sz="1600" dirty="0">
                <a:effectLst/>
                <a:latin typeface="Calibri" panose="020F0502020204030204" pitchFamily="34" charset="0"/>
                <a:ea typeface="Calibri" panose="020F0502020204030204" pitchFamily="34" charset="0"/>
              </a:rPr>
              <a:t> and InnoD8 are just two examples of available tablespace encryption software. 	These resources are crucial for preventing information theft, whether it be digital or physical.</a:t>
            </a:r>
            <a:endParaRPr lang="en-US" sz="1600" dirty="0"/>
          </a:p>
          <a:p>
            <a:pPr marL="0" lvl="0" indent="0" algn="l" rtl="0">
              <a:lnSpc>
                <a:spcPct val="90000"/>
              </a:lnSpc>
              <a:spcBef>
                <a:spcPts val="1000"/>
              </a:spcBef>
              <a:spcAft>
                <a:spcPts val="0"/>
              </a:spcAft>
              <a:buClr>
                <a:schemeClr val="lt1"/>
              </a:buClr>
              <a:buSzPts val="1600"/>
              <a:buNone/>
            </a:pPr>
            <a:r>
              <a:rPr lang="en-US" sz="1800" dirty="0"/>
              <a:t>	</a:t>
            </a:r>
          </a:p>
          <a:p>
            <a:pPr marL="0" lvl="0" indent="0" algn="l" rtl="0">
              <a:lnSpc>
                <a:spcPct val="90000"/>
              </a:lnSpc>
              <a:spcBef>
                <a:spcPts val="1000"/>
              </a:spcBef>
              <a:spcAft>
                <a:spcPts val="0"/>
              </a:spcAft>
              <a:buClr>
                <a:schemeClr val="lt1"/>
              </a:buClr>
              <a:buSzPts val="1600"/>
              <a:buNone/>
            </a:pPr>
            <a:r>
              <a:rPr lang="en-US" sz="1800" dirty="0">
                <a:solidFill>
                  <a:schemeClr val="accent1"/>
                </a:solidFill>
              </a:rPr>
              <a:t>	Flight: </a:t>
            </a:r>
            <a:r>
              <a:rPr lang="en-US" sz="1600" dirty="0">
                <a:effectLst/>
                <a:latin typeface="Calibri" panose="020F0502020204030204" pitchFamily="34" charset="0"/>
                <a:ea typeface="Calibri" panose="020F0502020204030204" pitchFamily="34" charset="0"/>
              </a:rPr>
              <a:t>Sending information using encrypted methods. This is implemented in various transfer protocols, 	including TSL and SFTP. For the sake of security, this method of transmitting firm data should be employed 	whenever possible.</a:t>
            </a:r>
            <a:endParaRPr lang="en-US" sz="1600" dirty="0"/>
          </a:p>
          <a:p>
            <a:pPr marL="0" lvl="0" indent="0" algn="l" rtl="0">
              <a:lnSpc>
                <a:spcPct val="90000"/>
              </a:lnSpc>
              <a:spcBef>
                <a:spcPts val="1000"/>
              </a:spcBef>
              <a:spcAft>
                <a:spcPts val="0"/>
              </a:spcAft>
              <a:buClr>
                <a:schemeClr val="lt1"/>
              </a:buClr>
              <a:buSzPts val="1600"/>
              <a:buNone/>
            </a:pPr>
            <a:r>
              <a:rPr lang="en-US" sz="1800" dirty="0"/>
              <a:t>	</a:t>
            </a:r>
          </a:p>
          <a:p>
            <a:pPr marL="0" lvl="0" indent="0" algn="l" rtl="0">
              <a:lnSpc>
                <a:spcPct val="90000"/>
              </a:lnSpc>
              <a:spcBef>
                <a:spcPts val="1000"/>
              </a:spcBef>
              <a:spcAft>
                <a:spcPts val="0"/>
              </a:spcAft>
              <a:buClr>
                <a:schemeClr val="lt1"/>
              </a:buClr>
              <a:buSzPts val="1600"/>
              <a:buNone/>
            </a:pPr>
            <a:r>
              <a:rPr lang="en-US" sz="1800" dirty="0">
                <a:solidFill>
                  <a:schemeClr val="accent1"/>
                </a:solidFill>
              </a:rPr>
              <a:t>	Use: </a:t>
            </a:r>
            <a:r>
              <a:rPr lang="en-US" sz="1600" dirty="0">
                <a:effectLst/>
                <a:latin typeface="Calibri" panose="020F0502020204030204" pitchFamily="34" charset="0"/>
                <a:ea typeface="Calibri" panose="020F0502020204030204" pitchFamily="34" charset="0"/>
              </a:rPr>
              <a:t>This refers to the method of encrypting memory contents even when they are being accessed. This can reduce 	the likelihood of memory loss due to a crash that was forced. </a:t>
            </a:r>
            <a:r>
              <a:rPr lang="en-US" sz="1600" dirty="0" err="1">
                <a:effectLst/>
                <a:latin typeface="Calibri" panose="020F0502020204030204" pitchFamily="34" charset="0"/>
                <a:ea typeface="Calibri" panose="020F0502020204030204" pitchFamily="34" charset="0"/>
              </a:rPr>
              <a:t>Bitlocker</a:t>
            </a:r>
            <a:r>
              <a:rPr lang="en-US" sz="1600" dirty="0">
                <a:effectLst/>
                <a:latin typeface="Calibri" panose="020F0502020204030204" pitchFamily="34" charset="0"/>
                <a:ea typeface="Calibri" panose="020F0502020204030204" pitchFamily="34" charset="0"/>
              </a:rPr>
              <a:t> is one such program that encrypts all of a 	computer's data so that it can't be accessed without the right key. All of the company's information needs to be 	treated like this.</a:t>
            </a: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1800" dirty="0">
                <a:effectLst/>
                <a:latin typeface="Calibri" panose="020F0502020204030204" pitchFamily="34" charset="0"/>
                <a:ea typeface="Calibri" panose="020F0502020204030204" pitchFamily="34" charset="0"/>
              </a:rPr>
              <a:t>Authentication:</a:t>
            </a:r>
          </a:p>
          <a:p>
            <a:pPr marL="457200" lvl="1" indent="0">
              <a:spcBef>
                <a:spcPts val="0"/>
              </a:spcBef>
              <a:buSzPts val="2400"/>
              <a:buNone/>
            </a:pPr>
            <a:r>
              <a:rPr lang="en-US" sz="1800" dirty="0">
                <a:effectLst/>
                <a:latin typeface="Calibri" panose="020F0502020204030204" pitchFamily="34" charset="0"/>
                <a:ea typeface="Calibri" panose="020F0502020204030204" pitchFamily="34" charset="0"/>
              </a:rPr>
              <a:t>A user's identity can be validated through the authentication process. Several strategies exist for doing so. By using authentication methods such as username/password, single-sign-on, biometrics, or digital certificates. It's important to check out every user. Theft and hacking attempts will be thwarted in this way.</a:t>
            </a:r>
          </a:p>
          <a:p>
            <a:pPr marL="457200" lvl="1" indent="0">
              <a:spcBef>
                <a:spcPts val="0"/>
              </a:spcBef>
              <a:buSzPts val="2400"/>
              <a:buNone/>
            </a:pPr>
            <a:endParaRPr lang="en-US" sz="16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400"/>
              <a:buChar char="•"/>
            </a:pPr>
            <a:r>
              <a:rPr lang="en-US" sz="1800" dirty="0">
                <a:effectLst/>
                <a:latin typeface="Calibri" panose="020F0502020204030204" pitchFamily="34" charset="0"/>
                <a:ea typeface="Calibri" panose="020F0502020204030204" pitchFamily="34" charset="0"/>
              </a:rPr>
              <a:t>Authorization:</a:t>
            </a:r>
          </a:p>
          <a:p>
            <a:pPr marL="457200" lvl="1" indent="0">
              <a:spcBef>
                <a:spcPts val="0"/>
              </a:spcBef>
              <a:buSzPts val="2400"/>
              <a:buNone/>
            </a:pPr>
            <a:r>
              <a:rPr lang="en-US" sz="1800" dirty="0">
                <a:effectLst/>
                <a:latin typeface="Calibri" panose="020F0502020204030204" pitchFamily="34" charset="0"/>
                <a:ea typeface="Calibri" panose="020F0502020204030204" pitchFamily="34" charset="0"/>
              </a:rPr>
              <a:t>A user's level of authorization determines which system resources (such as files, folders, emails, and programs) they have access to. In this way, sensitive data on the system's servers will be protected, for example against a hacker who stole a clerk's credentials.</a:t>
            </a:r>
          </a:p>
          <a:p>
            <a:pPr marL="457200" lvl="1" indent="0">
              <a:spcBef>
                <a:spcPts val="0"/>
              </a:spcBef>
              <a:buSzPts val="2400"/>
              <a:buNone/>
            </a:pPr>
            <a:endParaRPr lang="en-US" sz="16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400"/>
              <a:buChar char="•"/>
            </a:pPr>
            <a:r>
              <a:rPr lang="en-US" sz="1800" dirty="0">
                <a:effectLst/>
                <a:latin typeface="Calibri" panose="020F0502020204030204" pitchFamily="34" charset="0"/>
                <a:ea typeface="Calibri" panose="020F0502020204030204" pitchFamily="34" charset="0"/>
              </a:rPr>
              <a:t>Accounting:</a:t>
            </a:r>
          </a:p>
          <a:p>
            <a:pPr marL="457200" lvl="1" indent="0">
              <a:spcBef>
                <a:spcPts val="0"/>
              </a:spcBef>
              <a:buSzPts val="2400"/>
              <a:buNone/>
            </a:pPr>
            <a:r>
              <a:rPr lang="en-US" sz="1800" dirty="0">
                <a:effectLst/>
                <a:latin typeface="Calibri" panose="020F0502020204030204" pitchFamily="34" charset="0"/>
                <a:ea typeface="Calibri" panose="020F0502020204030204" pitchFamily="34" charset="0"/>
              </a:rPr>
              <a:t>Accounting is the process of keeping track of and analyzing data about users' actions and interactions. This would cover actions like logging in, downloading files, and making a new account. This also includes each time databases or files are updated. This can be useful for preventing theft between companies and for tracing a user's actions within a system if they gain unauthorized access.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tests validate various collection object attributes. This will demonstrate the usefulness of unit tests through a number of real-world situations.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B6A2-B9EC-9518-2538-0AD7002A5C34}"/>
              </a:ext>
            </a:extLst>
          </p:cNvPr>
          <p:cNvSpPr>
            <a:spLocks noGrp="1"/>
          </p:cNvSpPr>
          <p:nvPr>
            <p:ph type="title"/>
          </p:nvPr>
        </p:nvSpPr>
        <p:spPr/>
        <p:txBody>
          <a:bodyPr/>
          <a:lstStyle/>
          <a:p>
            <a:r>
              <a:rPr lang="en-US" dirty="0"/>
              <a:t>Resize the Collection</a:t>
            </a:r>
          </a:p>
        </p:txBody>
      </p:sp>
      <p:sp>
        <p:nvSpPr>
          <p:cNvPr id="3" name="Text Placeholder 2">
            <a:extLst>
              <a:ext uri="{FF2B5EF4-FFF2-40B4-BE49-F238E27FC236}">
                <a16:creationId xmlns:a16="http://schemas.microsoft.com/office/drawing/2014/main" id="{CD76BACF-F171-A8F0-07E3-E16A30776D0B}"/>
              </a:ext>
            </a:extLst>
          </p:cNvPr>
          <p:cNvSpPr>
            <a:spLocks noGrp="1"/>
          </p:cNvSpPr>
          <p:nvPr>
            <p:ph type="body" idx="1"/>
          </p:nvPr>
        </p:nvSpPr>
        <p:spPr/>
        <p:txBody>
          <a:bodyPr/>
          <a:lstStyle/>
          <a:p>
            <a:r>
              <a:rPr lang="en-US" dirty="0"/>
              <a:t>This test will verify if the collection is resizable.</a:t>
            </a:r>
          </a:p>
        </p:txBody>
      </p:sp>
      <p:pic>
        <p:nvPicPr>
          <p:cNvPr id="4" name="Picture 3">
            <a:extLst>
              <a:ext uri="{FF2B5EF4-FFF2-40B4-BE49-F238E27FC236}">
                <a16:creationId xmlns:a16="http://schemas.microsoft.com/office/drawing/2014/main" id="{4E9498C2-4208-2E9F-A073-96FFF11AFC88}"/>
              </a:ext>
            </a:extLst>
          </p:cNvPr>
          <p:cNvPicPr>
            <a:picLocks noChangeAspect="1"/>
          </p:cNvPicPr>
          <p:nvPr/>
        </p:nvPicPr>
        <p:blipFill>
          <a:blip r:embed="rId2"/>
          <a:stretch>
            <a:fillRect/>
          </a:stretch>
        </p:blipFill>
        <p:spPr>
          <a:xfrm>
            <a:off x="1179055" y="3159184"/>
            <a:ext cx="3994022" cy="1600943"/>
          </a:xfrm>
          <a:prstGeom prst="rect">
            <a:avLst/>
          </a:prstGeom>
        </p:spPr>
      </p:pic>
    </p:spTree>
    <p:extLst>
      <p:ext uri="{BB962C8B-B14F-4D97-AF65-F5344CB8AC3E}">
        <p14:creationId xmlns:p14="http://schemas.microsoft.com/office/powerpoint/2010/main" val="9073501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292</TotalTime>
  <Words>942</Words>
  <Application>Microsoft Office PowerPoint</Application>
  <PresentationFormat>Widescreen</PresentationFormat>
  <Paragraphs>170</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Calibri</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Resize the Collection</vt:lpstr>
      <vt:lpstr>Adding a value</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bradlay mabalo</cp:lastModifiedBy>
  <cp:revision>5</cp:revision>
  <dcterms:created xsi:type="dcterms:W3CDTF">2020-08-19T17:59:24Z</dcterms:created>
  <dcterms:modified xsi:type="dcterms:W3CDTF">2023-08-13T23:36:01Z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