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Fira Sans Medium" panose="020B0603050000020004" pitchFamily="34" charset="0"/>
      <p:regular r:id="rId15"/>
      <p:bold r:id="rId16"/>
      <p:italic r:id="rId17"/>
      <p:boldItalic r:id="rId18"/>
    </p:embeddedFont>
    <p:embeddedFont>
      <p:font typeface="Ink Free" panose="03080402000500000000" pitchFamily="66" charset="0"/>
      <p:regular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Playfair Display" panose="00000500000000000000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Medium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ableStyles" Target="tableStyle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ly John" userId="d3c19441c883d4aa" providerId="LiveId" clId="{1C02A43A-131E-4D87-B738-53E385EE9099}"/>
    <pc:docChg chg="modSld">
      <pc:chgData name="Bradly John" userId="d3c19441c883d4aa" providerId="LiveId" clId="{1C02A43A-131E-4D87-B738-53E385EE9099}" dt="2024-08-08T06:39:42.029" v="124" actId="13926"/>
      <pc:docMkLst>
        <pc:docMk/>
      </pc:docMkLst>
      <pc:sldChg chg="modSp mod">
        <pc:chgData name="Bradly John" userId="d3c19441c883d4aa" providerId="LiveId" clId="{1C02A43A-131E-4D87-B738-53E385EE9099}" dt="2024-08-07T05:12:19.346" v="25" actId="1035"/>
        <pc:sldMkLst>
          <pc:docMk/>
          <pc:sldMk cId="0" sldId="257"/>
        </pc:sldMkLst>
        <pc:spChg chg="mod">
          <ac:chgData name="Bradly John" userId="d3c19441c883d4aa" providerId="LiveId" clId="{1C02A43A-131E-4D87-B738-53E385EE9099}" dt="2024-08-07T05:12:19.346" v="25" actId="1035"/>
          <ac:spMkLst>
            <pc:docMk/>
            <pc:sldMk cId="0" sldId="257"/>
            <ac:spMk id="94" creationId="{00000000-0000-0000-0000-000000000000}"/>
          </ac:spMkLst>
        </pc:spChg>
      </pc:sldChg>
      <pc:sldChg chg="modSp mod">
        <pc:chgData name="Bradly John" userId="d3c19441c883d4aa" providerId="LiveId" clId="{1C02A43A-131E-4D87-B738-53E385EE9099}" dt="2024-08-07T05:18:21.840" v="68" actId="20577"/>
        <pc:sldMkLst>
          <pc:docMk/>
          <pc:sldMk cId="0" sldId="265"/>
        </pc:sldMkLst>
        <pc:spChg chg="mod">
          <ac:chgData name="Bradly John" userId="d3c19441c883d4aa" providerId="LiveId" clId="{1C02A43A-131E-4D87-B738-53E385EE9099}" dt="2024-08-07T05:18:21.840" v="68" actId="20577"/>
          <ac:spMkLst>
            <pc:docMk/>
            <pc:sldMk cId="0" sldId="265"/>
            <ac:spMk id="147" creationId="{00000000-0000-0000-0000-000000000000}"/>
          </ac:spMkLst>
        </pc:spChg>
      </pc:sldChg>
      <pc:sldChg chg="addSp modSp mod modNotes">
        <pc:chgData name="Bradly John" userId="d3c19441c883d4aa" providerId="LiveId" clId="{1C02A43A-131E-4D87-B738-53E385EE9099}" dt="2024-08-08T06:39:42.029" v="124" actId="13926"/>
        <pc:sldMkLst>
          <pc:docMk/>
          <pc:sldMk cId="0" sldId="267"/>
        </pc:sldMkLst>
        <pc:spChg chg="add mod">
          <ac:chgData name="Bradly John" userId="d3c19441c883d4aa" providerId="LiveId" clId="{1C02A43A-131E-4D87-B738-53E385EE9099}" dt="2024-08-08T06:39:42.029" v="124" actId="13926"/>
          <ac:spMkLst>
            <pc:docMk/>
            <pc:sldMk cId="0" sldId="267"/>
            <ac:spMk id="2" creationId="{6E37CC5B-C3CF-42C7-2A4C-6B51C3E17D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04c228c39_1_36:notes"/>
          <p:cNvSpPr txBox="1">
            <a:spLocks noGrp="1"/>
          </p:cNvSpPr>
          <p:nvPr>
            <p:ph type="body" idx="1"/>
          </p:nvPr>
        </p:nvSpPr>
        <p:spPr>
          <a:xfrm>
            <a:off x="685800" y="4343393"/>
            <a:ext cx="5486400" cy="4114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2f04c228c39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0403" y="685776"/>
            <a:ext cx="4577870" cy="342896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04c228c39_1_79:notes"/>
          <p:cNvSpPr txBox="1">
            <a:spLocks noGrp="1"/>
          </p:cNvSpPr>
          <p:nvPr>
            <p:ph type="body" idx="1"/>
          </p:nvPr>
        </p:nvSpPr>
        <p:spPr>
          <a:xfrm>
            <a:off x="685800" y="4343393"/>
            <a:ext cx="5486400" cy="4114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2f04c228c39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04c228c39_1_84:notes"/>
          <p:cNvSpPr txBox="1">
            <a:spLocks noGrp="1"/>
          </p:cNvSpPr>
          <p:nvPr>
            <p:ph type="body" idx="1"/>
          </p:nvPr>
        </p:nvSpPr>
        <p:spPr>
          <a:xfrm>
            <a:off x="685800" y="4343393"/>
            <a:ext cx="5486400" cy="4114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f04c228c39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0403" y="685776"/>
            <a:ext cx="4577870" cy="342896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0c80742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f0c80742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04c228c39_1_42:notes"/>
          <p:cNvSpPr txBox="1">
            <a:spLocks noGrp="1"/>
          </p:cNvSpPr>
          <p:nvPr>
            <p:ph type="body" idx="1"/>
          </p:nvPr>
        </p:nvSpPr>
        <p:spPr>
          <a:xfrm>
            <a:off x="685800" y="4343393"/>
            <a:ext cx="5486400" cy="4114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2f04c228c39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04be477d9_0_2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04be477d9_0_2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04c228c39_1_47:notes"/>
          <p:cNvSpPr txBox="1">
            <a:spLocks noGrp="1"/>
          </p:cNvSpPr>
          <p:nvPr>
            <p:ph type="body" idx="1"/>
          </p:nvPr>
        </p:nvSpPr>
        <p:spPr>
          <a:xfrm>
            <a:off x="685800" y="4343393"/>
            <a:ext cx="5486400" cy="4114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2f04c228c39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0403" y="685776"/>
            <a:ext cx="4577870" cy="342896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04c228c39_1_53:notes"/>
          <p:cNvSpPr txBox="1">
            <a:spLocks noGrp="1"/>
          </p:cNvSpPr>
          <p:nvPr>
            <p:ph type="body" idx="1"/>
          </p:nvPr>
        </p:nvSpPr>
        <p:spPr>
          <a:xfrm>
            <a:off x="685800" y="4343393"/>
            <a:ext cx="5486400" cy="4114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2f04c228c39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0403" y="685776"/>
            <a:ext cx="4577870" cy="342896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04c228c39_1_58:notes"/>
          <p:cNvSpPr txBox="1">
            <a:spLocks noGrp="1"/>
          </p:cNvSpPr>
          <p:nvPr>
            <p:ph type="body" idx="1"/>
          </p:nvPr>
        </p:nvSpPr>
        <p:spPr>
          <a:xfrm>
            <a:off x="685800" y="4343393"/>
            <a:ext cx="5486400" cy="4114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f04c228c39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0403" y="685776"/>
            <a:ext cx="4577870" cy="342896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04c228c39_1_63:notes"/>
          <p:cNvSpPr txBox="1">
            <a:spLocks noGrp="1"/>
          </p:cNvSpPr>
          <p:nvPr>
            <p:ph type="body" idx="1"/>
          </p:nvPr>
        </p:nvSpPr>
        <p:spPr>
          <a:xfrm>
            <a:off x="685800" y="4343393"/>
            <a:ext cx="5486400" cy="4114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f04c228c39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0403" y="685776"/>
            <a:ext cx="4577870" cy="342896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04c228c39_1_68:notes"/>
          <p:cNvSpPr txBox="1">
            <a:spLocks noGrp="1"/>
          </p:cNvSpPr>
          <p:nvPr>
            <p:ph type="body" idx="1"/>
          </p:nvPr>
        </p:nvSpPr>
        <p:spPr>
          <a:xfrm>
            <a:off x="685800" y="4343393"/>
            <a:ext cx="5486400" cy="4114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2f04c228c39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0403" y="685776"/>
            <a:ext cx="4577870" cy="342896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04c228c39_1_73:notes"/>
          <p:cNvSpPr txBox="1">
            <a:spLocks noGrp="1"/>
          </p:cNvSpPr>
          <p:nvPr>
            <p:ph type="body" idx="1"/>
          </p:nvPr>
        </p:nvSpPr>
        <p:spPr>
          <a:xfrm>
            <a:off x="685800" y="4343393"/>
            <a:ext cx="5486400" cy="4114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f04c228c39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0403" y="685776"/>
            <a:ext cx="4577870" cy="342896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obj">
  <p:cSld name="OBJECT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3427815"/>
            <a:ext cx="9144000" cy="1716404"/>
          </a:xfrm>
          <a:custGeom>
            <a:avLst/>
            <a:gdLst/>
            <a:ahLst/>
            <a:cxnLst/>
            <a:rect l="l" t="t" r="r" b="b"/>
            <a:pathLst>
              <a:path w="9144000" h="1716404" extrusionOk="0">
                <a:moveTo>
                  <a:pt x="0" y="1716023"/>
                </a:moveTo>
                <a:lnTo>
                  <a:pt x="9144000" y="1716023"/>
                </a:lnTo>
                <a:lnTo>
                  <a:pt x="9144000" y="0"/>
                </a:lnTo>
                <a:lnTo>
                  <a:pt x="0" y="0"/>
                </a:lnTo>
                <a:lnTo>
                  <a:pt x="0" y="1716023"/>
                </a:lnTo>
                <a:close/>
              </a:path>
            </a:pathLst>
          </a:custGeom>
          <a:solidFill>
            <a:srgbClr val="00FCC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9" name="Google Shape;59;p14"/>
          <p:cNvSpPr/>
          <p:nvPr/>
        </p:nvSpPr>
        <p:spPr>
          <a:xfrm>
            <a:off x="0" y="0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 extrusionOk="0">
                <a:moveTo>
                  <a:pt x="9144000" y="0"/>
                </a:moveTo>
                <a:lnTo>
                  <a:pt x="0" y="0"/>
                </a:lnTo>
                <a:lnTo>
                  <a:pt x="0" y="3432048"/>
                </a:lnTo>
                <a:lnTo>
                  <a:pt x="9144000" y="343204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1055890" y="469789"/>
            <a:ext cx="7032300" cy="24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52742" y="305986"/>
            <a:ext cx="84384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15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88251" y="1319805"/>
            <a:ext cx="8367600" cy="10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352742" y="305986"/>
            <a:ext cx="84384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15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8004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y.clevelandclinic.org/health/body/21704-hear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my.clevelandclinic.org/health/body/24836-blood" TargetMode="External"/><Relationship Id="rId5" Type="http://schemas.openxmlformats.org/officeDocument/2006/relationships/hyperlink" Target="https://my.clevelandclinic.org/health/diseases/16818-heart-attack-myocardial-infarction" TargetMode="External"/><Relationship Id="rId4" Type="http://schemas.openxmlformats.org/officeDocument/2006/relationships/hyperlink" Target="https://my.clevelandclinic.org/health/diseases/16898-coronary-artery-diseas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260400" y="588125"/>
            <a:ext cx="4102200" cy="36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2291715" marR="5080" lvl="0" indent="-2279650" algn="l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9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Heart </a:t>
            </a:r>
            <a:endParaRPr sz="59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2291715" marR="5080" lvl="0" indent="-2279650" algn="l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900">
                <a:solidFill>
                  <a:srgbClr val="20202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Disease</a:t>
            </a:r>
            <a:endParaRPr sz="5900">
              <a:solidFill>
                <a:srgbClr val="20202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2291715" marR="5080" lvl="0" indent="-2279650" algn="l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900">
                <a:solidFill>
                  <a:srgbClr val="20202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Diagnostic </a:t>
            </a:r>
            <a:endParaRPr sz="5900">
              <a:solidFill>
                <a:srgbClr val="20202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2291715" marR="5080" lvl="0" indent="-2279650" algn="l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900">
                <a:solidFill>
                  <a:srgbClr val="20202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Analysis</a:t>
            </a:r>
            <a:endParaRPr sz="59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3603625" y="4062083"/>
            <a:ext cx="19425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l="-156250" t="-7010" r="156250" b="7009"/>
          <a:stretch/>
        </p:blipFill>
        <p:spPr>
          <a:xfrm>
            <a:off x="4910825" y="863400"/>
            <a:ext cx="2893851" cy="28938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4">
            <a:alphaModFix/>
          </a:blip>
          <a:srcRect l="-354020" t="113180" r="354020" b="-113180"/>
          <a:stretch/>
        </p:blipFill>
        <p:spPr>
          <a:xfrm>
            <a:off x="152400" y="3338578"/>
            <a:ext cx="1652521" cy="1652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875" y="664325"/>
            <a:ext cx="3895350" cy="3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505918" y="803435"/>
            <a:ext cx="77679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4572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50"/>
              <a:buFont typeface="Roboto"/>
              <a:buChar char="●"/>
            </a:pPr>
            <a:r>
              <a:rPr lang="en-GB" sz="1750" dirty="0">
                <a:latin typeface="Roboto"/>
                <a:ea typeface="Roboto"/>
                <a:cs typeface="Roboto"/>
                <a:sym typeface="Roboto"/>
              </a:rPr>
              <a:t>It seems that female have higher average cholesterol compared to male.</a:t>
            </a:r>
            <a:endParaRPr sz="175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25" y="1340325"/>
            <a:ext cx="3917724" cy="37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075" y="1425950"/>
            <a:ext cx="4193825" cy="353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/>
        </p:nvSpPr>
        <p:spPr>
          <a:xfrm>
            <a:off x="197600" y="134750"/>
            <a:ext cx="62634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Cholesterol</a:t>
            </a:r>
            <a:endParaRPr sz="29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/>
        </p:nvSpPr>
        <p:spPr>
          <a:xfrm>
            <a:off x="5689375" y="2190900"/>
            <a:ext cx="32079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57200" marR="5080" lvl="0" indent="-323850" algn="l" rtl="0">
              <a:lnSpc>
                <a:spcPct val="1123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Apparently people who suffering from Angina due to exercise are not likely to not get any heart  diseases in the given dataset.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609" y="1060826"/>
            <a:ext cx="4982701" cy="355772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/>
        </p:nvSpPr>
        <p:spPr>
          <a:xfrm>
            <a:off x="284650" y="264850"/>
            <a:ext cx="626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Exercise with Angina </a:t>
            </a:r>
            <a:endParaRPr sz="28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848100"/>
            <a:ext cx="805815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7CC5B-C3CF-42C7-2A4C-6B51C3E17DEF}"/>
              </a:ext>
            </a:extLst>
          </p:cNvPr>
          <p:cNvSpPr txBox="1"/>
          <p:nvPr/>
        </p:nvSpPr>
        <p:spPr>
          <a:xfrm>
            <a:off x="3560002" y="4691352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Ink Free" panose="03080402000500000000" pitchFamily="66" charset="0"/>
              </a:rPr>
              <a:t>Bradly John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90900" y="232800"/>
            <a:ext cx="34281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>
                <a:latin typeface="Fira Sans Medium"/>
                <a:ea typeface="Fira Sans Medium"/>
                <a:cs typeface="Fira Sans Medium"/>
                <a:sym typeface="Fira Sans Medium"/>
              </a:rPr>
              <a:t>I</a:t>
            </a:r>
            <a:r>
              <a:rPr lang="en-GB" sz="4200">
                <a:latin typeface="Fira Sans Medium"/>
                <a:ea typeface="Fira Sans Medium"/>
                <a:cs typeface="Fira Sans Medium"/>
                <a:sym typeface="Fira Sans Medium"/>
              </a:rPr>
              <a:t>ntroduction</a:t>
            </a:r>
            <a:endParaRPr sz="42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390893" y="1090243"/>
            <a:ext cx="8227800" cy="38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rgbClr val="202020"/>
                </a:solidFill>
                <a:latin typeface="Roboto Medium"/>
                <a:ea typeface="Roboto Medium"/>
                <a:cs typeface="Roboto Medium"/>
                <a:sym typeface="Roboto Medium"/>
              </a:rPr>
              <a:t>Heart disease is a variety of issues that can affect your </a:t>
            </a:r>
            <a:r>
              <a:rPr lang="en-GB" sz="1700" u="sng" dirty="0">
                <a:solidFill>
                  <a:srgbClr val="202020"/>
                </a:solidFill>
                <a:latin typeface="Roboto Medium"/>
                <a:ea typeface="Roboto Medium"/>
                <a:cs typeface="Roboto Medium"/>
                <a:sym typeface="Robot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heart</a:t>
            </a:r>
            <a:r>
              <a:rPr lang="en-GB" sz="1700" dirty="0">
                <a:solidFill>
                  <a:srgbClr val="202020"/>
                </a:solidFill>
                <a:latin typeface="Roboto Medium"/>
                <a:ea typeface="Roboto Medium"/>
                <a:cs typeface="Roboto Medium"/>
                <a:sym typeface="Roboto Medium"/>
              </a:rPr>
              <a:t>. When people think about heart disease, they often think of the most common type — </a:t>
            </a:r>
            <a:r>
              <a:rPr lang="en-GB" sz="1700" u="sng" dirty="0">
                <a:solidFill>
                  <a:srgbClr val="202020"/>
                </a:solidFill>
                <a:latin typeface="Roboto Medium"/>
                <a:ea typeface="Roboto Medium"/>
                <a:cs typeface="Roboto Medium"/>
                <a:sym typeface="Robot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coronary artery disease</a:t>
            </a:r>
            <a:r>
              <a:rPr lang="en-GB" sz="1700" dirty="0">
                <a:solidFill>
                  <a:srgbClr val="202020"/>
                </a:solidFill>
                <a:latin typeface="Roboto Medium"/>
                <a:ea typeface="Roboto Medium"/>
                <a:cs typeface="Roboto Medium"/>
                <a:sym typeface="Roboto Medium"/>
              </a:rPr>
              <a:t> (CAD) and the </a:t>
            </a:r>
            <a:r>
              <a:rPr lang="en-GB" sz="1700" u="sng" dirty="0">
                <a:solidFill>
                  <a:srgbClr val="202020"/>
                </a:solidFill>
                <a:latin typeface="Roboto Medium"/>
                <a:ea typeface="Roboto Medium"/>
                <a:cs typeface="Roboto Medium"/>
                <a:sym typeface="Roboto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heart attacks</a:t>
            </a:r>
            <a:r>
              <a:rPr lang="en-GB" sz="1700" dirty="0">
                <a:solidFill>
                  <a:srgbClr val="202020"/>
                </a:solidFill>
                <a:latin typeface="Roboto Medium"/>
                <a:ea typeface="Roboto Medium"/>
                <a:cs typeface="Roboto Medium"/>
                <a:sym typeface="Roboto Medium"/>
              </a:rPr>
              <a:t> it can cause. But you can have trouble with different parts of your heart, like your heart muscle, valves or electrical system.</a:t>
            </a:r>
            <a:endParaRPr sz="1700" dirty="0">
              <a:solidFill>
                <a:srgbClr val="20202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rgbClr val="202020"/>
                </a:solidFill>
                <a:latin typeface="Roboto Medium"/>
                <a:ea typeface="Roboto Medium"/>
                <a:cs typeface="Roboto Medium"/>
                <a:sym typeface="Roboto Medium"/>
              </a:rPr>
              <a:t>When your heart isn’t working well, it has trouble sending enough </a:t>
            </a:r>
            <a:r>
              <a:rPr lang="en-GB" sz="1700" u="sng" dirty="0">
                <a:solidFill>
                  <a:srgbClr val="202020"/>
                </a:solidFill>
                <a:latin typeface="Roboto Medium"/>
                <a:ea typeface="Roboto Medium"/>
                <a:cs typeface="Roboto Medium"/>
                <a:sym typeface="Roboto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blood</a:t>
            </a:r>
            <a:r>
              <a:rPr lang="en-GB" sz="1700" dirty="0">
                <a:solidFill>
                  <a:srgbClr val="202020"/>
                </a:solidFill>
                <a:latin typeface="Roboto Medium"/>
                <a:ea typeface="Roboto Medium"/>
                <a:cs typeface="Roboto Medium"/>
                <a:sym typeface="Roboto Medium"/>
              </a:rPr>
              <a:t>, oxygen and nutrients to your body. In a way, your heart delivers the fuel that keeps your body’s systems running. If there’s a problem with delivering that fuel, it affects everything your body’s systems do.</a:t>
            </a:r>
            <a:endParaRPr sz="1700" dirty="0">
              <a:solidFill>
                <a:srgbClr val="20202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rgbClr val="202020"/>
                </a:solidFill>
                <a:latin typeface="Roboto Medium"/>
                <a:ea typeface="Roboto Medium"/>
                <a:cs typeface="Roboto Medium"/>
                <a:sym typeface="Roboto Medium"/>
              </a:rPr>
              <a:t>Lifestyle changes and medications can keep your heart healthy and lower your chances of getting heart disease.</a:t>
            </a:r>
            <a:endParaRPr sz="1700" dirty="0">
              <a:solidFill>
                <a:srgbClr val="20202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12700" marR="279400" lvl="0" indent="0" algn="l" rtl="0">
              <a:lnSpc>
                <a:spcPct val="1135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700" dirty="0">
              <a:solidFill>
                <a:srgbClr val="20202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52750" y="305975"/>
            <a:ext cx="5043000" cy="515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50">
                <a:latin typeface="Fira Sans Medium"/>
                <a:ea typeface="Fira Sans Medium"/>
                <a:cs typeface="Fira Sans Medium"/>
                <a:sym typeface="Fira Sans Medium"/>
              </a:rPr>
              <a:t>Problem Statement</a:t>
            </a:r>
            <a:endParaRPr sz="335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88251" y="1167405"/>
            <a:ext cx="8367600" cy="4098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4292F"/>
                </a:solidFill>
                <a:latin typeface="Roboto Medium"/>
                <a:ea typeface="Roboto Medium"/>
                <a:cs typeface="Roboto Medium"/>
                <a:sym typeface="Roboto Medium"/>
              </a:rPr>
              <a:t>Health is real wealth in the pandemic time we all realized the brute effects of covid-19 on all</a:t>
            </a:r>
            <a:endParaRPr sz="1500">
              <a:solidFill>
                <a:srgbClr val="24292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4292F"/>
                </a:solidFill>
                <a:latin typeface="Roboto Medium"/>
                <a:ea typeface="Roboto Medium"/>
                <a:cs typeface="Roboto Medium"/>
                <a:sym typeface="Roboto Medium"/>
              </a:rPr>
              <a:t>irrespective of any status. You are required to analyze this health and medical data for better</a:t>
            </a:r>
            <a:endParaRPr sz="1500">
              <a:solidFill>
                <a:srgbClr val="24292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4292F"/>
                </a:solidFill>
                <a:latin typeface="Roboto Medium"/>
                <a:ea typeface="Roboto Medium"/>
                <a:cs typeface="Roboto Medium"/>
                <a:sym typeface="Roboto Medium"/>
              </a:rPr>
              <a:t>future preparation.</a:t>
            </a:r>
            <a:endParaRPr sz="1500">
              <a:solidFill>
                <a:srgbClr val="24292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4292F"/>
                </a:solidFill>
                <a:latin typeface="Roboto Medium"/>
                <a:ea typeface="Roboto Medium"/>
                <a:cs typeface="Roboto Medium"/>
                <a:sym typeface="Roboto Medium"/>
              </a:rPr>
              <a:t>Do ETL: Extract- Transform and Load data from the heart disease diagnostic database</a:t>
            </a:r>
            <a:endParaRPr sz="1500">
              <a:solidFill>
                <a:srgbClr val="24292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4292F"/>
                </a:solidFill>
                <a:latin typeface="Roboto Medium"/>
                <a:ea typeface="Roboto Medium"/>
                <a:cs typeface="Roboto Medium"/>
                <a:sym typeface="Roboto Medium"/>
              </a:rPr>
              <a:t>You can perform EDA through python. The database extracts various information such as</a:t>
            </a:r>
            <a:endParaRPr sz="1500">
              <a:solidFill>
                <a:srgbClr val="24292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4292F"/>
                </a:solidFill>
                <a:latin typeface="Roboto Medium"/>
                <a:ea typeface="Roboto Medium"/>
                <a:cs typeface="Roboto Medium"/>
                <a:sym typeface="Roboto Medium"/>
              </a:rPr>
              <a:t>Heart disease rates, Heart disease by gender, by age.</a:t>
            </a:r>
            <a:endParaRPr sz="1500">
              <a:solidFill>
                <a:srgbClr val="24292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4292F"/>
                </a:solidFill>
                <a:latin typeface="Roboto Medium"/>
                <a:ea typeface="Roboto Medium"/>
                <a:cs typeface="Roboto Medium"/>
                <a:sym typeface="Roboto Medium"/>
              </a:rPr>
              <a:t>You can even compare attributes of the data set to extract necessary information. Make the</a:t>
            </a:r>
            <a:endParaRPr sz="1500">
              <a:solidFill>
                <a:srgbClr val="24292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4292F"/>
                </a:solidFill>
                <a:latin typeface="Roboto Medium"/>
                <a:ea typeface="Roboto Medium"/>
                <a:cs typeface="Roboto Medium"/>
                <a:sym typeface="Roboto Medium"/>
              </a:rPr>
              <a:t>necessary dashboard with the best you can extract from the data. Use various visualization</a:t>
            </a:r>
            <a:endParaRPr sz="1500">
              <a:solidFill>
                <a:srgbClr val="24292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4292F"/>
                </a:solidFill>
                <a:latin typeface="Roboto Medium"/>
                <a:ea typeface="Roboto Medium"/>
                <a:cs typeface="Roboto Medium"/>
                <a:sym typeface="Roboto Medium"/>
              </a:rPr>
              <a:t>and features and make the best dashboard .</a:t>
            </a:r>
            <a:endParaRPr sz="1500">
              <a:solidFill>
                <a:srgbClr val="24292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90914" y="201750"/>
            <a:ext cx="37110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latin typeface="Fira Sans Medium"/>
                <a:ea typeface="Fira Sans Medium"/>
                <a:cs typeface="Fira Sans Medium"/>
                <a:sym typeface="Fira Sans Medium"/>
              </a:rPr>
              <a:t>INSIGHTS</a:t>
            </a:r>
            <a:endParaRPr sz="3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5493650" y="1971925"/>
            <a:ext cx="3664500" cy="17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800"/>
              <a:buFont typeface="Roboto"/>
              <a:buChar char="●"/>
            </a:pPr>
            <a:r>
              <a:rPr lang="en-GB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Percentage of people having heart disease= 51.31707317073171</a:t>
            </a:r>
            <a:endParaRPr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800"/>
              <a:buFont typeface="Roboto"/>
              <a:buChar char="●"/>
            </a:pPr>
            <a:r>
              <a:rPr lang="en-GB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There are more males in middle age and females in elderly age</a:t>
            </a:r>
            <a:endParaRPr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5240" lvl="0" indent="0" algn="l" rtl="0">
              <a:lnSpc>
                <a:spcPct val="100000"/>
              </a:lnSpc>
              <a:spcBef>
                <a:spcPts val="365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         category.</a:t>
            </a:r>
            <a:endParaRPr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350" y="1318675"/>
            <a:ext cx="5152700" cy="29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5395775" y="2430500"/>
            <a:ext cx="32946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Middle ages are more </a:t>
            </a:r>
            <a:endParaRPr sz="20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prone to heart diseases.</a:t>
            </a:r>
            <a:endParaRPr sz="20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824" y="1167149"/>
            <a:ext cx="5123457" cy="389396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325500" y="265325"/>
            <a:ext cx="626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Heart Disease Based On Age Category </a:t>
            </a:r>
            <a:endParaRPr sz="28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/>
        </p:nvSpPr>
        <p:spPr>
          <a:xfrm>
            <a:off x="390893" y="741552"/>
            <a:ext cx="792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457200" marR="0" lvl="0" indent="-320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Font typeface="Roboto"/>
              <a:buChar char="●"/>
            </a:pPr>
            <a:r>
              <a:rPr lang="en-GB" sz="1450">
                <a:latin typeface="Roboto"/>
                <a:ea typeface="Roboto"/>
                <a:cs typeface="Roboto"/>
                <a:sym typeface="Roboto"/>
              </a:rPr>
              <a:t>From the bar plot we can tell that, people of ages 58 have highest count of suffering from heart diseases.</a:t>
            </a:r>
            <a:endParaRPr sz="14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294975" y="91100"/>
            <a:ext cx="626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Age Count  </a:t>
            </a:r>
            <a:endParaRPr sz="28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21" name="Google Shape;121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50" y="1355650"/>
            <a:ext cx="7763451" cy="363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543293" y="347550"/>
            <a:ext cx="6865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900"/>
              <a:buFont typeface="Roboto Medium"/>
              <a:buChar char="●"/>
            </a:pPr>
            <a:r>
              <a:rPr lang="en-GB" sz="1900">
                <a:solidFill>
                  <a:srgbClr val="202020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There are more males in whom heart diseases occur.</a:t>
            </a:r>
            <a:endParaRPr sz="1900">
              <a:solidFill>
                <a:srgbClr val="20202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3325" y="1031718"/>
            <a:ext cx="5190009" cy="3857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/>
        </p:nvSpPr>
        <p:spPr>
          <a:xfrm>
            <a:off x="5809025" y="2572500"/>
            <a:ext cx="32154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57200" marR="0" lvl="0" indent="-320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Font typeface="Roboto"/>
              <a:buChar char="●"/>
            </a:pPr>
            <a:r>
              <a:rPr lang="en-GB" sz="1450">
                <a:latin typeface="Roboto"/>
                <a:ea typeface="Roboto"/>
                <a:cs typeface="Roboto"/>
                <a:sym typeface="Roboto"/>
              </a:rPr>
              <a:t>Those with Typical Angina are seen to have no occurrence of any heart disease.</a:t>
            </a:r>
            <a:endParaRPr sz="145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666" y="1238343"/>
            <a:ext cx="5059062" cy="359243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208550" y="167225"/>
            <a:ext cx="62634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Chest Pain Experienced</a:t>
            </a:r>
            <a:endParaRPr sz="29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5365749" y="2285325"/>
            <a:ext cx="3169800" cy="15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50" rIns="0" bIns="0" anchor="t" anchorCtr="0">
            <a:spAutoFit/>
          </a:bodyPr>
          <a:lstStyle/>
          <a:p>
            <a:pPr marL="457200" lvl="0" indent="-352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950"/>
              <a:buFont typeface="Roboto"/>
              <a:buChar char="●"/>
            </a:pPr>
            <a:r>
              <a:rPr lang="en-GB" sz="195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It seems a person's resting blood pressure has no relation to heart diseases in the given sample population.</a:t>
            </a:r>
            <a:endParaRPr sz="195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7867522" y="906232"/>
            <a:ext cx="66810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086" y="1378994"/>
            <a:ext cx="4761053" cy="33892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252275" y="308825"/>
            <a:ext cx="62634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Blood Pressure </a:t>
            </a:r>
            <a:endParaRPr sz="29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414</Words>
  <Application>Microsoft Office PowerPoint</Application>
  <PresentationFormat>On-screen Show (16:9)</PresentationFormat>
  <Paragraphs>37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Roboto Medium</vt:lpstr>
      <vt:lpstr>Lato</vt:lpstr>
      <vt:lpstr>Roboto</vt:lpstr>
      <vt:lpstr>Courier New</vt:lpstr>
      <vt:lpstr>Fira Sans Medium</vt:lpstr>
      <vt:lpstr>Playfair Display</vt:lpstr>
      <vt:lpstr>Arial</vt:lpstr>
      <vt:lpstr>Ink Free</vt:lpstr>
      <vt:lpstr>Coral</vt:lpstr>
      <vt:lpstr>PowerPoint Presentation</vt:lpstr>
      <vt:lpstr>Introduction</vt:lpstr>
      <vt:lpstr>Problem Statement</vt:lpstr>
      <vt:lpstr>INSIGHTS</vt:lpstr>
      <vt:lpstr>PowerPoint Presentation</vt:lpstr>
      <vt:lpstr>PowerPoint Presentation</vt:lpstr>
      <vt:lpstr>PowerPoint Presentation</vt:lpstr>
      <vt:lpstr>PowerPoint Presentation</vt:lpstr>
      <vt:lpstr>It seems a person's resting blood pressure has no relation to heart diseases in the given sample population.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Bradly John</cp:lastModifiedBy>
  <cp:revision>1</cp:revision>
  <dcterms:modified xsi:type="dcterms:W3CDTF">2024-08-08T06:39:47Z</dcterms:modified>
</cp:coreProperties>
</file>