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2"/>
  </p:notesMasterIdLst>
  <p:handoutMasterIdLst>
    <p:handoutMasterId r:id="rId73"/>
  </p:handoutMasterIdLst>
  <p:sldIdLst>
    <p:sldId id="313" r:id="rId3"/>
    <p:sldId id="269" r:id="rId4"/>
    <p:sldId id="314" r:id="rId5"/>
    <p:sldId id="315" r:id="rId6"/>
    <p:sldId id="316" r:id="rId7"/>
    <p:sldId id="364" r:id="rId8"/>
    <p:sldId id="317" r:id="rId9"/>
    <p:sldId id="318" r:id="rId10"/>
    <p:sldId id="319" r:id="rId11"/>
    <p:sldId id="348" r:id="rId12"/>
    <p:sldId id="365" r:id="rId13"/>
    <p:sldId id="350" r:id="rId14"/>
    <p:sldId id="351" r:id="rId15"/>
    <p:sldId id="352" r:id="rId16"/>
    <p:sldId id="353" r:id="rId17"/>
    <p:sldId id="354" r:id="rId18"/>
    <p:sldId id="355" r:id="rId19"/>
    <p:sldId id="356" r:id="rId20"/>
    <p:sldId id="357" r:id="rId21"/>
    <p:sldId id="358" r:id="rId22"/>
    <p:sldId id="359" r:id="rId23"/>
    <p:sldId id="366" r:id="rId24"/>
    <p:sldId id="385" r:id="rId25"/>
    <p:sldId id="386" r:id="rId26"/>
    <p:sldId id="387" r:id="rId27"/>
    <p:sldId id="388" r:id="rId28"/>
    <p:sldId id="389" r:id="rId29"/>
    <p:sldId id="392" r:id="rId30"/>
    <p:sldId id="390" r:id="rId31"/>
    <p:sldId id="320" r:id="rId32"/>
    <p:sldId id="321" r:id="rId33"/>
    <p:sldId id="322" r:id="rId34"/>
    <p:sldId id="323" r:id="rId35"/>
    <p:sldId id="324" r:id="rId36"/>
    <p:sldId id="376" r:id="rId37"/>
    <p:sldId id="367" r:id="rId38"/>
    <p:sldId id="368" r:id="rId39"/>
    <p:sldId id="369" r:id="rId40"/>
    <p:sldId id="371" r:id="rId41"/>
    <p:sldId id="374" r:id="rId42"/>
    <p:sldId id="375" r:id="rId43"/>
    <p:sldId id="393" r:id="rId44"/>
    <p:sldId id="394" r:id="rId45"/>
    <p:sldId id="398" r:id="rId46"/>
    <p:sldId id="399" r:id="rId47"/>
    <p:sldId id="400" r:id="rId48"/>
    <p:sldId id="401" r:id="rId49"/>
    <p:sldId id="327" r:id="rId50"/>
    <p:sldId id="328" r:id="rId51"/>
    <p:sldId id="332" r:id="rId52"/>
    <p:sldId id="333" r:id="rId53"/>
    <p:sldId id="337" r:id="rId54"/>
    <p:sldId id="338" r:id="rId55"/>
    <p:sldId id="339" r:id="rId56"/>
    <p:sldId id="340" r:id="rId57"/>
    <p:sldId id="341" r:id="rId58"/>
    <p:sldId id="342" r:id="rId59"/>
    <p:sldId id="349" r:id="rId60"/>
    <p:sldId id="397" r:id="rId61"/>
    <p:sldId id="343" r:id="rId62"/>
    <p:sldId id="344" r:id="rId63"/>
    <p:sldId id="345" r:id="rId64"/>
    <p:sldId id="395" r:id="rId65"/>
    <p:sldId id="396" r:id="rId66"/>
    <p:sldId id="377" r:id="rId67"/>
    <p:sldId id="378" r:id="rId68"/>
    <p:sldId id="379" r:id="rId69"/>
    <p:sldId id="380" r:id="rId70"/>
    <p:sldId id="347" r:id="rId7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DD7F"/>
    <a:srgbClr val="F1F3EE"/>
    <a:srgbClr val="FAD646"/>
    <a:srgbClr val="993300"/>
    <a:srgbClr val="CCCCCC"/>
    <a:srgbClr val="000000"/>
    <a:srgbClr val="CC6600"/>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5" autoAdjust="0"/>
    <p:restoredTop sz="94660"/>
  </p:normalViewPr>
  <p:slideViewPr>
    <p:cSldViewPr snapToGrid="0">
      <p:cViewPr varScale="1">
        <p:scale>
          <a:sx n="67" d="100"/>
          <a:sy n="67" d="100"/>
        </p:scale>
        <p:origin x="528" y="78"/>
      </p:cViewPr>
      <p:guideLst>
        <p:guide orient="horz" pos="2160"/>
        <p:guide pos="2880"/>
      </p:guideLst>
    </p:cSldViewPr>
  </p:slideViewPr>
  <p:notesTextViewPr>
    <p:cViewPr>
      <p:scale>
        <a:sx n="100" d="100"/>
        <a:sy n="100" d="100"/>
      </p:scale>
      <p:origin x="0" y="0"/>
    </p:cViewPr>
  </p:notesTextViewPr>
  <p:notesViewPr>
    <p:cSldViewPr snapToGrid="0">
      <p:cViewPr varScale="1">
        <p:scale>
          <a:sx n="82" d="100"/>
          <a:sy n="82" d="100"/>
        </p:scale>
        <p:origin x="-2850"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23-3-2016</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FB6D3-21A4-47F7-9022-E59F61BF7B30}" type="datetimeFigureOut">
              <a:rPr lang="en-US" smtClean="0"/>
              <a:t>3/23/2016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DE5A8-DE85-43AD-9035-7C8A278D4CF1}" type="slidenum">
              <a:rPr lang="en-US" smtClean="0"/>
              <a:t>‹#›</a:t>
            </a:fld>
            <a:endParaRPr lang="en-US"/>
          </a:p>
        </p:txBody>
      </p:sp>
    </p:spTree>
    <p:extLst>
      <p:ext uri="{BB962C8B-B14F-4D97-AF65-F5344CB8AC3E}">
        <p14:creationId xmlns:p14="http://schemas.microsoft.com/office/powerpoint/2010/main" val="11942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251520" y="908720"/>
            <a:ext cx="8066088"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323528" y="1628800"/>
            <a:ext cx="2016224"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3059832" y="1628800"/>
            <a:ext cx="2016224"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5796136" y="1628800"/>
            <a:ext cx="2016224"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250824" y="3933056"/>
            <a:ext cx="2232943"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2987824" y="3933056"/>
            <a:ext cx="2232248"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5724128" y="3933056"/>
            <a:ext cx="2232248"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251520" y="908720"/>
            <a:ext cx="8066088"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4427984" y="1628800"/>
            <a:ext cx="3889375"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251520" y="1628800"/>
            <a:ext cx="3889375"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251520" y="908720"/>
            <a:ext cx="8066088"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4067944" y="1628800"/>
            <a:ext cx="4248472"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250825" y="1628775"/>
            <a:ext cx="3601095"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251520" y="908720"/>
            <a:ext cx="8066088"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1720" y="1988840"/>
            <a:ext cx="6624736" cy="720080"/>
          </a:xfrm>
        </p:spPr>
        <p:txBody>
          <a:bodyPr/>
          <a:lstStyle>
            <a:lvl1pPr algn="l">
              <a:defRPr/>
            </a:lvl1pPr>
          </a:lstStyle>
          <a:p>
            <a:r>
              <a:rPr lang="en-US" dirty="0" smtClean="0"/>
              <a:t>Click to edit title</a:t>
            </a:r>
            <a:endParaRPr lang="nl-NL" dirty="0"/>
          </a:p>
        </p:txBody>
      </p:sp>
      <p:sp>
        <p:nvSpPr>
          <p:cNvPr id="5" name="Text Placeholder 4"/>
          <p:cNvSpPr>
            <a:spLocks noGrp="1"/>
          </p:cNvSpPr>
          <p:nvPr>
            <p:ph type="body" sz="quarter" idx="10"/>
          </p:nvPr>
        </p:nvSpPr>
        <p:spPr>
          <a:xfrm>
            <a:off x="2051720" y="2492722"/>
            <a:ext cx="59055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251520" y="1052736"/>
            <a:ext cx="82089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251520" y="908720"/>
            <a:ext cx="8066088"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p:nvSpPr>
        <p:spPr>
          <a:xfrm>
            <a:off x="4067944" y="6453336"/>
            <a:ext cx="4392488"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Innovative website design and application development</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251520" y="188640"/>
            <a:ext cx="8064896"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251520" y="1628800"/>
            <a:ext cx="8064896"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2" name="Straight Connector 11"/>
          <p:cNvCxnSpPr/>
          <p:nvPr/>
        </p:nvCxnSpPr>
        <p:spPr>
          <a:xfrm>
            <a:off x="251520" y="6381328"/>
            <a:ext cx="820891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3305" y="6500180"/>
            <a:ext cx="1398375" cy="19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748464" y="-99392"/>
            <a:ext cx="504056"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accent3"/>
              </a:solidFill>
            </a:endParaRPr>
          </a:p>
        </p:txBody>
      </p:sp>
      <p:sp>
        <p:nvSpPr>
          <p:cNvPr id="8" name="Title 6"/>
          <p:cNvSpPr txBox="1">
            <a:spLocks/>
          </p:cNvSpPr>
          <p:nvPr/>
        </p:nvSpPr>
        <p:spPr>
          <a:xfrm>
            <a:off x="251520" y="6453336"/>
            <a:ext cx="432048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p:nvSpPr>
        <p:spPr>
          <a:xfrm>
            <a:off x="4716016" y="6453336"/>
            <a:ext cx="3744416"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251520" y="188640"/>
            <a:ext cx="8064896"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251520" y="1628800"/>
            <a:ext cx="8064896"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p:nvCxnSpPr>
        <p:spPr>
          <a:xfrm>
            <a:off x="251520" y="6381328"/>
            <a:ext cx="820891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ftlabs/fastclick" TargetMode="External"/><Relationship Id="rId3" Type="http://schemas.openxmlformats.org/officeDocument/2006/relationships/hyperlink" Target="http://bradfrost.github.io/this-is-responsive/" TargetMode="External"/><Relationship Id="rId7" Type="http://schemas.openxmlformats.org/officeDocument/2006/relationships/hyperlink" Target="http://www.the-haystack.com/" TargetMode="External"/><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3.xml"/><Relationship Id="rId6" Type="http://schemas.openxmlformats.org/officeDocument/2006/relationships/hyperlink" Target="http://responsivedesignweekly.com/" TargetMode="External"/><Relationship Id="rId5" Type="http://schemas.openxmlformats.org/officeDocument/2006/relationships/hyperlink" Target="http://pxtoem.com/" TargetMode="External"/><Relationship Id="rId10" Type="http://schemas.openxmlformats.org/officeDocument/2006/relationships/hyperlink" Target="http://christianheilmann.com/2015/02/18/progressive-enhancement-is-not-about-javascript-availability/" TargetMode="External"/><Relationship Id="rId4" Type="http://schemas.openxmlformats.org/officeDocument/2006/relationships/hyperlink" Target="http://mediaqueri.es/" TargetMode="External"/><Relationship Id="rId9" Type="http://schemas.openxmlformats.org/officeDocument/2006/relationships/hyperlink" Target="http://www.lukew.com/presos/preso.asp?26"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html5boilerplate.com/" TargetMode="External"/><Relationship Id="rId3" Type="http://schemas.openxmlformats.org/officeDocument/2006/relationships/hyperlink" Target="http://twitter.github.io/bootstrap/" TargetMode="External"/><Relationship Id="rId7" Type="http://schemas.openxmlformats.org/officeDocument/2006/relationships/hyperlink" Target="http://www.yaml.de/" TargetMode="External"/><Relationship Id="rId12" Type="http://schemas.openxmlformats.org/officeDocument/2006/relationships/hyperlink" Target="http://matthewhartman.github.com/base/" TargetMode="External"/><Relationship Id="rId2" Type="http://schemas.openxmlformats.org/officeDocument/2006/relationships/hyperlink" Target="http://www.getskeleton.com/" TargetMode="External"/><Relationship Id="rId1" Type="http://schemas.openxmlformats.org/officeDocument/2006/relationships/slideLayout" Target="../slideLayouts/slideLayout3.xml"/><Relationship Id="rId6" Type="http://schemas.openxmlformats.org/officeDocument/2006/relationships/hyperlink" Target="http://imperavi.com/kube/" TargetMode="External"/><Relationship Id="rId11" Type="http://schemas.openxmlformats.org/officeDocument/2006/relationships/hyperlink" Target="http://unsemantic.com/" TargetMode="External"/><Relationship Id="rId5" Type="http://schemas.openxmlformats.org/officeDocument/2006/relationships/hyperlink" Target="http://gumbyframework.com/" TargetMode="External"/><Relationship Id="rId10" Type="http://schemas.openxmlformats.org/officeDocument/2006/relationships/hyperlink" Target="http://960.gs/" TargetMode="External"/><Relationship Id="rId4" Type="http://schemas.openxmlformats.org/officeDocument/2006/relationships/hyperlink" Target="http://foundation.zurb.com/" TargetMode="External"/><Relationship Id="rId9" Type="http://schemas.openxmlformats.org/officeDocument/2006/relationships/hyperlink" Target="http://lessframework.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1720" y="692696"/>
            <a:ext cx="6624736" cy="1296144"/>
          </a:xfrm>
        </p:spPr>
        <p:txBody>
          <a:bodyPr/>
          <a:lstStyle/>
          <a:p>
            <a:r>
              <a:rPr lang="en-US" sz="4000" dirty="0" smtClean="0"/>
              <a:t>COMM 641</a:t>
            </a:r>
            <a:br>
              <a:rPr lang="en-US" sz="4000" dirty="0" smtClean="0"/>
            </a:br>
            <a:r>
              <a:rPr lang="en-US" sz="4000" dirty="0" smtClean="0"/>
              <a:t>Web Programming Beginning</a:t>
            </a:r>
            <a:endParaRPr lang="en-US" sz="4000" dirty="0"/>
          </a:p>
        </p:txBody>
      </p:sp>
      <p:sp>
        <p:nvSpPr>
          <p:cNvPr id="8" name="Text Placeholder 7"/>
          <p:cNvSpPr>
            <a:spLocks noGrp="1"/>
          </p:cNvSpPr>
          <p:nvPr>
            <p:ph type="body" sz="quarter" idx="10"/>
          </p:nvPr>
        </p:nvSpPr>
        <p:spPr>
          <a:xfrm>
            <a:off x="2051720" y="2348706"/>
            <a:ext cx="5905500" cy="3528566"/>
          </a:xfrm>
        </p:spPr>
        <p:txBody>
          <a:bodyPr>
            <a:normAutofit/>
          </a:bodyPr>
          <a:lstStyle/>
          <a:p>
            <a:r>
              <a:rPr lang="en-US" sz="2400" spc="0" dirty="0"/>
              <a:t>Zak </a:t>
            </a:r>
            <a:r>
              <a:rPr lang="en-US" sz="2400" spc="0" dirty="0" err="1"/>
              <a:t>Ruvalcaba</a:t>
            </a:r>
            <a:r>
              <a:rPr lang="en-US" sz="2400" spc="0" dirty="0"/>
              <a:t> / Emily Kay / Paul Richard</a:t>
            </a:r>
          </a:p>
          <a:p>
            <a:pPr lvl="1"/>
            <a:r>
              <a:rPr lang="en-US" sz="1800" dirty="0"/>
              <a:t>Lecture </a:t>
            </a:r>
            <a:r>
              <a:rPr lang="en-US" sz="1800" dirty="0" smtClean="0"/>
              <a:t>7</a:t>
            </a:r>
            <a:endParaRPr lang="en-US" sz="1800" dirty="0" smtClean="0"/>
          </a:p>
        </p:txBody>
      </p:sp>
    </p:spTree>
    <p:extLst>
      <p:ext uri="{BB962C8B-B14F-4D97-AF65-F5344CB8AC3E}">
        <p14:creationId xmlns:p14="http://schemas.microsoft.com/office/powerpoint/2010/main" val="165013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p:nvPr>
        </p:nvSpPr>
        <p:spPr/>
        <p:txBody>
          <a:bodyPr/>
          <a:lstStyle/>
          <a:p>
            <a:r>
              <a:rPr lang="en-US" dirty="0" smtClean="0">
                <a:solidFill>
                  <a:schemeClr val="bg2"/>
                </a:solidFill>
              </a:rPr>
              <a:t>Responsive Web Design</a:t>
            </a:r>
            <a:endParaRPr lang="nl-NL" dirty="0">
              <a:solidFill>
                <a:schemeClr val="bg2"/>
              </a:solidFill>
            </a:endParaRPr>
          </a:p>
        </p:txBody>
      </p:sp>
      <p:sp>
        <p:nvSpPr>
          <p:cNvPr id="10" name="TextBox 9"/>
          <p:cNvSpPr txBox="1"/>
          <p:nvPr/>
        </p:nvSpPr>
        <p:spPr>
          <a:xfrm>
            <a:off x="1409700" y="2257425"/>
            <a:ext cx="6734175" cy="261610"/>
          </a:xfrm>
          <a:prstGeom prst="rect">
            <a:avLst/>
          </a:prstGeom>
          <a:noFill/>
        </p:spPr>
        <p:txBody>
          <a:bodyPr wrap="square" rtlCol="0">
            <a:spAutoFit/>
          </a:bodyPr>
          <a:lstStyle/>
          <a:p>
            <a:r>
              <a:rPr lang="en-US" sz="1100" dirty="0" smtClean="0">
                <a:solidFill>
                  <a:schemeClr val="bg2"/>
                </a:solidFill>
              </a:rPr>
              <a:t>One URL        Single Content       One Code       Media Queries     One Development / Multiple Devices</a:t>
            </a:r>
            <a:endParaRPr lang="en-US" sz="1100" dirty="0">
              <a:solidFill>
                <a:schemeClr val="bg2"/>
              </a:solidFill>
            </a:endParaRPr>
          </a:p>
        </p:txBody>
      </p:sp>
    </p:spTree>
    <p:extLst>
      <p:ext uri="{BB962C8B-B14F-4D97-AF65-F5344CB8AC3E}">
        <p14:creationId xmlns:p14="http://schemas.microsoft.com/office/powerpoint/2010/main" val="409412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07953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3267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77138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485955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872929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05342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598468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781382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3789731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week at a glance…</a:t>
            </a:r>
            <a:endParaRPr lang="nl-NL" dirty="0"/>
          </a:p>
        </p:txBody>
      </p:sp>
      <p:sp>
        <p:nvSpPr>
          <p:cNvPr id="2" name="Text Placeholder 1"/>
          <p:cNvSpPr>
            <a:spLocks noGrp="1"/>
          </p:cNvSpPr>
          <p:nvPr>
            <p:ph type="body" sz="quarter" idx="11"/>
          </p:nvPr>
        </p:nvSpPr>
        <p:spPr/>
        <p:txBody>
          <a:bodyPr/>
          <a:lstStyle/>
          <a:p>
            <a:r>
              <a:rPr lang="en-US" dirty="0" smtClean="0"/>
              <a:t>This week at a glance…</a:t>
            </a:r>
            <a:endParaRPr lang="en-US" dirty="0"/>
          </a:p>
        </p:txBody>
      </p:sp>
      <p:sp>
        <p:nvSpPr>
          <p:cNvPr id="8" name="Text Placeholder 6"/>
          <p:cNvSpPr>
            <a:spLocks noGrp="1"/>
          </p:cNvSpPr>
          <p:nvPr>
            <p:ph type="body" sz="quarter" idx="14"/>
          </p:nvPr>
        </p:nvSpPr>
        <p:spPr>
          <a:xfrm>
            <a:off x="251520" y="1628800"/>
            <a:ext cx="8208912" cy="4679950"/>
          </a:xfrm>
        </p:spPr>
        <p:txBody>
          <a:bodyPr>
            <a:normAutofit/>
          </a:bodyPr>
          <a:lstStyle/>
          <a:p>
            <a:pPr marL="461963" indent="-461963">
              <a:buFont typeface="Wingdings" pitchFamily="2" charset="2"/>
              <a:buChar char="v"/>
            </a:pPr>
            <a:r>
              <a:rPr lang="en-US" sz="1600" dirty="0" smtClean="0">
                <a:solidFill>
                  <a:schemeClr val="tx1"/>
                </a:solidFill>
              </a:rPr>
              <a:t>Introduction to Responsive </a:t>
            </a:r>
            <a:r>
              <a:rPr lang="en-US" sz="1600" dirty="0">
                <a:solidFill>
                  <a:schemeClr val="tx1"/>
                </a:solidFill>
              </a:rPr>
              <a:t>Web </a:t>
            </a:r>
            <a:r>
              <a:rPr lang="en-US" sz="1600" dirty="0" smtClean="0">
                <a:solidFill>
                  <a:schemeClr val="tx1"/>
                </a:solidFill>
              </a:rPr>
              <a:t>Design</a:t>
            </a:r>
          </a:p>
          <a:p>
            <a:pPr marL="800100" lvl="2" indent="-352425">
              <a:buFont typeface="Wingdings" pitchFamily="2" charset="2"/>
              <a:buChar char="v"/>
            </a:pPr>
            <a:r>
              <a:rPr lang="en-US" sz="1100" dirty="0" smtClean="0">
                <a:solidFill>
                  <a:schemeClr val="tx1"/>
                </a:solidFill>
              </a:rPr>
              <a:t>Responsive Web Design</a:t>
            </a:r>
          </a:p>
          <a:p>
            <a:pPr marL="800100" lvl="2" indent="-352425">
              <a:buFont typeface="Wingdings" pitchFamily="2" charset="2"/>
              <a:buChar char="v"/>
            </a:pPr>
            <a:r>
              <a:rPr lang="en-US" sz="1100" dirty="0" smtClean="0">
                <a:solidFill>
                  <a:schemeClr val="tx1"/>
                </a:solidFill>
              </a:rPr>
              <a:t>Mobile Matters</a:t>
            </a:r>
          </a:p>
          <a:p>
            <a:pPr marL="800100" lvl="2" indent="-352425">
              <a:buFont typeface="Wingdings" pitchFamily="2" charset="2"/>
              <a:buChar char="v"/>
            </a:pPr>
            <a:r>
              <a:rPr lang="en-US" sz="1100" dirty="0" smtClean="0">
                <a:solidFill>
                  <a:schemeClr val="tx1"/>
                </a:solidFill>
              </a:rPr>
              <a:t>UX of the Modern Web</a:t>
            </a:r>
          </a:p>
          <a:p>
            <a:pPr marL="800100" lvl="2" indent="-352425">
              <a:buFont typeface="Wingdings" pitchFamily="2" charset="2"/>
              <a:buChar char="v"/>
            </a:pPr>
            <a:r>
              <a:rPr lang="en-US" sz="1100" dirty="0" smtClean="0">
                <a:solidFill>
                  <a:schemeClr val="tx1"/>
                </a:solidFill>
              </a:rPr>
              <a:t>Flexible Layouts (Grids)</a:t>
            </a:r>
          </a:p>
          <a:p>
            <a:pPr marL="800100" lvl="2" indent="-352425">
              <a:buFont typeface="Wingdings" pitchFamily="2" charset="2"/>
              <a:buChar char="v"/>
            </a:pPr>
            <a:r>
              <a:rPr lang="en-US" sz="1100" dirty="0" smtClean="0">
                <a:solidFill>
                  <a:schemeClr val="tx1"/>
                </a:solidFill>
              </a:rPr>
              <a:t>Flexible Type</a:t>
            </a:r>
          </a:p>
          <a:p>
            <a:pPr marL="800100" lvl="2" indent="-352425">
              <a:buFont typeface="Wingdings" pitchFamily="2" charset="2"/>
              <a:buChar char="v"/>
            </a:pPr>
            <a:r>
              <a:rPr lang="en-US" sz="1100" dirty="0" smtClean="0">
                <a:solidFill>
                  <a:schemeClr val="tx1"/>
                </a:solidFill>
              </a:rPr>
              <a:t>Flexible Images</a:t>
            </a:r>
          </a:p>
          <a:p>
            <a:pPr marL="800100" lvl="2" indent="-352425">
              <a:buFont typeface="Wingdings" pitchFamily="2" charset="2"/>
              <a:buChar char="v"/>
            </a:pPr>
            <a:r>
              <a:rPr lang="en-US" sz="1100" dirty="0" smtClean="0">
                <a:solidFill>
                  <a:schemeClr val="tx1"/>
                </a:solidFill>
              </a:rPr>
              <a:t>Tables</a:t>
            </a:r>
          </a:p>
          <a:p>
            <a:pPr marL="800100" lvl="2" indent="-352425">
              <a:buFont typeface="Wingdings" pitchFamily="2" charset="2"/>
              <a:buChar char="v"/>
            </a:pPr>
            <a:r>
              <a:rPr lang="en-US" sz="1100" dirty="0" smtClean="0">
                <a:solidFill>
                  <a:schemeClr val="tx1"/>
                </a:solidFill>
              </a:rPr>
              <a:t>Flat Design</a:t>
            </a:r>
          </a:p>
          <a:p>
            <a:pPr marL="800100" lvl="2" indent="-352425">
              <a:buFont typeface="Wingdings" pitchFamily="2" charset="2"/>
              <a:buChar char="v"/>
            </a:pPr>
            <a:r>
              <a:rPr lang="en-US" sz="1100" dirty="0" smtClean="0">
                <a:solidFill>
                  <a:schemeClr val="tx1"/>
                </a:solidFill>
              </a:rPr>
              <a:t>RWD Resources</a:t>
            </a:r>
          </a:p>
          <a:p>
            <a:pPr marL="800100" lvl="2" indent="-352425">
              <a:buFont typeface="Wingdings" pitchFamily="2" charset="2"/>
              <a:buChar char="v"/>
            </a:pPr>
            <a:r>
              <a:rPr lang="en-US" sz="1100" dirty="0" smtClean="0">
                <a:solidFill>
                  <a:schemeClr val="tx1"/>
                </a:solidFill>
              </a:rPr>
              <a:t>RWD Frameworks</a:t>
            </a:r>
          </a:p>
          <a:p>
            <a:pPr marL="461963" indent="-461963">
              <a:buFont typeface="Wingdings" pitchFamily="2" charset="2"/>
              <a:buChar char="v"/>
            </a:pPr>
            <a:r>
              <a:rPr lang="en-US" sz="1600" dirty="0" smtClean="0">
                <a:solidFill>
                  <a:schemeClr val="tx1"/>
                </a:solidFill>
              </a:rPr>
              <a:t>CSS3 Media Queries</a:t>
            </a:r>
          </a:p>
          <a:p>
            <a:pPr marL="461963" indent="-461963">
              <a:buFont typeface="Wingdings" pitchFamily="2" charset="2"/>
              <a:buChar char="v"/>
            </a:pPr>
            <a:r>
              <a:rPr lang="en-US" sz="1600" dirty="0" smtClean="0">
                <a:solidFill>
                  <a:schemeClr val="tx1"/>
                </a:solidFill>
              </a:rPr>
              <a:t>Revisiting the 960 Grid System</a:t>
            </a:r>
          </a:p>
          <a:p>
            <a:pPr marL="461963" indent="-461963">
              <a:buFont typeface="Wingdings" pitchFamily="2" charset="2"/>
              <a:buChar char="v"/>
            </a:pPr>
            <a:r>
              <a:rPr lang="en-US" sz="1600" dirty="0" smtClean="0">
                <a:solidFill>
                  <a:schemeClr val="tx1"/>
                </a:solidFill>
              </a:rPr>
              <a:t>Responsive </a:t>
            </a:r>
            <a:r>
              <a:rPr lang="en-US" sz="1600" dirty="0" smtClean="0">
                <a:solidFill>
                  <a:schemeClr val="tx1"/>
                </a:solidFill>
              </a:rPr>
              <a:t>Testing</a:t>
            </a:r>
            <a:endParaRPr lang="en-US" sz="1600" dirty="0">
              <a:solidFill>
                <a:schemeClr val="tx1"/>
              </a:solidFill>
            </a:endParaRPr>
          </a:p>
        </p:txBody>
      </p:sp>
    </p:spTree>
    <p:extLst>
      <p:ext uri="{BB962C8B-B14F-4D97-AF65-F5344CB8AC3E}">
        <p14:creationId xmlns:p14="http://schemas.microsoft.com/office/powerpoint/2010/main" val="660983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416047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100874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4000" cy="6857999"/>
          </a:xfrm>
          <a:prstGeom prst="rect">
            <a:avLst/>
          </a:prstGeom>
        </p:spPr>
      </p:pic>
    </p:spTree>
    <p:extLst>
      <p:ext uri="{BB962C8B-B14F-4D97-AF65-F5344CB8AC3E}">
        <p14:creationId xmlns:p14="http://schemas.microsoft.com/office/powerpoint/2010/main" val="1807016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8"/>
          </a:xfrm>
          <a:prstGeom prst="rect">
            <a:avLst/>
          </a:prstGeom>
        </p:spPr>
      </p:pic>
    </p:spTree>
    <p:extLst>
      <p:ext uri="{BB962C8B-B14F-4D97-AF65-F5344CB8AC3E}">
        <p14:creationId xmlns:p14="http://schemas.microsoft.com/office/powerpoint/2010/main" val="3031247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8"/>
          </a:xfrm>
          <a:prstGeom prst="rect">
            <a:avLst/>
          </a:prstGeom>
        </p:spPr>
      </p:pic>
    </p:spTree>
    <p:extLst>
      <p:ext uri="{BB962C8B-B14F-4D97-AF65-F5344CB8AC3E}">
        <p14:creationId xmlns:p14="http://schemas.microsoft.com/office/powerpoint/2010/main" val="1497908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7"/>
          </a:xfrm>
          <a:prstGeom prst="rect">
            <a:avLst/>
          </a:prstGeom>
        </p:spPr>
      </p:pic>
    </p:spTree>
    <p:extLst>
      <p:ext uri="{BB962C8B-B14F-4D97-AF65-F5344CB8AC3E}">
        <p14:creationId xmlns:p14="http://schemas.microsoft.com/office/powerpoint/2010/main" val="951148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8"/>
          </a:xfrm>
          <a:prstGeom prst="rect">
            <a:avLst/>
          </a:prstGeom>
        </p:spPr>
      </p:pic>
    </p:spTree>
    <p:extLst>
      <p:ext uri="{BB962C8B-B14F-4D97-AF65-F5344CB8AC3E}">
        <p14:creationId xmlns:p14="http://schemas.microsoft.com/office/powerpoint/2010/main" val="1497908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43317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algn="ctr"/>
            <a:endParaRPr lang="en-US" sz="1600" dirty="0" smtClean="0">
              <a:solidFill>
                <a:schemeClr val="tx1"/>
              </a:solidFill>
            </a:endParaRPr>
          </a:p>
          <a:p>
            <a:pPr algn="ctr"/>
            <a:endParaRPr lang="en-US" sz="1600" dirty="0">
              <a:solidFill>
                <a:schemeClr val="tx1"/>
              </a:solidFill>
            </a:endParaRPr>
          </a:p>
          <a:p>
            <a:pPr algn="ctr"/>
            <a:r>
              <a:rPr lang="en-US" sz="1600" dirty="0" smtClean="0">
                <a:solidFill>
                  <a:schemeClr val="tx1"/>
                </a:solidFill>
              </a:rPr>
              <a:t>Responsive Web Design is flexible </a:t>
            </a:r>
            <a:r>
              <a:rPr lang="en-US" sz="1600" u="sng" dirty="0" smtClean="0">
                <a:solidFill>
                  <a:schemeClr val="tx1"/>
                </a:solidFill>
              </a:rPr>
              <a:t>device independent</a:t>
            </a:r>
            <a:r>
              <a:rPr lang="en-US" sz="1600" dirty="0" smtClean="0">
                <a:solidFill>
                  <a:schemeClr val="tx1"/>
                </a:solidFill>
              </a:rPr>
              <a:t> design for the web.</a:t>
            </a:r>
          </a:p>
          <a:p>
            <a:pPr algn="ctr"/>
            <a:endParaRPr lang="en-US" sz="1600" dirty="0">
              <a:solidFill>
                <a:schemeClr val="tx1"/>
              </a:solidFill>
            </a:endParaRPr>
          </a:p>
          <a:p>
            <a:pPr algn="ctr"/>
            <a:r>
              <a:rPr lang="en-US" sz="1600" dirty="0" smtClean="0">
                <a:solidFill>
                  <a:schemeClr val="tx1"/>
                </a:solidFill>
              </a:rPr>
              <a:t>Or</a:t>
            </a:r>
          </a:p>
          <a:p>
            <a:pPr algn="ctr"/>
            <a:endParaRPr lang="en-US" sz="1600" dirty="0">
              <a:solidFill>
                <a:schemeClr val="tx1"/>
              </a:solidFill>
            </a:endParaRPr>
          </a:p>
          <a:p>
            <a:pPr algn="ctr"/>
            <a:r>
              <a:rPr lang="en-US" sz="1600" dirty="0" smtClean="0">
                <a:solidFill>
                  <a:schemeClr val="tx1"/>
                </a:solidFill>
              </a:rPr>
              <a:t>A </a:t>
            </a:r>
            <a:r>
              <a:rPr lang="en-US" sz="1600" b="1" dirty="0" smtClean="0">
                <a:solidFill>
                  <a:schemeClr val="tx1"/>
                </a:solidFill>
              </a:rPr>
              <a:t>flexible grid</a:t>
            </a:r>
            <a:r>
              <a:rPr lang="en-US" sz="1600" dirty="0" smtClean="0">
                <a:solidFill>
                  <a:schemeClr val="tx1"/>
                </a:solidFill>
              </a:rPr>
              <a:t>,</a:t>
            </a:r>
            <a:r>
              <a:rPr lang="en-US" sz="1600" b="1" dirty="0" smtClean="0">
                <a:solidFill>
                  <a:schemeClr val="tx1"/>
                </a:solidFill>
              </a:rPr>
              <a:t> </a:t>
            </a:r>
            <a:r>
              <a:rPr lang="en-US" sz="1600" dirty="0" smtClean="0">
                <a:solidFill>
                  <a:schemeClr val="tx1"/>
                </a:solidFill>
              </a:rPr>
              <a:t>with </a:t>
            </a:r>
            <a:r>
              <a:rPr lang="en-US" sz="1600" b="1" dirty="0" smtClean="0">
                <a:solidFill>
                  <a:schemeClr val="tx1"/>
                </a:solidFill>
              </a:rPr>
              <a:t>flexible images</a:t>
            </a:r>
            <a:r>
              <a:rPr lang="en-US" sz="1600" dirty="0">
                <a:solidFill>
                  <a:schemeClr val="tx1"/>
                </a:solidFill>
              </a:rPr>
              <a:t>,</a:t>
            </a:r>
            <a:r>
              <a:rPr lang="en-US" sz="1600" dirty="0" smtClean="0">
                <a:solidFill>
                  <a:schemeClr val="tx1"/>
                </a:solidFill>
              </a:rPr>
              <a:t> that incorporates </a:t>
            </a:r>
            <a:r>
              <a:rPr lang="en-US" sz="1600" b="1" dirty="0" smtClean="0">
                <a:solidFill>
                  <a:schemeClr val="tx1"/>
                </a:solidFill>
              </a:rPr>
              <a:t>media queries </a:t>
            </a:r>
            <a:r>
              <a:rPr lang="en-US" sz="1600" dirty="0" smtClean="0">
                <a:solidFill>
                  <a:schemeClr val="tx1"/>
                </a:solidFill>
              </a:rPr>
              <a:t/>
            </a:r>
            <a:br>
              <a:rPr lang="en-US" sz="1600" dirty="0" smtClean="0">
                <a:solidFill>
                  <a:schemeClr val="tx1"/>
                </a:solidFill>
              </a:rPr>
            </a:br>
            <a:r>
              <a:rPr lang="en-US" sz="1600" dirty="0" smtClean="0">
                <a:solidFill>
                  <a:schemeClr val="tx1"/>
                </a:solidFill>
              </a:rPr>
              <a:t>to create a responsive, adaptive layout.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Ethan Marcotte</a:t>
            </a:r>
            <a:br>
              <a:rPr lang="en-US" sz="1600" dirty="0" smtClean="0">
                <a:solidFill>
                  <a:schemeClr val="tx1"/>
                </a:solidFill>
              </a:rPr>
            </a:br>
            <a:r>
              <a:rPr lang="en-US" sz="1600" dirty="0" smtClean="0">
                <a:solidFill>
                  <a:schemeClr val="tx1"/>
                </a:solidFill>
              </a:rPr>
              <a:t>Web Developer, Speaker, Author</a:t>
            </a:r>
            <a:br>
              <a:rPr lang="en-US" sz="1600" dirty="0" smtClean="0">
                <a:solidFill>
                  <a:schemeClr val="tx1"/>
                </a:solidFill>
              </a:rPr>
            </a:br>
            <a:r>
              <a:rPr lang="en-US" sz="1600" u="sng" dirty="0" smtClean="0">
                <a:solidFill>
                  <a:schemeClr val="tx1"/>
                </a:solidFill>
              </a:rPr>
              <a:t>Credited with the term "Responsive Design"</a:t>
            </a:r>
            <a:endParaRPr lang="en-US" sz="1600" u="sng" dirty="0">
              <a:solidFill>
                <a:schemeClr val="tx1"/>
              </a:solidFill>
            </a:endParaRPr>
          </a:p>
        </p:txBody>
      </p:sp>
      <p:sp>
        <p:nvSpPr>
          <p:cNvPr id="2" name="Text Placeholder 1"/>
          <p:cNvSpPr>
            <a:spLocks noGrp="1"/>
          </p:cNvSpPr>
          <p:nvPr>
            <p:ph type="body" sz="quarter" idx="11"/>
          </p:nvPr>
        </p:nvSpPr>
        <p:spPr/>
        <p:txBody>
          <a:bodyPr/>
          <a:lstStyle/>
          <a:p>
            <a:r>
              <a:rPr lang="en-US" dirty="0" smtClean="0"/>
              <a:t>Responsive Web Design is…</a:t>
            </a:r>
            <a:endParaRPr lang="en-US" dirty="0"/>
          </a:p>
        </p:txBody>
      </p:sp>
    </p:spTree>
    <p:extLst>
      <p:ext uri="{BB962C8B-B14F-4D97-AF65-F5344CB8AC3E}">
        <p14:creationId xmlns:p14="http://schemas.microsoft.com/office/powerpoint/2010/main" val="3165907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bg1">
                    <a:lumMod val="10000"/>
                  </a:schemeClr>
                </a:solidFill>
              </a:rPr>
              <a:t>The </a:t>
            </a:r>
            <a:r>
              <a:rPr lang="en-US" sz="1600" dirty="0">
                <a:solidFill>
                  <a:schemeClr val="bg1">
                    <a:lumMod val="10000"/>
                  </a:schemeClr>
                </a:solidFill>
              </a:rPr>
              <a:t>most common approach to </a:t>
            </a:r>
            <a:r>
              <a:rPr lang="en-US" sz="1600" dirty="0" smtClean="0">
                <a:solidFill>
                  <a:schemeClr val="bg1">
                    <a:lumMod val="10000"/>
                  </a:schemeClr>
                </a:solidFill>
              </a:rPr>
              <a:t>structuring a site has always been to </a:t>
            </a:r>
            <a:r>
              <a:rPr lang="en-US" sz="1600" dirty="0">
                <a:solidFill>
                  <a:schemeClr val="bg1">
                    <a:lumMod val="10000"/>
                  </a:schemeClr>
                </a:solidFill>
              </a:rPr>
              <a:t>use </a:t>
            </a:r>
            <a:r>
              <a:rPr lang="en-US" sz="1600" dirty="0" smtClean="0">
                <a:solidFill>
                  <a:schemeClr val="bg1">
                    <a:lumMod val="10000"/>
                  </a:schemeClr>
                </a:solidFill>
              </a:rPr>
              <a:t>pixels.</a:t>
            </a:r>
            <a:br>
              <a:rPr lang="en-US" sz="1600" dirty="0" smtClean="0">
                <a:solidFill>
                  <a:schemeClr val="bg1">
                    <a:lumMod val="10000"/>
                  </a:schemeClr>
                </a:solidFill>
              </a:rPr>
            </a:br>
            <a:r>
              <a:rPr lang="en-US" sz="1600" dirty="0" smtClean="0">
                <a:solidFill>
                  <a:schemeClr val="bg1">
                    <a:lumMod val="10000"/>
                  </a:schemeClr>
                </a:solidFill>
              </a:rPr>
              <a:t>This </a:t>
            </a:r>
            <a:r>
              <a:rPr lang="en-US" sz="1600" dirty="0">
                <a:solidFill>
                  <a:schemeClr val="bg1">
                    <a:lumMod val="10000"/>
                  </a:schemeClr>
                </a:solidFill>
              </a:rPr>
              <a:t>gives the designer exact control over </a:t>
            </a:r>
            <a:r>
              <a:rPr lang="en-US" sz="1600" dirty="0" smtClean="0">
                <a:solidFill>
                  <a:schemeClr val="bg1">
                    <a:lumMod val="10000"/>
                  </a:schemeClr>
                </a:solidFill>
              </a:rPr>
              <a:t>the elements in the box model. </a:t>
            </a:r>
          </a:p>
          <a:p>
            <a:endParaRPr lang="en-US" sz="1600" dirty="0">
              <a:solidFill>
                <a:schemeClr val="bg1">
                  <a:lumMod val="10000"/>
                </a:schemeClr>
              </a:solidFill>
            </a:endParaRPr>
          </a:p>
          <a:p>
            <a:r>
              <a:rPr lang="en-US" sz="3200" dirty="0" smtClean="0">
                <a:solidFill>
                  <a:schemeClr val="bg1">
                    <a:lumMod val="10000"/>
                  </a:schemeClr>
                </a:solidFill>
              </a:rPr>
              <a:t>But </a:t>
            </a:r>
            <a:r>
              <a:rPr lang="en-US" sz="3200" dirty="0">
                <a:solidFill>
                  <a:schemeClr val="bg1">
                    <a:lumMod val="10000"/>
                  </a:schemeClr>
                </a:solidFill>
              </a:rPr>
              <a:t>we want to start thinking </a:t>
            </a:r>
            <a:r>
              <a:rPr lang="en-US" sz="3200" dirty="0" smtClean="0">
                <a:solidFill>
                  <a:schemeClr val="bg1">
                    <a:lumMod val="10000"/>
                  </a:schemeClr>
                </a:solidFill>
              </a:rPr>
              <a:t>responsive!</a:t>
            </a:r>
          </a:p>
          <a:p>
            <a:endParaRPr lang="en-US" sz="1600" dirty="0">
              <a:solidFill>
                <a:schemeClr val="bg1">
                  <a:lumMod val="10000"/>
                </a:schemeClr>
              </a:solidFill>
            </a:endParaRPr>
          </a:p>
          <a:p>
            <a:r>
              <a:rPr lang="en-US" sz="1600" dirty="0" smtClean="0">
                <a:solidFill>
                  <a:schemeClr val="bg1">
                    <a:lumMod val="10000"/>
                  </a:schemeClr>
                </a:solidFill>
              </a:rPr>
              <a:t>Rather than using an absolute measurement type, we need to start using relative sizes.</a:t>
            </a:r>
          </a:p>
        </p:txBody>
      </p:sp>
      <p:sp>
        <p:nvSpPr>
          <p:cNvPr id="2" name="Text Placeholder 1"/>
          <p:cNvSpPr>
            <a:spLocks noGrp="1"/>
          </p:cNvSpPr>
          <p:nvPr>
            <p:ph type="body" sz="quarter" idx="11"/>
          </p:nvPr>
        </p:nvSpPr>
        <p:spPr/>
        <p:txBody>
          <a:bodyPr/>
          <a:lstStyle/>
          <a:p>
            <a:r>
              <a:rPr lang="en-US" dirty="0" smtClean="0"/>
              <a:t>Flexible layouts</a:t>
            </a:r>
            <a:endParaRPr lang="en-US" dirty="0"/>
          </a:p>
        </p:txBody>
      </p:sp>
    </p:spTree>
    <p:extLst>
      <p:ext uri="{BB962C8B-B14F-4D97-AF65-F5344CB8AC3E}">
        <p14:creationId xmlns:p14="http://schemas.microsoft.com/office/powerpoint/2010/main" val="438715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bg1">
                    <a:lumMod val="10000"/>
                  </a:schemeClr>
                </a:solidFill>
              </a:rPr>
              <a:t>So no more pixels? What </a:t>
            </a:r>
            <a:r>
              <a:rPr lang="en-US" sz="1600" dirty="0">
                <a:solidFill>
                  <a:schemeClr val="bg1">
                    <a:lumMod val="10000"/>
                  </a:schemeClr>
                </a:solidFill>
              </a:rPr>
              <a:t>are we </a:t>
            </a:r>
            <a:r>
              <a:rPr lang="en-US" sz="1600" dirty="0" smtClean="0">
                <a:solidFill>
                  <a:schemeClr val="bg1">
                    <a:lumMod val="10000"/>
                  </a:schemeClr>
                </a:solidFill>
              </a:rPr>
              <a:t>going to be using instead? Answer = </a:t>
            </a:r>
            <a:r>
              <a:rPr lang="en-US" sz="1600" b="1" dirty="0" smtClean="0">
                <a:solidFill>
                  <a:schemeClr val="bg1">
                    <a:lumMod val="10000"/>
                  </a:schemeClr>
                </a:solidFill>
              </a:rPr>
              <a:t>ems or %</a:t>
            </a:r>
            <a:r>
              <a:rPr lang="en-US" sz="1600" dirty="0" smtClean="0">
                <a:solidFill>
                  <a:schemeClr val="bg1">
                    <a:lumMod val="10000"/>
                  </a:schemeClr>
                </a:solidFill>
              </a:rPr>
              <a:t>.</a:t>
            </a:r>
            <a:br>
              <a:rPr lang="en-US" sz="1600" dirty="0" smtClean="0">
                <a:solidFill>
                  <a:schemeClr val="bg1">
                    <a:lumMod val="10000"/>
                  </a:schemeClr>
                </a:solidFill>
              </a:rPr>
            </a:br>
            <a:r>
              <a:rPr lang="en-US" sz="1600" dirty="0" smtClean="0">
                <a:solidFill>
                  <a:schemeClr val="bg1">
                    <a:lumMod val="10000"/>
                  </a:schemeClr>
                </a:solidFill>
              </a:rPr>
              <a:t>To </a:t>
            </a:r>
            <a:r>
              <a:rPr lang="en-US" sz="1600" dirty="0">
                <a:solidFill>
                  <a:schemeClr val="bg1">
                    <a:lumMod val="10000"/>
                  </a:schemeClr>
                </a:solidFill>
              </a:rPr>
              <a:t>be able to use </a:t>
            </a:r>
            <a:r>
              <a:rPr lang="en-US" sz="1600" dirty="0" smtClean="0">
                <a:solidFill>
                  <a:schemeClr val="bg1">
                    <a:lumMod val="10000"/>
                  </a:schemeClr>
                </a:solidFill>
              </a:rPr>
              <a:t>these measurement types effectively </a:t>
            </a:r>
            <a:r>
              <a:rPr lang="en-US" sz="1600" dirty="0">
                <a:solidFill>
                  <a:schemeClr val="bg1">
                    <a:lumMod val="10000"/>
                  </a:schemeClr>
                </a:solidFill>
              </a:rPr>
              <a:t>in our design we’re going to have to do a little </a:t>
            </a:r>
            <a:r>
              <a:rPr lang="en-US" sz="1600" dirty="0" smtClean="0">
                <a:solidFill>
                  <a:schemeClr val="bg1">
                    <a:lumMod val="10000"/>
                  </a:schemeClr>
                </a:solidFill>
              </a:rPr>
              <a:t>math: </a:t>
            </a:r>
            <a:r>
              <a:rPr lang="en-US" sz="1600" dirty="0" smtClean="0"/>
              <a:t>target </a:t>
            </a:r>
            <a:r>
              <a:rPr lang="en-US" sz="1600" dirty="0"/>
              <a:t>÷ context = </a:t>
            </a:r>
            <a:r>
              <a:rPr lang="en-US" sz="1600" dirty="0" smtClean="0"/>
              <a:t>result</a:t>
            </a:r>
          </a:p>
          <a:p>
            <a:endParaRPr lang="en-US" sz="1600" dirty="0"/>
          </a:p>
          <a:p>
            <a:r>
              <a:rPr lang="en-US" sz="1600" b="1" dirty="0" smtClean="0">
                <a:solidFill>
                  <a:schemeClr val="tx1"/>
                </a:solidFill>
              </a:rPr>
              <a:t>For Type</a:t>
            </a:r>
          </a:p>
          <a:p>
            <a:pPr marL="285750" indent="-285750">
              <a:buFont typeface="Wingdings" pitchFamily="2" charset="2"/>
              <a:buChar char="v"/>
            </a:pPr>
            <a:endParaRPr lang="en-US" sz="1600" dirty="0">
              <a:solidFill>
                <a:schemeClr val="bg1">
                  <a:lumMod val="10000"/>
                </a:schemeClr>
              </a:solidFill>
            </a:endParaRPr>
          </a:p>
          <a:p>
            <a:pPr marL="342900" indent="-342900">
              <a:buFont typeface="Wingdings" pitchFamily="2" charset="2"/>
              <a:buChar char="v"/>
            </a:pPr>
            <a:r>
              <a:rPr lang="en-US" sz="1600" b="1" dirty="0">
                <a:solidFill>
                  <a:schemeClr val="bg1">
                    <a:lumMod val="10000"/>
                  </a:schemeClr>
                </a:solidFill>
              </a:rPr>
              <a:t>Target</a:t>
            </a:r>
            <a:r>
              <a:rPr lang="en-US" sz="1600" dirty="0">
                <a:solidFill>
                  <a:schemeClr val="bg1">
                    <a:lumMod val="10000"/>
                  </a:schemeClr>
                </a:solidFill>
              </a:rPr>
              <a:t> – the </a:t>
            </a:r>
            <a:r>
              <a:rPr lang="en-US" sz="1600" dirty="0" smtClean="0">
                <a:solidFill>
                  <a:schemeClr val="bg1">
                    <a:lumMod val="10000"/>
                  </a:schemeClr>
                </a:solidFill>
              </a:rPr>
              <a:t>font size </a:t>
            </a:r>
            <a:r>
              <a:rPr lang="en-US" sz="1600" dirty="0">
                <a:solidFill>
                  <a:schemeClr val="bg1">
                    <a:lumMod val="10000"/>
                  </a:schemeClr>
                </a:solidFill>
              </a:rPr>
              <a:t>we ultimately want to be </a:t>
            </a:r>
            <a:r>
              <a:rPr lang="en-US" sz="1600" dirty="0" smtClean="0">
                <a:solidFill>
                  <a:schemeClr val="bg1">
                    <a:lumMod val="10000"/>
                  </a:schemeClr>
                </a:solidFill>
              </a:rPr>
              <a:t>displayed</a:t>
            </a:r>
          </a:p>
          <a:p>
            <a:pPr marL="342900" indent="-342900">
              <a:buFont typeface="Wingdings" pitchFamily="2" charset="2"/>
              <a:buChar char="v"/>
            </a:pPr>
            <a:r>
              <a:rPr lang="en-US" sz="1600" b="1" dirty="0" smtClean="0">
                <a:solidFill>
                  <a:schemeClr val="bg1">
                    <a:lumMod val="10000"/>
                  </a:schemeClr>
                </a:solidFill>
              </a:rPr>
              <a:t>Context</a:t>
            </a:r>
            <a:r>
              <a:rPr lang="en-US" sz="1600" dirty="0">
                <a:solidFill>
                  <a:schemeClr val="bg1">
                    <a:lumMod val="10000"/>
                  </a:schemeClr>
                </a:solidFill>
              </a:rPr>
              <a:t> – the base </a:t>
            </a:r>
            <a:r>
              <a:rPr lang="en-US" sz="1600" dirty="0" smtClean="0">
                <a:solidFill>
                  <a:schemeClr val="bg1">
                    <a:lumMod val="10000"/>
                  </a:schemeClr>
                </a:solidFill>
              </a:rPr>
              <a:t>size </a:t>
            </a:r>
            <a:r>
              <a:rPr lang="en-US" sz="1600" dirty="0">
                <a:solidFill>
                  <a:schemeClr val="bg1">
                    <a:lumMod val="10000"/>
                  </a:schemeClr>
                </a:solidFill>
              </a:rPr>
              <a:t>our browser recognizes (typically </a:t>
            </a:r>
            <a:r>
              <a:rPr lang="en-US" sz="1600" dirty="0" smtClean="0">
                <a:solidFill>
                  <a:schemeClr val="bg1">
                    <a:lumMod val="10000"/>
                  </a:schemeClr>
                </a:solidFill>
              </a:rPr>
              <a:t>16px)</a:t>
            </a:r>
          </a:p>
          <a:p>
            <a:endParaRPr lang="en-US" sz="1600" dirty="0">
              <a:solidFill>
                <a:schemeClr val="bg1">
                  <a:lumMod val="10000"/>
                </a:schemeClr>
              </a:solidFill>
            </a:endParaRPr>
          </a:p>
          <a:p>
            <a:r>
              <a:rPr lang="en-US" sz="1600" dirty="0">
                <a:solidFill>
                  <a:schemeClr val="bg1">
                    <a:lumMod val="10000"/>
                  </a:schemeClr>
                </a:solidFill>
              </a:rPr>
              <a:t>So if I wanted a headline in my site to be seen </a:t>
            </a:r>
            <a:r>
              <a:rPr lang="en-US" sz="1600" dirty="0" smtClean="0">
                <a:solidFill>
                  <a:schemeClr val="bg1">
                    <a:lumMod val="10000"/>
                  </a:schemeClr>
                </a:solidFill>
              </a:rPr>
              <a:t>at </a:t>
            </a:r>
            <a:r>
              <a:rPr lang="en-US" sz="1600" dirty="0">
                <a:solidFill>
                  <a:schemeClr val="bg1">
                    <a:lumMod val="10000"/>
                  </a:schemeClr>
                </a:solidFill>
              </a:rPr>
              <a:t>32px, and I wanted to express that size in </a:t>
            </a:r>
            <a:r>
              <a:rPr lang="en-US" sz="1600" dirty="0" smtClean="0">
                <a:solidFill>
                  <a:schemeClr val="bg1">
                    <a:lumMod val="10000"/>
                  </a:schemeClr>
                </a:solidFill>
              </a:rPr>
              <a:t>ems (for instance), </a:t>
            </a:r>
            <a:r>
              <a:rPr lang="en-US" sz="1600" dirty="0">
                <a:solidFill>
                  <a:schemeClr val="bg1">
                    <a:lumMod val="10000"/>
                  </a:schemeClr>
                </a:solidFill>
              </a:rPr>
              <a:t>I would plug that into our </a:t>
            </a:r>
            <a:r>
              <a:rPr lang="en-US" sz="1600" dirty="0" smtClean="0">
                <a:solidFill>
                  <a:schemeClr val="bg1">
                    <a:lumMod val="10000"/>
                  </a:schemeClr>
                </a:solidFill>
              </a:rPr>
              <a:t>formula: </a:t>
            </a:r>
            <a:r>
              <a:rPr lang="en-US" sz="1600" dirty="0" smtClean="0"/>
              <a:t>32px </a:t>
            </a:r>
            <a:r>
              <a:rPr lang="en-US" sz="1600" dirty="0"/>
              <a:t>÷ 16px = </a:t>
            </a:r>
            <a:r>
              <a:rPr lang="en-US" sz="1600" dirty="0" smtClean="0"/>
              <a:t>2em.</a:t>
            </a:r>
            <a:r>
              <a:rPr lang="en-US" sz="1600" dirty="0" smtClean="0">
                <a:solidFill>
                  <a:schemeClr val="tx1"/>
                </a:solidFill>
              </a:rPr>
              <a:t> Or, multiply the final number by 100 and you get the percentage value: </a:t>
            </a:r>
            <a:r>
              <a:rPr lang="en-US" sz="1600" dirty="0"/>
              <a:t>32px ÷ 16px </a:t>
            </a:r>
            <a:r>
              <a:rPr lang="en-US" sz="1600" dirty="0" smtClean="0"/>
              <a:t>= 2 x 100 = 200%.</a:t>
            </a:r>
            <a:endParaRPr lang="en-US" sz="1600" dirty="0"/>
          </a:p>
          <a:p>
            <a:endParaRPr lang="en-US" sz="1600" dirty="0" smtClean="0">
              <a:solidFill>
                <a:schemeClr val="bg1">
                  <a:lumMod val="10000"/>
                </a:schemeClr>
              </a:solidFill>
            </a:endParaRPr>
          </a:p>
        </p:txBody>
      </p:sp>
      <p:sp>
        <p:nvSpPr>
          <p:cNvPr id="2" name="Text Placeholder 1"/>
          <p:cNvSpPr>
            <a:spLocks noGrp="1"/>
          </p:cNvSpPr>
          <p:nvPr>
            <p:ph type="body" sz="quarter" idx="11"/>
          </p:nvPr>
        </p:nvSpPr>
        <p:spPr/>
        <p:txBody>
          <a:bodyPr/>
          <a:lstStyle/>
          <a:p>
            <a:r>
              <a:rPr lang="en-US" dirty="0"/>
              <a:t>Flexible layouts</a:t>
            </a:r>
          </a:p>
        </p:txBody>
      </p:sp>
    </p:spTree>
    <p:extLst>
      <p:ext uri="{BB962C8B-B14F-4D97-AF65-F5344CB8AC3E}">
        <p14:creationId xmlns:p14="http://schemas.microsoft.com/office/powerpoint/2010/main" val="165178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371475"/>
            <a:ext cx="8473380" cy="5937275"/>
          </a:xfrm>
        </p:spPr>
        <p:txBody>
          <a:bodyPr>
            <a:noAutofit/>
          </a:bodyPr>
          <a:lstStyle/>
          <a:p>
            <a:r>
              <a:rPr lang="en-US" sz="2400" b="1" dirty="0" smtClean="0">
                <a:solidFill>
                  <a:schemeClr val="bg2"/>
                </a:solidFill>
              </a:rPr>
              <a:t>Type</a:t>
            </a:r>
            <a:br>
              <a:rPr lang="en-US" sz="2400" b="1" dirty="0" smtClean="0">
                <a:solidFill>
                  <a:schemeClr val="bg2"/>
                </a:solidFill>
              </a:rPr>
            </a:br>
            <a:r>
              <a:rPr lang="en-US" sz="2400" b="1" dirty="0" smtClean="0">
                <a:solidFill>
                  <a:schemeClr val="bg2"/>
                </a:solidFill>
              </a:rPr>
              <a:t/>
            </a:r>
            <a:br>
              <a:rPr lang="en-US" sz="2400" b="1" dirty="0" smtClean="0">
                <a:solidFill>
                  <a:schemeClr val="bg2"/>
                </a:solidFill>
              </a:rPr>
            </a:br>
            <a:r>
              <a:rPr lang="en-US" sz="2400" dirty="0" smtClean="0">
                <a:solidFill>
                  <a:schemeClr val="bg2"/>
                </a:solidFill>
                <a:latin typeface="Courier New" pitchFamily="49" charset="0"/>
                <a:cs typeface="Courier New" pitchFamily="49" charset="0"/>
              </a:rPr>
              <a:t>body</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{font-size</a:t>
            </a:r>
            <a:r>
              <a:rPr lang="en-US" sz="2400" dirty="0">
                <a:solidFill>
                  <a:schemeClr val="bg2"/>
                </a:solidFill>
                <a:latin typeface="Courier New" pitchFamily="49" charset="0"/>
                <a:cs typeface="Courier New" pitchFamily="49" charset="0"/>
              </a:rPr>
              <a:t>: 16px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h1</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font-size: 32px;}</a:t>
            </a:r>
          </a:p>
          <a:p>
            <a:endParaRPr lang="en-US" sz="2400" dirty="0">
              <a:solidFill>
                <a:schemeClr val="bg2"/>
              </a:solidFill>
            </a:endParaRPr>
          </a:p>
          <a:p>
            <a:r>
              <a:rPr lang="en-US" sz="2400" b="1" dirty="0" smtClean="0">
                <a:solidFill>
                  <a:schemeClr val="bg2"/>
                </a:solidFill>
              </a:rPr>
              <a:t>Becomes</a:t>
            </a:r>
          </a:p>
          <a:p>
            <a:endParaRPr lang="en-US" sz="2400" b="1" dirty="0">
              <a:solidFill>
                <a:schemeClr val="bg2"/>
              </a:solidFill>
            </a:endParaRPr>
          </a:p>
          <a:p>
            <a:r>
              <a:rPr lang="en-US" sz="2400" dirty="0" smtClean="0">
                <a:solidFill>
                  <a:schemeClr val="bg2"/>
                </a:solidFill>
                <a:latin typeface="Courier New" pitchFamily="49" charset="0"/>
                <a:cs typeface="Courier New" pitchFamily="49" charset="0"/>
              </a:rPr>
              <a:t>body	{font-size</a:t>
            </a:r>
            <a:r>
              <a:rPr lang="en-US" sz="2400" dirty="0">
                <a:solidFill>
                  <a:schemeClr val="bg2"/>
                </a:solidFill>
                <a:latin typeface="Courier New" pitchFamily="49" charset="0"/>
                <a:cs typeface="Courier New" pitchFamily="49" charset="0"/>
              </a:rPr>
              <a:t>: 1em;} /* 16px/16px </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h1	{font-size</a:t>
            </a:r>
            <a:r>
              <a:rPr lang="en-US" sz="2400" dirty="0">
                <a:solidFill>
                  <a:schemeClr val="bg2"/>
                </a:solidFill>
                <a:latin typeface="Courier New" pitchFamily="49" charset="0"/>
                <a:cs typeface="Courier New" pitchFamily="49" charset="0"/>
              </a:rPr>
              <a:t>: 2em;} /* 32px/16px </a:t>
            </a:r>
            <a:r>
              <a:rPr lang="en-US" sz="2400" dirty="0" smtClean="0">
                <a:solidFill>
                  <a:schemeClr val="bg2"/>
                </a:solidFill>
                <a:latin typeface="Courier New" pitchFamily="49" charset="0"/>
                <a:cs typeface="Courier New" pitchFamily="49" charset="0"/>
              </a:rPr>
              <a:t>*/</a:t>
            </a:r>
            <a:endParaRPr lang="en-US" sz="2400" dirty="0" smtClean="0">
              <a:solidFill>
                <a:schemeClr val="bg2"/>
              </a:solidFill>
            </a:endParaRPr>
          </a:p>
        </p:txBody>
      </p:sp>
    </p:spTree>
    <p:extLst>
      <p:ext uri="{BB962C8B-B14F-4D97-AF65-F5344CB8AC3E}">
        <p14:creationId xmlns:p14="http://schemas.microsoft.com/office/powerpoint/2010/main" val="709900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361949"/>
            <a:ext cx="8424936" cy="6200775"/>
          </a:xfrm>
        </p:spPr>
        <p:txBody>
          <a:bodyPr>
            <a:noAutofit/>
          </a:bodyPr>
          <a:lstStyle/>
          <a:p>
            <a:r>
              <a:rPr lang="en-US" sz="2400" b="1" dirty="0">
                <a:solidFill>
                  <a:schemeClr val="bg2"/>
                </a:solidFill>
              </a:rPr>
              <a:t>Grids</a:t>
            </a:r>
            <a:br>
              <a:rPr lang="en-US" sz="2400" b="1" dirty="0">
                <a:solidFill>
                  <a:schemeClr val="bg2"/>
                </a:solidFill>
              </a:rPr>
            </a:br>
            <a:r>
              <a:rPr lang="en-US" sz="2400" b="1" dirty="0">
                <a:solidFill>
                  <a:schemeClr val="bg2"/>
                </a:solidFill>
              </a:rPr>
              <a:t/>
            </a:r>
            <a:br>
              <a:rPr lang="en-US" sz="2400" b="1" dirty="0">
                <a:solidFill>
                  <a:schemeClr val="bg2"/>
                </a:solidFill>
              </a:rPr>
            </a:br>
            <a:r>
              <a:rPr lang="en-US" sz="2400" dirty="0" smtClean="0">
                <a:solidFill>
                  <a:schemeClr val="bg2"/>
                </a:solidFill>
                <a:latin typeface="Courier New" pitchFamily="49" charset="0"/>
                <a:cs typeface="Courier New" pitchFamily="49" charset="0"/>
              </a:rPr>
              <a:t>.container</a:t>
            </a:r>
            <a:r>
              <a:rPr lang="en-US" sz="2400" dirty="0">
                <a:solidFill>
                  <a:schemeClr val="bg2"/>
                </a:solidFill>
                <a:latin typeface="Courier New" pitchFamily="49" charset="0"/>
                <a:cs typeface="Courier New" pitchFamily="49" charset="0"/>
              </a:rPr>
              <a:t>	{width: 960px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section</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width: 600px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aside</a:t>
            </a:r>
            <a:r>
              <a:rPr lang="en-US" sz="2400" dirty="0">
                <a:solidFill>
                  <a:schemeClr val="bg2"/>
                </a:solidFill>
                <a:latin typeface="Courier New" pitchFamily="49" charset="0"/>
                <a:cs typeface="Courier New" pitchFamily="49" charset="0"/>
              </a:rPr>
              <a:t>		{width: 360px;}</a:t>
            </a:r>
          </a:p>
          <a:p>
            <a:endParaRPr lang="en-US" sz="2400" dirty="0" smtClean="0">
              <a:solidFill>
                <a:schemeClr val="bg2"/>
              </a:solidFill>
            </a:endParaRPr>
          </a:p>
          <a:p>
            <a:r>
              <a:rPr lang="en-US" sz="2400" b="1" dirty="0" smtClean="0">
                <a:solidFill>
                  <a:schemeClr val="bg2"/>
                </a:solidFill>
              </a:rPr>
              <a:t>Becomes</a:t>
            </a:r>
          </a:p>
          <a:p>
            <a:endParaRPr lang="en-US" sz="2400" b="1" dirty="0">
              <a:solidFill>
                <a:schemeClr val="bg2"/>
              </a:solidFill>
            </a:endParaRPr>
          </a:p>
          <a:p>
            <a:r>
              <a:rPr lang="en-US" sz="2400" dirty="0">
                <a:solidFill>
                  <a:schemeClr val="bg2"/>
                </a:solidFill>
                <a:latin typeface="Courier New" pitchFamily="49" charset="0"/>
                <a:cs typeface="Courier New" pitchFamily="49" charset="0"/>
              </a:rPr>
              <a:t>.</a:t>
            </a:r>
            <a:r>
              <a:rPr lang="en-US" sz="2400" dirty="0" smtClean="0">
                <a:solidFill>
                  <a:schemeClr val="bg2"/>
                </a:solidFill>
                <a:latin typeface="Courier New" pitchFamily="49" charset="0"/>
                <a:cs typeface="Courier New" pitchFamily="49" charset="0"/>
              </a:rPr>
              <a:t>container</a:t>
            </a:r>
            <a:r>
              <a:rPr lang="en-US" sz="2400" dirty="0">
                <a:solidFill>
                  <a:schemeClr val="bg2"/>
                </a:solidFill>
                <a:latin typeface="Courier New" pitchFamily="49" charset="0"/>
                <a:cs typeface="Courier New" pitchFamily="49" charset="0"/>
              </a:rPr>
              <a:t>	{width: 90</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section</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width: 62.5%;} /* 600px/960px </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aside</a:t>
            </a:r>
            <a:r>
              <a:rPr lang="en-US" sz="2400" dirty="0">
                <a:solidFill>
                  <a:schemeClr val="bg2"/>
                </a:solidFill>
                <a:latin typeface="Courier New" pitchFamily="49" charset="0"/>
                <a:cs typeface="Courier New" pitchFamily="49" charset="0"/>
              </a:rPr>
              <a:t>		{width: 37.5%;} /* 360px/960px </a:t>
            </a:r>
            <a:r>
              <a:rPr lang="en-US" sz="2400" dirty="0" smtClean="0">
                <a:solidFill>
                  <a:schemeClr val="bg2"/>
                </a:solidFill>
                <a:latin typeface="Courier New" pitchFamily="49" charset="0"/>
                <a:cs typeface="Courier New" pitchFamily="49" charset="0"/>
              </a:rPr>
              <a:t>*/</a:t>
            </a:r>
            <a:endParaRPr lang="en-US" sz="24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880036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257174"/>
            <a:ext cx="8424936" cy="6200775"/>
          </a:xfrm>
        </p:spPr>
        <p:txBody>
          <a:bodyPr anchor="ctr">
            <a:noAutofit/>
          </a:bodyPr>
          <a:lstStyle/>
          <a:p>
            <a:pPr algn="ctr"/>
            <a:r>
              <a:rPr lang="en-US" sz="2400" dirty="0" smtClean="0">
                <a:solidFill>
                  <a:schemeClr val="bg2"/>
                </a:solidFill>
                <a:latin typeface="Arial" panose="020B0604020202020204" pitchFamily="34" charset="0"/>
                <a:cs typeface="Arial" panose="020B0604020202020204" pitchFamily="34" charset="0"/>
              </a:rPr>
              <a:t>(target </a:t>
            </a:r>
            <a:r>
              <a:rPr lang="en-US" sz="2400" dirty="0">
                <a:solidFill>
                  <a:schemeClr val="bg2"/>
                </a:solidFill>
                <a:latin typeface="Arial" panose="020B0604020202020204" pitchFamily="34" charset="0"/>
                <a:cs typeface="Arial" panose="020B0604020202020204" pitchFamily="34" charset="0"/>
              </a:rPr>
              <a:t>÷ </a:t>
            </a:r>
            <a:r>
              <a:rPr lang="en-US" sz="2400" dirty="0" smtClean="0">
                <a:solidFill>
                  <a:schemeClr val="bg2"/>
                </a:solidFill>
                <a:latin typeface="Arial" panose="020B0604020202020204" pitchFamily="34" charset="0"/>
                <a:cs typeface="Arial" panose="020B0604020202020204" pitchFamily="34" charset="0"/>
              </a:rPr>
              <a:t>context) * 100 </a:t>
            </a:r>
            <a:r>
              <a:rPr lang="en-US" sz="2400" dirty="0">
                <a:solidFill>
                  <a:schemeClr val="bg2"/>
                </a:solidFill>
                <a:latin typeface="Arial" panose="020B0604020202020204" pitchFamily="34" charset="0"/>
                <a:cs typeface="Arial" panose="020B0604020202020204" pitchFamily="34" charset="0"/>
              </a:rPr>
              <a:t>= </a:t>
            </a:r>
            <a:r>
              <a:rPr lang="en-US" sz="2400" dirty="0" smtClean="0">
                <a:solidFill>
                  <a:schemeClr val="bg2"/>
                </a:solidFill>
                <a:latin typeface="Arial" panose="020B0604020202020204" pitchFamily="34" charset="0"/>
                <a:cs typeface="Arial" panose="020B0604020202020204" pitchFamily="34" charset="0"/>
              </a:rPr>
              <a:t>result</a:t>
            </a:r>
            <a:br>
              <a:rPr lang="en-US" sz="2400" dirty="0" smtClean="0">
                <a:solidFill>
                  <a:schemeClr val="bg2"/>
                </a:solidFill>
                <a:latin typeface="Arial" panose="020B0604020202020204" pitchFamily="34" charset="0"/>
                <a:cs typeface="Arial" panose="020B0604020202020204" pitchFamily="34" charset="0"/>
              </a:rPr>
            </a:br>
            <a:r>
              <a:rPr lang="en-US" sz="2400" dirty="0" smtClean="0">
                <a:solidFill>
                  <a:schemeClr val="bg2"/>
                </a:solidFill>
                <a:latin typeface="Arial" panose="020B0604020202020204" pitchFamily="34" charset="0"/>
                <a:cs typeface="Arial" panose="020B0604020202020204" pitchFamily="34" charset="0"/>
              </a:rPr>
              <a:t>(600 ÷ 960) * 100 = 62.5% and (360 ÷ 960) * 100 = 37.5%</a:t>
            </a:r>
          </a:p>
        </p:txBody>
      </p:sp>
    </p:spTree>
    <p:extLst>
      <p:ext uri="{BB962C8B-B14F-4D97-AF65-F5344CB8AC3E}">
        <p14:creationId xmlns:p14="http://schemas.microsoft.com/office/powerpoint/2010/main" val="3291079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2753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Autofit/>
          </a:bodyPr>
          <a:lstStyle/>
          <a:p>
            <a:pPr marL="461963" indent="-461963">
              <a:lnSpc>
                <a:spcPct val="100000"/>
              </a:lnSpc>
              <a:buFont typeface="Wingdings" pitchFamily="2" charset="2"/>
              <a:buChar char="v"/>
            </a:pPr>
            <a:r>
              <a:rPr lang="en-US" sz="1600" dirty="0" smtClean="0">
                <a:solidFill>
                  <a:schemeClr val="tx1"/>
                </a:solidFill>
              </a:rPr>
              <a:t>1993-1996 – Web sites designed for 640x480 screen resolutions</a:t>
            </a:r>
            <a:br>
              <a:rPr lang="en-US" sz="1600" dirty="0" smtClean="0">
                <a:solidFill>
                  <a:schemeClr val="tx1"/>
                </a:solidFill>
              </a:rPr>
            </a:br>
            <a:r>
              <a:rPr lang="en-US" sz="1600" dirty="0" smtClean="0"/>
              <a:t>Line breaks and paragraph breaks used. Framesets too.</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1996-2000 – Web sites designed for 800x600 screen resolutions</a:t>
            </a:r>
            <a:br>
              <a:rPr lang="en-US" sz="1600" dirty="0" smtClean="0">
                <a:solidFill>
                  <a:schemeClr val="tx1"/>
                </a:solidFill>
              </a:rPr>
            </a:br>
            <a:r>
              <a:rPr lang="en-US" sz="1600" dirty="0" smtClean="0"/>
              <a:t>Line breaks and paragraph breaks used. Mostly tables used.</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2000-2005 – Web sites designed for 1024x768 screen resolutions</a:t>
            </a:r>
            <a:br>
              <a:rPr lang="en-US" sz="1600" dirty="0" smtClean="0">
                <a:solidFill>
                  <a:schemeClr val="tx1"/>
                </a:solidFill>
              </a:rPr>
            </a:br>
            <a:r>
              <a:rPr lang="en-US" sz="1600" dirty="0" smtClean="0"/>
              <a:t>Flash used. Tables used.</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2005-2013 – Web sites designed for 1024x768 screen resolutions</a:t>
            </a:r>
            <a:br>
              <a:rPr lang="en-US" sz="1600" dirty="0" smtClean="0">
                <a:solidFill>
                  <a:schemeClr val="tx1"/>
                </a:solidFill>
              </a:rPr>
            </a:br>
            <a:r>
              <a:rPr lang="en-US" sz="1600" dirty="0" smtClean="0"/>
              <a:t>DIVs and CSS used.</a:t>
            </a:r>
            <a:r>
              <a:rPr lang="en-US" sz="1600" dirty="0" smtClean="0">
                <a:solidFill>
                  <a:schemeClr val="tx1"/>
                </a:solidFill>
              </a:rPr>
              <a:t/>
            </a:r>
            <a:br>
              <a:rPr lang="en-US" sz="1600" dirty="0" smtClean="0">
                <a:solidFill>
                  <a:schemeClr val="tx1"/>
                </a:solidFill>
              </a:rPr>
            </a:b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2013-Future – Web sites designed for? </a:t>
            </a:r>
            <a:br>
              <a:rPr lang="en-US" sz="1600" dirty="0" smtClean="0">
                <a:solidFill>
                  <a:schemeClr val="tx1"/>
                </a:solidFill>
              </a:rPr>
            </a:br>
            <a:r>
              <a:rPr lang="en-US" sz="1600" dirty="0" smtClean="0"/>
              <a:t>HTML5 section elements and CSS3</a:t>
            </a:r>
            <a:endParaRPr lang="en-US" sz="1600" dirty="0"/>
          </a:p>
        </p:txBody>
      </p:sp>
      <p:sp>
        <p:nvSpPr>
          <p:cNvPr id="2" name="Text Placeholder 1"/>
          <p:cNvSpPr>
            <a:spLocks noGrp="1"/>
          </p:cNvSpPr>
          <p:nvPr>
            <p:ph type="body" sz="quarter" idx="11"/>
          </p:nvPr>
        </p:nvSpPr>
        <p:spPr/>
        <p:txBody>
          <a:bodyPr/>
          <a:lstStyle/>
          <a:p>
            <a:r>
              <a:rPr lang="en-US" dirty="0" smtClean="0"/>
              <a:t>There is a new movement on the web…</a:t>
            </a:r>
            <a:endParaRPr lang="en-US" dirty="0"/>
          </a:p>
        </p:txBody>
      </p:sp>
    </p:spTree>
    <p:extLst>
      <p:ext uri="{BB962C8B-B14F-4D97-AF65-F5344CB8AC3E}">
        <p14:creationId xmlns:p14="http://schemas.microsoft.com/office/powerpoint/2010/main" val="269720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1190634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2" name="TextBox 1"/>
          <p:cNvSpPr txBox="1"/>
          <p:nvPr/>
        </p:nvSpPr>
        <p:spPr>
          <a:xfrm>
            <a:off x="466724" y="2274838"/>
            <a:ext cx="8220075" cy="2308324"/>
          </a:xfrm>
          <a:prstGeom prst="rect">
            <a:avLst/>
          </a:prstGeom>
          <a:noFill/>
        </p:spPr>
        <p:txBody>
          <a:bodyPr wrap="square" rtlCol="0">
            <a:spAutoFit/>
          </a:bodyPr>
          <a:lstStyle/>
          <a:p>
            <a:r>
              <a:rPr lang="en-US" sz="3600" dirty="0" err="1">
                <a:solidFill>
                  <a:schemeClr val="bg2"/>
                </a:solidFill>
                <a:latin typeface="Courier New" pitchFamily="49" charset="0"/>
                <a:cs typeface="Courier New" pitchFamily="49" charset="0"/>
              </a:rPr>
              <a:t>img</a:t>
            </a:r>
            <a:r>
              <a:rPr lang="en-US" sz="3600" dirty="0">
                <a:solidFill>
                  <a:schemeClr val="bg2"/>
                </a:solidFill>
                <a:latin typeface="Courier New" pitchFamily="49" charset="0"/>
                <a:cs typeface="Courier New" pitchFamily="49" charset="0"/>
              </a:rPr>
              <a:t> {</a:t>
            </a:r>
            <a:br>
              <a:rPr lang="en-US" sz="3600" dirty="0">
                <a:solidFill>
                  <a:schemeClr val="bg2"/>
                </a:solidFill>
                <a:latin typeface="Courier New" pitchFamily="49" charset="0"/>
                <a:cs typeface="Courier New" pitchFamily="49" charset="0"/>
              </a:rPr>
            </a:br>
            <a:r>
              <a:rPr lang="en-US" sz="3600" dirty="0">
                <a:solidFill>
                  <a:schemeClr val="bg2"/>
                </a:solidFill>
                <a:latin typeface="Courier New" pitchFamily="49" charset="0"/>
                <a:cs typeface="Courier New" pitchFamily="49" charset="0"/>
              </a:rPr>
              <a:t>    max-width: 100%;</a:t>
            </a:r>
            <a:br>
              <a:rPr lang="en-US" sz="3600" dirty="0">
                <a:solidFill>
                  <a:schemeClr val="bg2"/>
                </a:solidFill>
                <a:latin typeface="Courier New" pitchFamily="49" charset="0"/>
                <a:cs typeface="Courier New" pitchFamily="49" charset="0"/>
              </a:rPr>
            </a:br>
            <a:r>
              <a:rPr lang="en-US" sz="3600" dirty="0">
                <a:solidFill>
                  <a:schemeClr val="bg2"/>
                </a:solidFill>
                <a:latin typeface="Courier New" pitchFamily="49" charset="0"/>
                <a:cs typeface="Courier New" pitchFamily="49" charset="0"/>
              </a:rPr>
              <a:t>    height: auto;</a:t>
            </a:r>
            <a:br>
              <a:rPr lang="en-US" sz="3600" dirty="0">
                <a:solidFill>
                  <a:schemeClr val="bg2"/>
                </a:solidFill>
                <a:latin typeface="Courier New" pitchFamily="49" charset="0"/>
                <a:cs typeface="Courier New" pitchFamily="49" charset="0"/>
              </a:rPr>
            </a:br>
            <a:r>
              <a:rPr lang="en-US" sz="3600" dirty="0" smtClean="0">
                <a:solidFill>
                  <a:schemeClr val="bg2"/>
                </a:solidFill>
                <a:latin typeface="Courier New" pitchFamily="49" charset="0"/>
                <a:cs typeface="Courier New" pitchFamily="49" charset="0"/>
              </a:rPr>
              <a:t>}</a:t>
            </a:r>
            <a:endParaRPr lang="en-US" sz="36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356845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Tree>
    <p:extLst>
      <p:ext uri="{BB962C8B-B14F-4D97-AF65-F5344CB8AC3E}">
        <p14:creationId xmlns:p14="http://schemas.microsoft.com/office/powerpoint/2010/main" val="4060956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Tree>
    <p:extLst>
      <p:ext uri="{BB962C8B-B14F-4D97-AF65-F5344CB8AC3E}">
        <p14:creationId xmlns:p14="http://schemas.microsoft.com/office/powerpoint/2010/main" val="4060956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691971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43885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21440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9144000" cy="6861810"/>
          </a:xfrm>
          <a:prstGeom prst="rect">
            <a:avLst/>
          </a:prstGeom>
        </p:spPr>
      </p:pic>
    </p:spTree>
    <p:extLst>
      <p:ext uri="{BB962C8B-B14F-4D97-AF65-F5344CB8AC3E}">
        <p14:creationId xmlns:p14="http://schemas.microsoft.com/office/powerpoint/2010/main" val="3745354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tx1"/>
                </a:solidFill>
              </a:rPr>
              <a:t>At some point, check out these cool resources: </a:t>
            </a:r>
          </a:p>
          <a:p>
            <a:endParaRPr lang="en-US" sz="1600" dirty="0">
              <a:solidFill>
                <a:schemeClr val="tx1"/>
              </a:solidFill>
            </a:endParaRPr>
          </a:p>
          <a:p>
            <a:pPr marL="285750" indent="-285750">
              <a:buFont typeface="Wingdings" pitchFamily="2" charset="2"/>
              <a:buChar char="v"/>
            </a:pPr>
            <a:r>
              <a:rPr lang="en-US" sz="1600" dirty="0" smtClean="0">
                <a:solidFill>
                  <a:schemeClr val="bg1">
                    <a:lumMod val="10000"/>
                  </a:schemeClr>
                </a:solidFill>
              </a:rPr>
              <a:t>Ethan </a:t>
            </a:r>
            <a:r>
              <a:rPr lang="en-US" sz="1600" dirty="0" err="1" smtClean="0">
                <a:solidFill>
                  <a:schemeClr val="bg1">
                    <a:lumMod val="10000"/>
                  </a:schemeClr>
                </a:solidFill>
              </a:rPr>
              <a:t>Marcotte's</a:t>
            </a:r>
            <a:r>
              <a:rPr lang="en-US" sz="1600" dirty="0" smtClean="0">
                <a:solidFill>
                  <a:schemeClr val="bg1">
                    <a:lumMod val="10000"/>
                  </a:schemeClr>
                </a:solidFill>
              </a:rPr>
              <a:t> RWD Article	</a:t>
            </a:r>
            <a:r>
              <a:rPr lang="en-US" sz="1600" dirty="0" smtClean="0">
                <a:solidFill>
                  <a:schemeClr val="bg1">
                    <a:lumMod val="10000"/>
                  </a:schemeClr>
                </a:solidFill>
                <a:hlinkClick r:id="rId2"/>
              </a:rPr>
              <a:t>alistapart.com/article/responsive-web-design</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This Is Responsive by Brad Frost	</a:t>
            </a:r>
            <a:r>
              <a:rPr lang="en-US" sz="1600" dirty="0" smtClean="0">
                <a:solidFill>
                  <a:schemeClr val="bg1">
                    <a:lumMod val="10000"/>
                  </a:schemeClr>
                </a:solidFill>
                <a:hlinkClick r:id="rId3"/>
              </a:rPr>
              <a:t>bradfrost.github.io/this-is-responsive/</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Responsive Design Inspiration	</a:t>
            </a:r>
            <a:r>
              <a:rPr lang="en-US" sz="1600" dirty="0" smtClean="0">
                <a:hlinkClick r:id="rId4"/>
              </a:rPr>
              <a:t>mediaqueri.es</a:t>
            </a:r>
            <a:endParaRPr lang="en-US" sz="1600" dirty="0" smtClean="0"/>
          </a:p>
          <a:p>
            <a:pPr marL="285750" indent="-285750">
              <a:buFont typeface="Wingdings" pitchFamily="2" charset="2"/>
              <a:buChar char="v"/>
            </a:pPr>
            <a:r>
              <a:rPr lang="en-US" sz="1600" dirty="0" smtClean="0">
                <a:solidFill>
                  <a:schemeClr val="bg1">
                    <a:lumMod val="10000"/>
                  </a:schemeClr>
                </a:solidFill>
              </a:rPr>
              <a:t>Pixel to ems/percent converter 	</a:t>
            </a:r>
            <a:r>
              <a:rPr lang="en-US" sz="1600" dirty="0" smtClean="0">
                <a:hlinkClick r:id="rId5"/>
              </a:rPr>
              <a:t>pxtoem.com</a:t>
            </a:r>
            <a:endParaRPr lang="en-US" sz="1600" dirty="0" smtClean="0"/>
          </a:p>
          <a:p>
            <a:pPr marL="285750" indent="-285750">
              <a:buFont typeface="Wingdings" pitchFamily="2" charset="2"/>
              <a:buChar char="v"/>
            </a:pPr>
            <a:r>
              <a:rPr lang="en-US" sz="1600" dirty="0" smtClean="0">
                <a:solidFill>
                  <a:schemeClr val="bg1">
                    <a:lumMod val="10000"/>
                  </a:schemeClr>
                </a:solidFill>
              </a:rPr>
              <a:t>Responsive </a:t>
            </a:r>
            <a:r>
              <a:rPr lang="en-US" sz="1600" dirty="0">
                <a:solidFill>
                  <a:schemeClr val="bg1">
                    <a:lumMod val="10000"/>
                  </a:schemeClr>
                </a:solidFill>
              </a:rPr>
              <a:t>Design Weekly	</a:t>
            </a:r>
            <a:r>
              <a:rPr lang="en-US" sz="1600" dirty="0" smtClean="0">
                <a:solidFill>
                  <a:schemeClr val="bg1">
                    <a:lumMod val="10000"/>
                  </a:schemeClr>
                </a:solidFill>
                <a:hlinkClick r:id="rId6"/>
              </a:rPr>
              <a:t>responsivedesignweekly.com</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The Haystack by Stephen Hay</a:t>
            </a:r>
            <a:r>
              <a:rPr lang="en-US" sz="1600" dirty="0">
                <a:solidFill>
                  <a:schemeClr val="bg1">
                    <a:lumMod val="10000"/>
                  </a:schemeClr>
                </a:solidFill>
              </a:rPr>
              <a:t>	</a:t>
            </a:r>
            <a:r>
              <a:rPr lang="en-US" sz="1600" dirty="0" smtClean="0">
                <a:solidFill>
                  <a:schemeClr val="bg1">
                    <a:lumMod val="10000"/>
                  </a:schemeClr>
                </a:solidFill>
                <a:hlinkClick r:id="rId7"/>
              </a:rPr>
              <a:t>the-haystack.com</a:t>
            </a:r>
            <a:endParaRPr lang="en-US" sz="1600" dirty="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Fastclick.js</a:t>
            </a:r>
            <a:r>
              <a:rPr lang="en-US" sz="1600" dirty="0">
                <a:solidFill>
                  <a:schemeClr val="bg1">
                    <a:lumMod val="10000"/>
                  </a:schemeClr>
                </a:solidFill>
              </a:rPr>
              <a:t>			</a:t>
            </a:r>
            <a:r>
              <a:rPr lang="en-US" sz="1600" dirty="0" smtClean="0">
                <a:solidFill>
                  <a:schemeClr val="bg1">
                    <a:lumMod val="10000"/>
                  </a:schemeClr>
                </a:solidFill>
                <a:hlinkClick r:id="rId8"/>
              </a:rPr>
              <a:t>github.com/</a:t>
            </a:r>
            <a:r>
              <a:rPr lang="en-US" sz="1600" dirty="0" err="1" smtClean="0">
                <a:solidFill>
                  <a:schemeClr val="bg1">
                    <a:lumMod val="10000"/>
                  </a:schemeClr>
                </a:solidFill>
                <a:hlinkClick r:id="rId8"/>
              </a:rPr>
              <a:t>ftlabs</a:t>
            </a:r>
            <a:r>
              <a:rPr lang="en-US" sz="1600" dirty="0" smtClean="0">
                <a:solidFill>
                  <a:schemeClr val="bg1">
                    <a:lumMod val="10000"/>
                  </a:schemeClr>
                </a:solidFill>
                <a:hlinkClick r:id="rId8"/>
              </a:rPr>
              <a:t>/</a:t>
            </a:r>
            <a:r>
              <a:rPr lang="en-US" sz="1600" dirty="0" err="1" smtClean="0">
                <a:solidFill>
                  <a:schemeClr val="bg1">
                    <a:lumMod val="10000"/>
                  </a:schemeClr>
                </a:solidFill>
                <a:hlinkClick r:id="rId8"/>
              </a:rPr>
              <a:t>fastclick</a:t>
            </a:r>
            <a:r>
              <a:rPr lang="en-US" sz="1600" dirty="0" smtClean="0">
                <a:solidFill>
                  <a:schemeClr val="bg1">
                    <a:lumMod val="10000"/>
                  </a:schemeClr>
                </a:solidFill>
              </a:rPr>
              <a:t/>
            </a:r>
            <a:br>
              <a:rPr lang="en-US" sz="1600" dirty="0" smtClean="0">
                <a:solidFill>
                  <a:schemeClr val="bg1">
                    <a:lumMod val="10000"/>
                  </a:schemeClr>
                </a:solidFill>
              </a:rPr>
            </a:br>
            <a:endParaRPr lang="en-US" sz="1600" dirty="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hlinkClick r:id="rId9"/>
              </a:rPr>
              <a:t>Mobile First PDF and Audio by Luke </a:t>
            </a:r>
            <a:r>
              <a:rPr lang="en-US" sz="1600" dirty="0" err="1" smtClean="0">
                <a:solidFill>
                  <a:schemeClr val="bg1">
                    <a:lumMod val="10000"/>
                  </a:schemeClr>
                </a:solidFill>
                <a:hlinkClick r:id="rId9"/>
              </a:rPr>
              <a:t>Wroblewski</a:t>
            </a:r>
            <a:endParaRPr lang="en-US" sz="1600" dirty="0" smtClean="0">
              <a:solidFill>
                <a:schemeClr val="bg1">
                  <a:lumMod val="10000"/>
                </a:schemeClr>
              </a:solidFill>
              <a:hlinkClick r:id="rId10"/>
            </a:endParaRPr>
          </a:p>
          <a:p>
            <a:pPr marL="285750" indent="-285750">
              <a:buFont typeface="Wingdings" pitchFamily="2" charset="2"/>
              <a:buChar char="v"/>
            </a:pPr>
            <a:r>
              <a:rPr lang="en-US" sz="1600" dirty="0" smtClean="0">
                <a:solidFill>
                  <a:schemeClr val="bg1">
                    <a:lumMod val="10000"/>
                  </a:schemeClr>
                </a:solidFill>
                <a:hlinkClick r:id="rId10"/>
              </a:rPr>
              <a:t>Progressive Enhancement by Christian </a:t>
            </a:r>
            <a:r>
              <a:rPr lang="en-US" sz="1600" dirty="0" err="1" smtClean="0">
                <a:solidFill>
                  <a:schemeClr val="bg1">
                    <a:lumMod val="10000"/>
                  </a:schemeClr>
                </a:solidFill>
                <a:hlinkClick r:id="rId10"/>
              </a:rPr>
              <a:t>Heilmann</a:t>
            </a:r>
            <a:endParaRPr lang="en-US" sz="1600" dirty="0">
              <a:solidFill>
                <a:schemeClr val="bg1">
                  <a:lumMod val="10000"/>
                </a:schemeClr>
              </a:solidFill>
            </a:endParaRPr>
          </a:p>
        </p:txBody>
      </p:sp>
      <p:sp>
        <p:nvSpPr>
          <p:cNvPr id="2" name="Text Placeholder 1"/>
          <p:cNvSpPr>
            <a:spLocks noGrp="1"/>
          </p:cNvSpPr>
          <p:nvPr>
            <p:ph type="body" sz="quarter" idx="11"/>
          </p:nvPr>
        </p:nvSpPr>
        <p:spPr/>
        <p:txBody>
          <a:bodyPr/>
          <a:lstStyle/>
          <a:p>
            <a:r>
              <a:rPr lang="en-US" dirty="0" smtClean="0"/>
              <a:t>RWD Resources</a:t>
            </a:r>
            <a:endParaRPr lang="en-US" dirty="0"/>
          </a:p>
        </p:txBody>
      </p:sp>
    </p:spTree>
    <p:extLst>
      <p:ext uri="{BB962C8B-B14F-4D97-AF65-F5344CB8AC3E}">
        <p14:creationId xmlns:p14="http://schemas.microsoft.com/office/powerpoint/2010/main" val="223814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197155" cy="4679950"/>
          </a:xfrm>
        </p:spPr>
        <p:txBody>
          <a:bodyPr>
            <a:normAutofit/>
          </a:bodyPr>
          <a:lstStyle/>
          <a:p>
            <a:pPr marL="457200" indent="-457200">
              <a:buFont typeface="Wingdings" pitchFamily="2" charset="2"/>
              <a:buChar char="v"/>
            </a:pPr>
            <a:r>
              <a:rPr lang="en-US" sz="1600" dirty="0" smtClean="0">
                <a:solidFill>
                  <a:schemeClr val="bg1">
                    <a:lumMod val="10000"/>
                  </a:schemeClr>
                </a:solidFill>
                <a:hlinkClick r:id="rId2"/>
              </a:rPr>
              <a:t>Skeleton</a:t>
            </a:r>
            <a:endParaRPr lang="en-US" sz="1600" dirty="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3"/>
              </a:rPr>
              <a:t>Twitter Bootstrap</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4"/>
              </a:rPr>
              <a:t>Foundation </a:t>
            </a:r>
            <a:r>
              <a:rPr lang="en-US" sz="1600" dirty="0">
                <a:solidFill>
                  <a:schemeClr val="bg1">
                    <a:lumMod val="10000"/>
                  </a:schemeClr>
                </a:solidFill>
                <a:hlinkClick r:id="rId4"/>
              </a:rPr>
              <a:t>by </a:t>
            </a:r>
            <a:r>
              <a:rPr lang="en-US" sz="1600" dirty="0" err="1" smtClean="0">
                <a:solidFill>
                  <a:schemeClr val="bg1">
                    <a:lumMod val="10000"/>
                  </a:schemeClr>
                </a:solidFill>
                <a:hlinkClick r:id="rId4"/>
              </a:rPr>
              <a:t>Zurb</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5"/>
              </a:rPr>
              <a:t>Gumby</a:t>
            </a:r>
            <a:endParaRPr lang="en-US" sz="1600" dirty="0">
              <a:solidFill>
                <a:schemeClr val="bg1">
                  <a:lumMod val="10000"/>
                </a:schemeClr>
              </a:solidFill>
            </a:endParaRPr>
          </a:p>
          <a:p>
            <a:pPr marL="457200" indent="-457200">
              <a:buFont typeface="Wingdings" pitchFamily="2" charset="2"/>
              <a:buChar char="v"/>
            </a:pPr>
            <a:r>
              <a:rPr lang="en-US" sz="1600" dirty="0" err="1">
                <a:solidFill>
                  <a:schemeClr val="bg1">
                    <a:lumMod val="10000"/>
                  </a:schemeClr>
                </a:solidFill>
                <a:hlinkClick r:id="rId6"/>
              </a:rPr>
              <a:t>Kube</a:t>
            </a:r>
            <a:endParaRPr lang="en-US" sz="1600" dirty="0">
              <a:solidFill>
                <a:schemeClr val="bg1">
                  <a:lumMod val="10000"/>
                </a:schemeClr>
              </a:solidFill>
            </a:endParaRPr>
          </a:p>
          <a:p>
            <a:pPr marL="457200" indent="-457200">
              <a:buFont typeface="Wingdings" pitchFamily="2" charset="2"/>
              <a:buChar char="v"/>
            </a:pPr>
            <a:r>
              <a:rPr lang="en-US" sz="1600" dirty="0">
                <a:solidFill>
                  <a:schemeClr val="bg1">
                    <a:lumMod val="10000"/>
                  </a:schemeClr>
                </a:solidFill>
                <a:hlinkClick r:id="rId7"/>
              </a:rPr>
              <a:t>YAML 4</a:t>
            </a:r>
            <a:endParaRPr lang="en-US" sz="1600" dirty="0">
              <a:solidFill>
                <a:schemeClr val="bg1">
                  <a:lumMod val="10000"/>
                </a:schemeClr>
              </a:solidFill>
            </a:endParaRPr>
          </a:p>
          <a:p>
            <a:pPr marL="457200" indent="-457200">
              <a:buFont typeface="Wingdings" pitchFamily="2" charset="2"/>
              <a:buChar char="v"/>
            </a:pPr>
            <a:r>
              <a:rPr lang="en-US" sz="1600" dirty="0">
                <a:solidFill>
                  <a:schemeClr val="bg1">
                    <a:lumMod val="10000"/>
                  </a:schemeClr>
                </a:solidFill>
                <a:hlinkClick r:id="rId8"/>
              </a:rPr>
              <a:t>HTML5 </a:t>
            </a:r>
            <a:r>
              <a:rPr lang="en-US" sz="1600" dirty="0" smtClean="0">
                <a:solidFill>
                  <a:schemeClr val="bg1">
                    <a:lumMod val="10000"/>
                  </a:schemeClr>
                </a:solidFill>
                <a:hlinkClick r:id="rId8"/>
              </a:rPr>
              <a:t>Boilerplate</a:t>
            </a:r>
            <a:endParaRPr lang="en-US" sz="1600" dirty="0"/>
          </a:p>
          <a:p>
            <a:pPr marL="457200" indent="-457200">
              <a:buFont typeface="Wingdings" pitchFamily="2" charset="2"/>
              <a:buChar char="v"/>
            </a:pPr>
            <a:r>
              <a:rPr lang="en-US" sz="1600" dirty="0" smtClean="0">
                <a:solidFill>
                  <a:schemeClr val="bg1">
                    <a:lumMod val="10000"/>
                  </a:schemeClr>
                </a:solidFill>
                <a:hlinkClick r:id="rId9"/>
              </a:rPr>
              <a:t>Less Framework 4</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10"/>
              </a:rPr>
              <a:t>960.gs</a:t>
            </a:r>
            <a:r>
              <a:rPr lang="en-US" sz="1600" dirty="0" smtClean="0">
                <a:solidFill>
                  <a:schemeClr val="bg1">
                    <a:lumMod val="10000"/>
                  </a:schemeClr>
                </a:solidFill>
              </a:rPr>
              <a:t> (</a:t>
            </a:r>
            <a:r>
              <a:rPr lang="en-US" sz="1600" dirty="0" smtClean="0">
                <a:solidFill>
                  <a:schemeClr val="bg1">
                    <a:lumMod val="10000"/>
                  </a:schemeClr>
                </a:solidFill>
                <a:hlinkClick r:id="rId11"/>
              </a:rPr>
              <a:t>Unsemantic</a:t>
            </a:r>
            <a:r>
              <a:rPr lang="en-US" sz="1600" dirty="0" smtClean="0">
                <a:solidFill>
                  <a:schemeClr val="bg1">
                    <a:lumMod val="10000"/>
                  </a:schemeClr>
                </a:solidFill>
              </a:rPr>
              <a:t>)</a:t>
            </a:r>
          </a:p>
          <a:p>
            <a:pPr marL="457200" indent="-457200">
              <a:buFont typeface="Wingdings" pitchFamily="2" charset="2"/>
              <a:buChar char="v"/>
            </a:pPr>
            <a:r>
              <a:rPr lang="en-US" sz="1600" dirty="0" smtClean="0">
                <a:solidFill>
                  <a:schemeClr val="bg1">
                    <a:lumMod val="10000"/>
                  </a:schemeClr>
                </a:solidFill>
                <a:hlinkClick r:id="rId12"/>
              </a:rPr>
              <a:t>Base</a:t>
            </a:r>
            <a:endParaRPr lang="en-US" sz="1600" dirty="0" smtClean="0"/>
          </a:p>
        </p:txBody>
      </p:sp>
      <p:sp>
        <p:nvSpPr>
          <p:cNvPr id="2" name="Text Placeholder 1"/>
          <p:cNvSpPr>
            <a:spLocks noGrp="1"/>
          </p:cNvSpPr>
          <p:nvPr>
            <p:ph type="body" sz="quarter" idx="11"/>
          </p:nvPr>
        </p:nvSpPr>
        <p:spPr/>
        <p:txBody>
          <a:bodyPr/>
          <a:lstStyle/>
          <a:p>
            <a:r>
              <a:rPr lang="en-US" dirty="0" smtClean="0"/>
              <a:t>RWD frameworks that I like…</a:t>
            </a:r>
            <a:endParaRPr lang="en-US" dirty="0"/>
          </a:p>
        </p:txBody>
      </p:sp>
    </p:spTree>
    <p:extLst>
      <p:ext uri="{BB962C8B-B14F-4D97-AF65-F5344CB8AC3E}">
        <p14:creationId xmlns:p14="http://schemas.microsoft.com/office/powerpoint/2010/main" val="970461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algn="ctr"/>
            <a:r>
              <a:rPr lang="en-US" sz="1600" i="1" dirty="0" smtClean="0">
                <a:solidFill>
                  <a:schemeClr val="tx1"/>
                </a:solidFill>
              </a:rPr>
              <a:t/>
            </a:r>
            <a:br>
              <a:rPr lang="en-US" sz="1600" i="1" dirty="0" smtClean="0">
                <a:solidFill>
                  <a:schemeClr val="tx1"/>
                </a:solidFill>
              </a:rPr>
            </a:br>
            <a:r>
              <a:rPr lang="en-US" sz="1600" i="1" dirty="0" smtClean="0">
                <a:solidFill>
                  <a:schemeClr val="tx1"/>
                </a:solidFill>
              </a:rPr>
              <a:t>Today, anything that's fixed and unresponsive isn’t web design, it's something else. </a:t>
            </a:r>
            <a:br>
              <a:rPr lang="en-US" sz="1600" i="1" dirty="0" smtClean="0">
                <a:solidFill>
                  <a:schemeClr val="tx1"/>
                </a:solidFill>
              </a:rPr>
            </a:br>
            <a:r>
              <a:rPr lang="en-US" sz="1600" i="1" dirty="0" smtClean="0">
                <a:solidFill>
                  <a:schemeClr val="tx1"/>
                </a:solidFill>
              </a:rPr>
              <a:t>If you don't embrace the inherent fluidity of the web, you're not a web designer, you're something else. Web design </a:t>
            </a:r>
            <a:r>
              <a:rPr lang="en-US" sz="1600" i="1" u="sng" dirty="0" smtClean="0">
                <a:solidFill>
                  <a:schemeClr val="tx1"/>
                </a:solidFill>
              </a:rPr>
              <a:t>IS</a:t>
            </a:r>
            <a:r>
              <a:rPr lang="en-US" sz="1600" i="1" dirty="0" smtClean="0">
                <a:solidFill>
                  <a:schemeClr val="tx1"/>
                </a:solidFill>
              </a:rPr>
              <a:t> responsive design, Responsive Web Design is web design, done right.</a:t>
            </a:r>
            <a:br>
              <a:rPr lang="en-US" sz="1600" i="1" dirty="0" smtClean="0">
                <a:solidFill>
                  <a:schemeClr val="tx1"/>
                </a:solidFill>
              </a:rPr>
            </a:br>
            <a:r>
              <a:rPr lang="en-US" sz="1600" i="1" dirty="0" smtClean="0">
                <a:solidFill>
                  <a:schemeClr val="tx1"/>
                </a:solidFill>
              </a:rPr>
              <a:t/>
            </a:r>
            <a:br>
              <a:rPr lang="en-US" sz="1600" i="1" dirty="0" smtClean="0">
                <a:solidFill>
                  <a:schemeClr val="tx1"/>
                </a:solidFill>
              </a:rPr>
            </a:br>
            <a:r>
              <a:rPr lang="en-US" sz="1600" dirty="0" smtClean="0">
                <a:solidFill>
                  <a:schemeClr val="tx1"/>
                </a:solidFill>
              </a:rPr>
              <a:t>Andy Clarke</a:t>
            </a:r>
            <a:r>
              <a:rPr lang="en-US" sz="1600" dirty="0">
                <a:solidFill>
                  <a:schemeClr val="tx1"/>
                </a:solidFill>
              </a:rPr>
              <a:t/>
            </a:r>
            <a:br>
              <a:rPr lang="en-US" sz="1600" dirty="0">
                <a:solidFill>
                  <a:schemeClr val="tx1"/>
                </a:solidFill>
              </a:rPr>
            </a:br>
            <a:r>
              <a:rPr lang="en-US" sz="1600" dirty="0" smtClean="0">
                <a:solidFill>
                  <a:schemeClr val="tx1"/>
                </a:solidFill>
              </a:rPr>
              <a:t>Author, Web Developer, Speaker</a:t>
            </a:r>
          </a:p>
          <a:p>
            <a:pPr algn="ctr"/>
            <a:endParaRPr lang="en-US" sz="1600" dirty="0">
              <a:solidFill>
                <a:schemeClr val="tx1"/>
              </a:solidFill>
            </a:endParaRPr>
          </a:p>
          <a:p>
            <a:pPr algn="ctr"/>
            <a:endParaRPr lang="en-US" sz="1600" dirty="0">
              <a:solidFill>
                <a:schemeClr val="tx1"/>
              </a:solidFill>
            </a:endParaRPr>
          </a:p>
          <a:p>
            <a:pPr algn="ctr"/>
            <a:r>
              <a:rPr lang="en-US" sz="1600" dirty="0" smtClean="0">
                <a:solidFill>
                  <a:schemeClr val="tx1"/>
                </a:solidFill>
              </a:rPr>
              <a:t>We need to move from prescribed web design to responsive web design, why?</a:t>
            </a:r>
          </a:p>
        </p:txBody>
      </p:sp>
      <p:sp>
        <p:nvSpPr>
          <p:cNvPr id="2" name="Text Placeholder 1"/>
          <p:cNvSpPr>
            <a:spLocks noGrp="1"/>
          </p:cNvSpPr>
          <p:nvPr>
            <p:ph type="body" sz="quarter" idx="11"/>
          </p:nvPr>
        </p:nvSpPr>
        <p:spPr/>
        <p:txBody>
          <a:bodyPr/>
          <a:lstStyle/>
          <a:p>
            <a:r>
              <a:rPr lang="en-US" dirty="0" smtClean="0"/>
              <a:t>Web have become comfortable…</a:t>
            </a:r>
            <a:endParaRPr lang="en-US" dirty="0"/>
          </a:p>
        </p:txBody>
      </p:sp>
    </p:spTree>
    <p:extLst>
      <p:ext uri="{BB962C8B-B14F-4D97-AF65-F5344CB8AC3E}">
        <p14:creationId xmlns:p14="http://schemas.microsoft.com/office/powerpoint/2010/main" val="447285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itle 6"/>
          <p:cNvSpPr>
            <a:spLocks noGrp="1"/>
          </p:cNvSpPr>
          <p:nvPr>
            <p:ph type="title"/>
          </p:nvPr>
        </p:nvSpPr>
        <p:spPr>
          <a:xfrm>
            <a:off x="395536" y="3057432"/>
            <a:ext cx="8352928" cy="743136"/>
          </a:xfrm>
        </p:spPr>
        <p:txBody>
          <a:bodyPr/>
          <a:lstStyle/>
          <a:p>
            <a:pPr marL="461963" indent="-461963" algn="ctr"/>
            <a:r>
              <a:rPr lang="en-US" sz="4000" spc="0" dirty="0" smtClean="0">
                <a:solidFill>
                  <a:schemeClr val="bg2"/>
                </a:solidFill>
                <a:latin typeface="Arial" panose="020B0604020202020204" pitchFamily="34" charset="0"/>
                <a:cs typeface="Arial" panose="020B0604020202020204" pitchFamily="34" charset="0"/>
              </a:rPr>
              <a:t>CSS3 Media Queries</a:t>
            </a:r>
            <a:endParaRPr lang="en-US" sz="4000" spc="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7975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61963" indent="-461963">
              <a:buFont typeface="Wingdings" pitchFamily="2" charset="2"/>
              <a:buChar char="v"/>
            </a:pPr>
            <a:r>
              <a:rPr lang="en-US" sz="1400" dirty="0" smtClean="0">
                <a:solidFill>
                  <a:schemeClr val="tx1"/>
                </a:solidFill>
              </a:rPr>
              <a:t>Media queries are one of the most exciting features of CSS3</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Media </a:t>
            </a:r>
            <a:r>
              <a:rPr lang="en-US" sz="1400" dirty="0">
                <a:solidFill>
                  <a:schemeClr val="tx1"/>
                </a:solidFill>
              </a:rPr>
              <a:t>queries prevent </a:t>
            </a:r>
            <a:r>
              <a:rPr lang="en-US" sz="1400" dirty="0" smtClean="0">
                <a:solidFill>
                  <a:schemeClr val="tx1"/>
                </a:solidFill>
              </a:rPr>
              <a:t>us from having to build separate sites for mobile or tablet users</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Media </a:t>
            </a:r>
            <a:r>
              <a:rPr lang="en-US" sz="1400" dirty="0">
                <a:solidFill>
                  <a:schemeClr val="tx1"/>
                </a:solidFill>
              </a:rPr>
              <a:t>queries allow </a:t>
            </a:r>
            <a:r>
              <a:rPr lang="en-US" sz="1400" dirty="0" smtClean="0">
                <a:solidFill>
                  <a:schemeClr val="tx1"/>
                </a:solidFill>
              </a:rPr>
              <a:t>us to control the application of styles based on the presence or absence of specific media features</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Most importantly….</a:t>
            </a:r>
            <a:r>
              <a:rPr lang="en-US" sz="1400" dirty="0">
                <a:solidFill>
                  <a:schemeClr val="tx1"/>
                </a:solidFill>
              </a:rPr>
              <a:t>m</a:t>
            </a:r>
            <a:r>
              <a:rPr lang="en-US" sz="1400" dirty="0" smtClean="0">
                <a:solidFill>
                  <a:schemeClr val="tx1"/>
                </a:solidFill>
              </a:rPr>
              <a:t>edia queries </a:t>
            </a:r>
            <a:r>
              <a:rPr lang="en-US" sz="1400" dirty="0">
                <a:solidFill>
                  <a:schemeClr val="tx1"/>
                </a:solidFill>
              </a:rPr>
              <a:t>allow us to change our layouts to suit the exact need of different devices – without changing the </a:t>
            </a:r>
            <a:r>
              <a:rPr lang="en-US" sz="1400" dirty="0" smtClean="0">
                <a:solidFill>
                  <a:schemeClr val="tx1"/>
                </a:solidFill>
              </a:rPr>
              <a:t>content</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Why should you care about Media </a:t>
            </a:r>
            <a:r>
              <a:rPr lang="en-US" dirty="0"/>
              <a:t>Q</a:t>
            </a:r>
            <a:r>
              <a:rPr lang="en-US" dirty="0" smtClean="0"/>
              <a:t>ueries?</a:t>
            </a:r>
            <a:endParaRPr lang="en-US" dirty="0"/>
          </a:p>
        </p:txBody>
      </p:sp>
    </p:spTree>
    <p:extLst>
      <p:ext uri="{BB962C8B-B14F-4D97-AF65-F5344CB8AC3E}">
        <p14:creationId xmlns:p14="http://schemas.microsoft.com/office/powerpoint/2010/main" val="3367429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concept of delivering alternate content to varying viewports isn't exactly new.</a:t>
            </a:r>
            <a:br>
              <a:rPr lang="en-US" sz="1400" dirty="0" smtClean="0">
                <a:solidFill>
                  <a:schemeClr val="tx1"/>
                </a:solidFill>
              </a:rPr>
            </a:br>
            <a:r>
              <a:rPr lang="en-US" sz="1400" dirty="0" smtClean="0">
                <a:solidFill>
                  <a:schemeClr val="tx1"/>
                </a:solidFill>
              </a:rPr>
              <a:t>Does this look familiar?</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There are 10 different media types that you can plug in here including </a:t>
            </a:r>
            <a:r>
              <a:rPr lang="en-US" sz="1400" b="1" dirty="0" smtClean="0">
                <a:solidFill>
                  <a:schemeClr val="tx1"/>
                </a:solidFill>
              </a:rPr>
              <a:t>all devices</a:t>
            </a:r>
            <a:r>
              <a:rPr lang="en-US" sz="1400" dirty="0" smtClean="0">
                <a:solidFill>
                  <a:schemeClr val="tx1"/>
                </a:solidFill>
              </a:rPr>
              <a:t>, </a:t>
            </a:r>
            <a:r>
              <a:rPr lang="en-US" sz="1400" b="1" dirty="0" smtClean="0">
                <a:solidFill>
                  <a:schemeClr val="tx1"/>
                </a:solidFill>
              </a:rPr>
              <a:t>aural</a:t>
            </a:r>
            <a:r>
              <a:rPr lang="en-US" sz="1400" dirty="0" smtClean="0">
                <a:solidFill>
                  <a:schemeClr val="tx1"/>
                </a:solidFill>
              </a:rPr>
              <a:t>, </a:t>
            </a:r>
            <a:r>
              <a:rPr lang="en-US" sz="1400" b="1" dirty="0" smtClean="0">
                <a:solidFill>
                  <a:schemeClr val="tx1"/>
                </a:solidFill>
              </a:rPr>
              <a:t>braille</a:t>
            </a:r>
            <a:r>
              <a:rPr lang="en-US" sz="1400" dirty="0" smtClean="0">
                <a:solidFill>
                  <a:schemeClr val="tx1"/>
                </a:solidFill>
              </a:rPr>
              <a:t>, </a:t>
            </a:r>
            <a:r>
              <a:rPr lang="en-US" sz="1400" b="1" dirty="0" smtClean="0">
                <a:solidFill>
                  <a:schemeClr val="tx1"/>
                </a:solidFill>
              </a:rPr>
              <a:t>embossed</a:t>
            </a:r>
            <a:r>
              <a:rPr lang="en-US" sz="1400" dirty="0" smtClean="0">
                <a:solidFill>
                  <a:schemeClr val="tx1"/>
                </a:solidFill>
              </a:rPr>
              <a:t>, </a:t>
            </a:r>
            <a:r>
              <a:rPr lang="en-US" sz="1400" b="1" dirty="0" smtClean="0">
                <a:solidFill>
                  <a:schemeClr val="tx1"/>
                </a:solidFill>
              </a:rPr>
              <a:t>handheld</a:t>
            </a:r>
            <a:r>
              <a:rPr lang="en-US" sz="1400" dirty="0" smtClean="0">
                <a:solidFill>
                  <a:schemeClr val="tx1"/>
                </a:solidFill>
              </a:rPr>
              <a:t>, </a:t>
            </a:r>
            <a:r>
              <a:rPr lang="en-US" sz="1400" b="1" dirty="0" smtClean="0">
                <a:solidFill>
                  <a:schemeClr val="tx1"/>
                </a:solidFill>
              </a:rPr>
              <a:t>print</a:t>
            </a:r>
            <a:r>
              <a:rPr lang="en-US" sz="1400" dirty="0" smtClean="0">
                <a:solidFill>
                  <a:schemeClr val="tx1"/>
                </a:solidFill>
              </a:rPr>
              <a:t>, </a:t>
            </a:r>
            <a:r>
              <a:rPr lang="en-US" sz="1400" b="1" dirty="0" smtClean="0">
                <a:solidFill>
                  <a:schemeClr val="tx1"/>
                </a:solidFill>
              </a:rPr>
              <a:t>projection</a:t>
            </a:r>
            <a:r>
              <a:rPr lang="en-US" sz="1400" dirty="0" smtClean="0">
                <a:solidFill>
                  <a:schemeClr val="tx1"/>
                </a:solidFill>
              </a:rPr>
              <a:t>, </a:t>
            </a:r>
            <a:r>
              <a:rPr lang="en-US" sz="1400" b="1" dirty="0" smtClean="0">
                <a:solidFill>
                  <a:schemeClr val="tx1"/>
                </a:solidFill>
              </a:rPr>
              <a:t>screen</a:t>
            </a:r>
            <a:r>
              <a:rPr lang="en-US" sz="1400" dirty="0" smtClean="0">
                <a:solidFill>
                  <a:schemeClr val="tx1"/>
                </a:solidFill>
              </a:rPr>
              <a:t>, </a:t>
            </a:r>
            <a:r>
              <a:rPr lang="en-US" sz="1400" b="1" dirty="0" smtClean="0">
                <a:solidFill>
                  <a:schemeClr val="tx1"/>
                </a:solidFill>
              </a:rPr>
              <a:t>TTY</a:t>
            </a:r>
            <a:r>
              <a:rPr lang="en-US" sz="1400" dirty="0" smtClean="0">
                <a:solidFill>
                  <a:schemeClr val="tx1"/>
                </a:solidFill>
              </a:rPr>
              <a:t>, and </a:t>
            </a:r>
            <a:r>
              <a:rPr lang="en-US" sz="1400" b="1" dirty="0" smtClean="0">
                <a:solidFill>
                  <a:schemeClr val="tx1"/>
                </a:solidFill>
              </a:rPr>
              <a:t>TV</a:t>
            </a:r>
            <a:r>
              <a:rPr lang="en-US" sz="1400" dirty="0" smtClean="0">
                <a:solidFill>
                  <a:schemeClr val="tx1"/>
                </a:solidFill>
              </a:rPr>
              <a:t>.</a:t>
            </a:r>
          </a:p>
          <a:p>
            <a:endParaRPr lang="en-US" sz="1400" dirty="0">
              <a:solidFill>
                <a:schemeClr val="tx1"/>
              </a:solidFill>
            </a:endParaRPr>
          </a:p>
          <a:p>
            <a:r>
              <a:rPr lang="en-US" sz="1400" dirty="0" smtClean="0">
                <a:solidFill>
                  <a:schemeClr val="tx1"/>
                </a:solidFill>
              </a:rPr>
              <a:t>This is a CSS2 solution and can still be used today (as you saw in the previous lecture). However, media queries present a better and more robust solution, especially for Responsive </a:t>
            </a:r>
            <a:r>
              <a:rPr lang="en-US" sz="1400" dirty="0">
                <a:solidFill>
                  <a:schemeClr val="tx1"/>
                </a:solidFill>
              </a:rPr>
              <a:t>W</a:t>
            </a:r>
            <a:r>
              <a:rPr lang="en-US" sz="1400" dirty="0" smtClean="0">
                <a:solidFill>
                  <a:schemeClr val="tx1"/>
                </a:solidFill>
              </a:rPr>
              <a:t>eb </a:t>
            </a:r>
            <a:r>
              <a:rPr lang="en-US" sz="1400" dirty="0">
                <a:solidFill>
                  <a:schemeClr val="tx1"/>
                </a:solidFill>
              </a:rPr>
              <a:t>D</a:t>
            </a:r>
            <a:r>
              <a:rPr lang="en-US" sz="1400" dirty="0" smtClean="0">
                <a:solidFill>
                  <a:schemeClr val="tx1"/>
                </a:solidFill>
              </a:rPr>
              <a:t>esign….</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Remember media types?</a:t>
            </a:r>
            <a:endParaRPr lang="en-US" dirty="0"/>
          </a:p>
        </p:txBody>
      </p:sp>
      <p:grpSp>
        <p:nvGrpSpPr>
          <p:cNvPr id="9" name="Group 8"/>
          <p:cNvGrpSpPr/>
          <p:nvPr/>
        </p:nvGrpSpPr>
        <p:grpSpPr>
          <a:xfrm>
            <a:off x="859542" y="255423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href</a:t>
              </a:r>
              <a:r>
                <a:rPr lang="en-US" sz="1400" dirty="0" smtClean="0">
                  <a:latin typeface="Courier New" pitchFamily="49" charset="0"/>
                  <a:cs typeface="Courier New" pitchFamily="49" charset="0"/>
                </a:rPr>
                <a:t>="print.css" </a:t>
              </a:r>
              <a:r>
                <a:rPr lang="en-US" sz="1400" b="1" dirty="0" smtClean="0">
                  <a:latin typeface="Courier New" pitchFamily="49" charset="0"/>
                  <a:cs typeface="Courier New" pitchFamily="49" charset="0"/>
                </a:rPr>
                <a:t>media="print"</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55423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284662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16288768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A </a:t>
            </a:r>
            <a:r>
              <a:rPr lang="en-US" sz="1400" dirty="0">
                <a:solidFill>
                  <a:schemeClr val="tx1"/>
                </a:solidFill>
              </a:rPr>
              <a:t>media query is a logical expression that is either true or false</a:t>
            </a:r>
          </a:p>
          <a:p>
            <a:pPr marL="457200" indent="-457200">
              <a:buFont typeface="Wingdings" pitchFamily="2" charset="2"/>
              <a:buChar char="v"/>
            </a:pPr>
            <a:r>
              <a:rPr lang="en-US" sz="1400" dirty="0" smtClean="0">
                <a:solidFill>
                  <a:schemeClr val="tx1"/>
                </a:solidFill>
              </a:rPr>
              <a:t>A </a:t>
            </a:r>
            <a:r>
              <a:rPr lang="en-US" sz="1400" dirty="0">
                <a:solidFill>
                  <a:schemeClr val="tx1"/>
                </a:solidFill>
              </a:rPr>
              <a:t>media query generally </a:t>
            </a:r>
            <a:r>
              <a:rPr lang="en-US" sz="1400" dirty="0" smtClean="0">
                <a:solidFill>
                  <a:schemeClr val="tx1"/>
                </a:solidFill>
              </a:rPr>
              <a:t>consists of a </a:t>
            </a:r>
            <a:r>
              <a:rPr lang="en-US" sz="1400" b="1" dirty="0" smtClean="0">
                <a:solidFill>
                  <a:schemeClr val="tx1"/>
                </a:solidFill>
              </a:rPr>
              <a:t>media type </a:t>
            </a:r>
            <a:r>
              <a:rPr lang="en-US" sz="1400" dirty="0" smtClean="0">
                <a:solidFill>
                  <a:schemeClr val="tx1"/>
                </a:solidFill>
              </a:rPr>
              <a:t>and zero or more </a:t>
            </a:r>
            <a:r>
              <a:rPr lang="en-US" sz="1400" b="1" dirty="0" smtClean="0">
                <a:solidFill>
                  <a:schemeClr val="tx1"/>
                </a:solidFill>
              </a:rPr>
              <a:t>expressions</a:t>
            </a:r>
          </a:p>
          <a:p>
            <a:pPr marL="457200" indent="-457200">
              <a:buFont typeface="Wingdings" pitchFamily="2" charset="2"/>
              <a:buChar char="v"/>
            </a:pPr>
            <a:r>
              <a:rPr lang="en-US" sz="1400" dirty="0" smtClean="0">
                <a:solidFill>
                  <a:schemeClr val="tx1"/>
                </a:solidFill>
              </a:rPr>
              <a:t>Although I'm writing these expressions directly within the &lt;link&gt; element, a more common approach is to write them directly within the CSS as you'll see later</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3185790"/>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b="1" dirty="0" smtClean="0">
                  <a:solidFill>
                    <a:schemeClr val="tx2">
                      <a:lumMod val="40000"/>
                      <a:lumOff val="60000"/>
                    </a:schemeClr>
                  </a:solidFill>
                  <a:latin typeface="Courier New" pitchFamily="49" charset="0"/>
                  <a:cs typeface="Courier New" pitchFamily="49" charset="0"/>
                </a:rPr>
                <a:t>screen</a:t>
              </a:r>
              <a:r>
                <a:rPr lang="en-US" sz="1400" b="1" dirty="0" smtClean="0">
                  <a:latin typeface="Courier New" pitchFamily="49" charset="0"/>
                  <a:cs typeface="Courier New" pitchFamily="49" charset="0"/>
                </a:rPr>
                <a:t> </a:t>
              </a:r>
              <a:r>
                <a:rPr lang="en-US" sz="1400" b="1" dirty="0" smtClean="0">
                  <a:solidFill>
                    <a:srgbClr val="92D050"/>
                  </a:solidFill>
                  <a:latin typeface="Courier New" pitchFamily="49" charset="0"/>
                  <a:cs typeface="Courier New" pitchFamily="49" charset="0"/>
                </a:rPr>
                <a:t>and (width:960px)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3185790"/>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478177"/>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
        <p:nvSpPr>
          <p:cNvPr id="3" name="Up Arrow Callout 2"/>
          <p:cNvSpPr/>
          <p:nvPr/>
        </p:nvSpPr>
        <p:spPr>
          <a:xfrm>
            <a:off x="1619672" y="4129658"/>
            <a:ext cx="1512168" cy="432048"/>
          </a:xfrm>
          <a:prstGeom prst="up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Media type</a:t>
            </a:r>
            <a:endParaRPr lang="en-US" sz="1400" dirty="0">
              <a:solidFill>
                <a:schemeClr val="tx1"/>
              </a:solidFill>
            </a:endParaRPr>
          </a:p>
        </p:txBody>
      </p:sp>
      <p:sp>
        <p:nvSpPr>
          <p:cNvPr id="15" name="Up Arrow Callout 14"/>
          <p:cNvSpPr/>
          <p:nvPr/>
        </p:nvSpPr>
        <p:spPr>
          <a:xfrm>
            <a:off x="3203848" y="4126161"/>
            <a:ext cx="1512168" cy="432048"/>
          </a:xfrm>
          <a:prstGeom prst="upArrowCallo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Expression</a:t>
            </a:r>
            <a:endParaRPr lang="en-US" sz="1400" dirty="0">
              <a:solidFill>
                <a:schemeClr val="tx1"/>
              </a:solidFill>
            </a:endParaRPr>
          </a:p>
        </p:txBody>
      </p:sp>
    </p:spTree>
    <p:extLst>
      <p:ext uri="{BB962C8B-B14F-4D97-AF65-F5344CB8AC3E}">
        <p14:creationId xmlns:p14="http://schemas.microsoft.com/office/powerpoint/2010/main" val="1557057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An expression consists of zero or more </a:t>
            </a:r>
            <a:r>
              <a:rPr lang="en-US" sz="1400" b="1" dirty="0" smtClean="0">
                <a:solidFill>
                  <a:schemeClr val="tx1"/>
                </a:solidFill>
              </a:rPr>
              <a:t>keywords</a:t>
            </a:r>
            <a:r>
              <a:rPr lang="en-US" sz="1400" dirty="0" smtClean="0">
                <a:solidFill>
                  <a:schemeClr val="tx1"/>
                </a:solidFill>
              </a:rPr>
              <a:t> and a </a:t>
            </a:r>
            <a:r>
              <a:rPr lang="en-US" sz="1400" b="1" dirty="0" smtClean="0">
                <a:solidFill>
                  <a:schemeClr val="tx1"/>
                </a:solidFill>
              </a:rPr>
              <a:t>media feature</a:t>
            </a:r>
          </a:p>
          <a:p>
            <a:pPr marL="457200" indent="-457200">
              <a:buFont typeface="Wingdings" pitchFamily="2" charset="2"/>
              <a:buChar char="v"/>
            </a:pPr>
            <a:endParaRPr lang="en-US" sz="1400" b="1" dirty="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b="1" dirty="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dirty="0" smtClean="0">
              <a:solidFill>
                <a:schemeClr val="tx1"/>
              </a:solidFill>
            </a:endParaRPr>
          </a:p>
          <a:p>
            <a:pPr marL="457200" indent="-457200">
              <a:buFont typeface="Wingdings" pitchFamily="2" charset="2"/>
              <a:buChar char="v"/>
            </a:pPr>
            <a:r>
              <a:rPr lang="en-US" sz="1400" dirty="0" smtClean="0">
                <a:solidFill>
                  <a:schemeClr val="tx1"/>
                </a:solidFill>
              </a:rPr>
              <a:t>Media features are placed within parentheses</a:t>
            </a:r>
          </a:p>
          <a:p>
            <a:pPr marL="457200" indent="-457200">
              <a:buFont typeface="Wingdings" pitchFamily="2" charset="2"/>
              <a:buChar char="v"/>
            </a:pPr>
            <a:r>
              <a:rPr lang="en-US" sz="1400" dirty="0" smtClean="0">
                <a:solidFill>
                  <a:schemeClr val="tx1"/>
                </a:solidFill>
              </a:rPr>
              <a:t>A media feature can be used without a media type or a keyword. In this scenario, the media type is assumed to be "all"</a:t>
            </a: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225134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b="1" dirty="0" smtClean="0">
                  <a:solidFill>
                    <a:schemeClr val="bg1"/>
                  </a:solidFill>
                  <a:latin typeface="Courier New" pitchFamily="49" charset="0"/>
                  <a:cs typeface="Courier New" pitchFamily="49" charset="0"/>
                </a:rPr>
                <a:t>screen</a:t>
              </a:r>
              <a:r>
                <a:rPr lang="en-US" sz="1400" b="1" dirty="0" smtClean="0">
                  <a:solidFill>
                    <a:schemeClr val="tx1"/>
                  </a:solidFill>
                  <a:latin typeface="Courier New" pitchFamily="49" charset="0"/>
                  <a:cs typeface="Courier New" pitchFamily="49" charset="0"/>
                </a:rPr>
                <a:t> </a:t>
              </a:r>
              <a:r>
                <a:rPr lang="en-US" sz="1400" b="1" dirty="0" smtClean="0">
                  <a:solidFill>
                    <a:schemeClr val="tx2">
                      <a:lumMod val="40000"/>
                      <a:lumOff val="60000"/>
                    </a:schemeClr>
                  </a:solidFill>
                  <a:latin typeface="Courier New" pitchFamily="49" charset="0"/>
                  <a:cs typeface="Courier New" pitchFamily="49" charset="0"/>
                </a:rPr>
                <a:t>and </a:t>
              </a:r>
              <a:r>
                <a:rPr lang="en-US" sz="1400" b="1" dirty="0">
                  <a:solidFill>
                    <a:srgbClr val="92D050"/>
                  </a:solidFill>
                  <a:latin typeface="Courier New" pitchFamily="49" charset="0"/>
                  <a:cs typeface="Courier New" pitchFamily="49" charset="0"/>
                </a:rPr>
                <a:t>(width:960px)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25134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254373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
        <p:nvSpPr>
          <p:cNvPr id="3" name="Up Arrow Callout 2"/>
          <p:cNvSpPr/>
          <p:nvPr/>
        </p:nvSpPr>
        <p:spPr>
          <a:xfrm>
            <a:off x="2258219" y="3195216"/>
            <a:ext cx="1008112" cy="432048"/>
          </a:xfrm>
          <a:prstGeom prst="up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Keyword</a:t>
            </a:r>
            <a:endParaRPr lang="en-US" sz="1400" dirty="0">
              <a:solidFill>
                <a:schemeClr val="tx1"/>
              </a:solidFill>
            </a:endParaRPr>
          </a:p>
        </p:txBody>
      </p:sp>
      <p:sp>
        <p:nvSpPr>
          <p:cNvPr id="15" name="Up Arrow Callout 14"/>
          <p:cNvSpPr/>
          <p:nvPr/>
        </p:nvSpPr>
        <p:spPr>
          <a:xfrm>
            <a:off x="3322361" y="3191719"/>
            <a:ext cx="1384130" cy="432048"/>
          </a:xfrm>
          <a:prstGeom prst="upArrowCallo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Media feature</a:t>
            </a:r>
            <a:endParaRPr lang="en-US" sz="1400" dirty="0">
              <a:solidFill>
                <a:schemeClr val="tx1"/>
              </a:solidFill>
            </a:endParaRPr>
          </a:p>
        </p:txBody>
      </p:sp>
      <p:grpSp>
        <p:nvGrpSpPr>
          <p:cNvPr id="14" name="Group 13"/>
          <p:cNvGrpSpPr/>
          <p:nvPr/>
        </p:nvGrpSpPr>
        <p:grpSpPr>
          <a:xfrm>
            <a:off x="859542" y="5077494"/>
            <a:ext cx="7600889" cy="923329"/>
            <a:chOff x="536014" y="0"/>
            <a:chExt cx="7600889" cy="923329"/>
          </a:xfrm>
        </p:grpSpPr>
        <p:sp>
          <p:nvSpPr>
            <p:cNvPr id="16" name="Pentagon 15"/>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styles.css" media="</a:t>
              </a:r>
              <a:r>
                <a:rPr lang="en-US" sz="1400" b="1" dirty="0">
                  <a:solidFill>
                    <a:srgbClr val="92D050"/>
                  </a:solidFill>
                  <a:latin typeface="Courier New" pitchFamily="49" charset="0"/>
                  <a:cs typeface="Courier New" pitchFamily="49" charset="0"/>
                </a:rPr>
                <a:t>(width:960px)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8" name="Oval 17"/>
          <p:cNvSpPr/>
          <p:nvPr/>
        </p:nvSpPr>
        <p:spPr>
          <a:xfrm>
            <a:off x="323528" y="5077494"/>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389148" y="5369881"/>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9169139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Most media features accept "min-" or "max-" prefixes</a:t>
            </a:r>
          </a:p>
          <a:p>
            <a:pPr marL="457200" indent="-457200">
              <a:buFont typeface="Wingdings" pitchFamily="2" charset="2"/>
              <a:buChar char="v"/>
            </a:pPr>
            <a:r>
              <a:rPr lang="en-US" sz="1400" dirty="0" smtClean="0">
                <a:solidFill>
                  <a:schemeClr val="tx1"/>
                </a:solidFill>
              </a:rPr>
              <a:t>A good example of this feature would be to load a style sheet but only if the viewport size is smaller than 420 pixels</a:t>
            </a:r>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2847603"/>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dirty="0" smtClean="0">
                  <a:solidFill>
                    <a:schemeClr val="bg1"/>
                  </a:solidFill>
                  <a:latin typeface="Courier New" pitchFamily="49" charset="0"/>
                  <a:cs typeface="Courier New" pitchFamily="49" charset="0"/>
                </a:rPr>
                <a:t>screen</a:t>
              </a:r>
              <a:r>
                <a:rPr lang="en-US" sz="1400" dirty="0" smtClean="0">
                  <a:solidFill>
                    <a:schemeClr val="tx1"/>
                  </a:solidFill>
                  <a:latin typeface="Courier New" pitchFamily="49" charset="0"/>
                  <a:cs typeface="Courier New" pitchFamily="49" charset="0"/>
                </a:rPr>
                <a:t> </a:t>
              </a:r>
              <a:r>
                <a:rPr lang="en-US" sz="1400" dirty="0" smtClean="0">
                  <a:solidFill>
                    <a:schemeClr val="bg1"/>
                  </a:solidFill>
                  <a:latin typeface="Courier New" pitchFamily="49" charset="0"/>
                  <a:cs typeface="Courier New" pitchFamily="49" charset="0"/>
                </a:rPr>
                <a:t>and </a:t>
              </a:r>
              <a:r>
                <a:rPr lang="en-US" sz="1400" b="1" dirty="0" smtClean="0">
                  <a:solidFill>
                    <a:schemeClr val="bg1"/>
                  </a:solidFill>
                  <a:latin typeface="Courier New" pitchFamily="49" charset="0"/>
                  <a:cs typeface="Courier New" pitchFamily="49" charset="0"/>
                </a:rPr>
                <a:t>(max-width:420px)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84760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13999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706799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2" name="Text Placeholder 1"/>
          <p:cNvSpPr>
            <a:spLocks noGrp="1"/>
          </p:cNvSpPr>
          <p:nvPr>
            <p:ph type="body" sz="quarter" idx="11"/>
          </p:nvPr>
        </p:nvSpPr>
        <p:spPr/>
        <p:txBody>
          <a:bodyPr/>
          <a:lstStyle/>
          <a:p>
            <a:r>
              <a:rPr lang="en-US" dirty="0" smtClean="0"/>
              <a:t>The complete media feature list</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45471268"/>
              </p:ext>
            </p:extLst>
          </p:nvPr>
        </p:nvGraphicFramePr>
        <p:xfrm>
          <a:off x="352425" y="1628800"/>
          <a:ext cx="8134350" cy="4079240"/>
        </p:xfrm>
        <a:graphic>
          <a:graphicData uri="http://schemas.openxmlformats.org/drawingml/2006/table">
            <a:tbl>
              <a:tblPr firstRow="1" bandRow="1">
                <a:tableStyleId>{5C22544A-7EE6-4342-B048-85BDC9FD1C3A}</a:tableStyleId>
              </a:tblPr>
              <a:tblGrid>
                <a:gridCol w="3381375"/>
                <a:gridCol w="3502496"/>
                <a:gridCol w="1250479"/>
              </a:tblGrid>
              <a:tr h="370840">
                <a:tc>
                  <a:txBody>
                    <a:bodyPr/>
                    <a:lstStyle/>
                    <a:p>
                      <a:r>
                        <a:rPr lang="en-US" sz="1400" dirty="0" smtClean="0"/>
                        <a:t>Feature</a:t>
                      </a:r>
                      <a:endParaRPr lang="en-US" sz="1400" dirty="0"/>
                    </a:p>
                  </a:txBody>
                  <a:tcPr anchor="ctr"/>
                </a:tc>
                <a:tc>
                  <a:txBody>
                    <a:bodyPr/>
                    <a:lstStyle/>
                    <a:p>
                      <a:r>
                        <a:rPr lang="en-US" sz="1400" dirty="0" smtClean="0"/>
                        <a:t>Value</a:t>
                      </a:r>
                      <a:endParaRPr lang="en-US" sz="1400" dirty="0"/>
                    </a:p>
                  </a:txBody>
                  <a:tcPr anchor="ctr"/>
                </a:tc>
                <a:tc>
                  <a:txBody>
                    <a:bodyPr/>
                    <a:lstStyle/>
                    <a:p>
                      <a:r>
                        <a:rPr lang="en-US" sz="1400" dirty="0" smtClean="0"/>
                        <a:t>min/max</a:t>
                      </a:r>
                      <a:endParaRPr lang="en-US" sz="1400" dirty="0"/>
                    </a:p>
                  </a:txBody>
                  <a:tcPr anchor="ctr"/>
                </a:tc>
              </a:tr>
              <a:tr h="370840">
                <a:tc>
                  <a:txBody>
                    <a:bodyPr/>
                    <a:lstStyle/>
                    <a:p>
                      <a:r>
                        <a:rPr lang="en-US" sz="1400" dirty="0" smtClean="0">
                          <a:latin typeface="Courier New" pitchFamily="49" charset="0"/>
                          <a:cs typeface="Courier New" pitchFamily="49" charset="0"/>
                        </a:rPr>
                        <a:t>aspect-ratio</a:t>
                      </a:r>
                      <a:endParaRPr lang="en-US" sz="1400" dirty="0">
                        <a:latin typeface="Courier New" pitchFamily="49" charset="0"/>
                        <a:cs typeface="Courier New" pitchFamily="49" charset="0"/>
                      </a:endParaRPr>
                    </a:p>
                  </a:txBody>
                  <a:tcPr anchor="ctr"/>
                </a:tc>
                <a:tc>
                  <a:txBody>
                    <a:bodyPr/>
                    <a:lstStyle/>
                    <a:p>
                      <a:r>
                        <a:rPr lang="en-US" sz="1400" dirty="0" smtClean="0"/>
                        <a:t>ratio (integer/integer)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color / color-index</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device-aspect-ratio</a:t>
                      </a:r>
                      <a:endParaRPr lang="en-US" sz="1400" dirty="0">
                        <a:latin typeface="Courier New" pitchFamily="49" charset="0"/>
                        <a:cs typeface="Courier New" pitchFamily="49"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ratio (integer/integer)</a:t>
                      </a:r>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device-height / device-width</a:t>
                      </a:r>
                      <a:endParaRPr lang="en-US" sz="1400" dirty="0">
                        <a:latin typeface="Courier New" pitchFamily="49" charset="0"/>
                        <a:cs typeface="Courier New" pitchFamily="49" charset="0"/>
                      </a:endParaRPr>
                    </a:p>
                  </a:txBody>
                  <a:tcPr anchor="ctr"/>
                </a:tc>
                <a:tc>
                  <a:txBody>
                    <a:bodyPr/>
                    <a:lstStyle/>
                    <a:p>
                      <a:r>
                        <a:rPr lang="en-US" sz="1400" dirty="0" smtClean="0"/>
                        <a:t>length</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grid</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no</a:t>
                      </a:r>
                      <a:endParaRPr lang="en-US" sz="1200" dirty="0"/>
                    </a:p>
                  </a:txBody>
                  <a:tcPr anchor="ctr"/>
                </a:tc>
              </a:tr>
              <a:tr h="370840">
                <a:tc>
                  <a:txBody>
                    <a:bodyPr/>
                    <a:lstStyle/>
                    <a:p>
                      <a:r>
                        <a:rPr lang="en-US" sz="1400" dirty="0" smtClean="0">
                          <a:latin typeface="Courier New" pitchFamily="49" charset="0"/>
                          <a:cs typeface="Courier New" pitchFamily="49" charset="0"/>
                        </a:rPr>
                        <a:t>height / width</a:t>
                      </a:r>
                      <a:endParaRPr lang="en-US" sz="1400" dirty="0">
                        <a:latin typeface="Courier New" pitchFamily="49" charset="0"/>
                        <a:cs typeface="Courier New" pitchFamily="49" charset="0"/>
                      </a:endParaRPr>
                    </a:p>
                  </a:txBody>
                  <a:tcPr anchor="ctr"/>
                </a:tc>
                <a:tc>
                  <a:txBody>
                    <a:bodyPr/>
                    <a:lstStyle/>
                    <a:p>
                      <a:r>
                        <a:rPr lang="en-US" sz="1400" dirty="0" smtClean="0"/>
                        <a:t>length</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monochrome</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orientation</a:t>
                      </a:r>
                      <a:endParaRPr lang="en-US" sz="1400" dirty="0">
                        <a:latin typeface="Courier New" pitchFamily="49" charset="0"/>
                        <a:cs typeface="Courier New" pitchFamily="49" charset="0"/>
                      </a:endParaRPr>
                    </a:p>
                  </a:txBody>
                  <a:tcPr anchor="ctr"/>
                </a:tc>
                <a:tc>
                  <a:txBody>
                    <a:bodyPr/>
                    <a:lstStyle/>
                    <a:p>
                      <a:r>
                        <a:rPr lang="en-US" sz="1400" dirty="0" smtClean="0"/>
                        <a:t>keyword (orientation</a:t>
                      </a:r>
                      <a:r>
                        <a:rPr lang="en-US" sz="1400" baseline="0" dirty="0" smtClean="0"/>
                        <a:t> / landscape)</a:t>
                      </a:r>
                      <a:endParaRPr lang="en-US" sz="1400" dirty="0"/>
                    </a:p>
                  </a:txBody>
                  <a:tcPr anchor="ctr"/>
                </a:tc>
                <a:tc>
                  <a:txBody>
                    <a:bodyPr/>
                    <a:lstStyle/>
                    <a:p>
                      <a:r>
                        <a:rPr lang="en-US" sz="1200" dirty="0" smtClean="0"/>
                        <a:t>no</a:t>
                      </a:r>
                      <a:endParaRPr lang="en-US" sz="1200" dirty="0"/>
                    </a:p>
                  </a:txBody>
                  <a:tcPr anchor="ctr"/>
                </a:tc>
              </a:tr>
              <a:tr h="370840">
                <a:tc>
                  <a:txBody>
                    <a:bodyPr/>
                    <a:lstStyle/>
                    <a:p>
                      <a:r>
                        <a:rPr lang="en-US" sz="1400" dirty="0" smtClean="0">
                          <a:latin typeface="Courier New" pitchFamily="49" charset="0"/>
                          <a:cs typeface="Courier New" pitchFamily="49" charset="0"/>
                        </a:rPr>
                        <a:t>resolution</a:t>
                      </a:r>
                      <a:endParaRPr lang="en-US" sz="1400" dirty="0">
                        <a:latin typeface="Courier New" pitchFamily="49" charset="0"/>
                        <a:cs typeface="Courier New" pitchFamily="49" charset="0"/>
                      </a:endParaRPr>
                    </a:p>
                  </a:txBody>
                  <a:tcPr anchor="ctr"/>
                </a:tc>
                <a:tc>
                  <a:txBody>
                    <a:bodyPr/>
                    <a:lstStyle/>
                    <a:p>
                      <a:r>
                        <a:rPr lang="en-US" sz="1400" dirty="0" smtClean="0"/>
                        <a:t>resolution</a:t>
                      </a:r>
                      <a:r>
                        <a:rPr lang="en-US" sz="1400" baseline="0" dirty="0" smtClean="0"/>
                        <a:t> (dpi)</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scan</a:t>
                      </a:r>
                      <a:endParaRPr lang="en-US" sz="1400" dirty="0">
                        <a:latin typeface="Courier New" pitchFamily="49" charset="0"/>
                        <a:cs typeface="Courier New" pitchFamily="49" charset="0"/>
                      </a:endParaRPr>
                    </a:p>
                  </a:txBody>
                  <a:tcPr anchor="ctr"/>
                </a:tc>
                <a:tc>
                  <a:txBody>
                    <a:bodyPr/>
                    <a:lstStyle/>
                    <a:p>
                      <a:r>
                        <a:rPr lang="en-US" sz="1400" dirty="0" smtClean="0"/>
                        <a:t>keyword (progressive</a:t>
                      </a:r>
                      <a:r>
                        <a:rPr lang="en-US" sz="1400" baseline="0" dirty="0" smtClean="0"/>
                        <a:t> / interlace)</a:t>
                      </a:r>
                      <a:endParaRPr lang="en-US" sz="1400" dirty="0"/>
                    </a:p>
                  </a:txBody>
                  <a:tcPr anchor="ctr"/>
                </a:tc>
                <a:tc>
                  <a:txBody>
                    <a:bodyPr/>
                    <a:lstStyle/>
                    <a:p>
                      <a:r>
                        <a:rPr lang="en-US" sz="1200" dirty="0" smtClean="0"/>
                        <a:t>no</a:t>
                      </a:r>
                      <a:endParaRPr lang="en-US" sz="1200" dirty="0"/>
                    </a:p>
                  </a:txBody>
                  <a:tcPr anchor="ctr"/>
                </a:tc>
              </a:tr>
            </a:tbl>
          </a:graphicData>
        </a:graphic>
      </p:graphicFrame>
    </p:spTree>
    <p:extLst>
      <p:ext uri="{BB962C8B-B14F-4D97-AF65-F5344CB8AC3E}">
        <p14:creationId xmlns:p14="http://schemas.microsoft.com/office/powerpoint/2010/main" val="12601533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266699"/>
            <a:ext cx="8625780" cy="6315075"/>
          </a:xfrm>
        </p:spPr>
        <p:txBody>
          <a:bodyPr>
            <a:normAutofit/>
          </a:bodyPr>
          <a:lstStyle/>
          <a:p>
            <a:r>
              <a:rPr lang="en-US" sz="2000" b="1" dirty="0" smtClean="0">
                <a:solidFill>
                  <a:schemeClr val="bg2"/>
                </a:solidFill>
              </a:rPr>
              <a:t>5 ways to implement </a:t>
            </a:r>
            <a:r>
              <a:rPr lang="en-US" sz="2000" b="1" dirty="0">
                <a:solidFill>
                  <a:schemeClr val="bg2"/>
                </a:solidFill>
              </a:rPr>
              <a:t>m</a:t>
            </a:r>
            <a:r>
              <a:rPr lang="en-US" sz="2000" b="1" dirty="0" smtClean="0">
                <a:solidFill>
                  <a:schemeClr val="bg2"/>
                </a:solidFill>
              </a:rPr>
              <a:t>edia queries</a:t>
            </a:r>
          </a:p>
          <a:p>
            <a:endParaRPr lang="en-US" sz="2000" dirty="0" smtClean="0">
              <a:solidFill>
                <a:schemeClr val="bg2"/>
              </a:solidFill>
            </a:endParaRPr>
          </a:p>
          <a:p>
            <a:pPr marL="457200" indent="-457200">
              <a:buFont typeface="+mj-lt"/>
              <a:buAutoNum type="arabicPeriod"/>
            </a:pPr>
            <a:r>
              <a:rPr lang="en-US" sz="2000" dirty="0" smtClean="0">
                <a:solidFill>
                  <a:schemeClr val="bg2"/>
                </a:solidFill>
                <a:cs typeface="Courier New" pitchFamily="49" charset="0"/>
              </a:rPr>
              <a:t>&lt;</a:t>
            </a:r>
            <a:r>
              <a:rPr lang="en-US" sz="2000" dirty="0">
                <a:solidFill>
                  <a:schemeClr val="bg2"/>
                </a:solidFill>
                <a:cs typeface="Courier New" pitchFamily="49" charset="0"/>
              </a:rPr>
              <a:t>link </a:t>
            </a:r>
            <a:r>
              <a:rPr lang="en-US" sz="2000" dirty="0" err="1">
                <a:solidFill>
                  <a:schemeClr val="bg2"/>
                </a:solidFill>
                <a:cs typeface="Courier New" pitchFamily="49" charset="0"/>
              </a:rPr>
              <a:t>rel</a:t>
            </a:r>
            <a:r>
              <a:rPr lang="en-US" sz="2000" dirty="0">
                <a:solidFill>
                  <a:schemeClr val="bg2"/>
                </a:solidFill>
                <a:cs typeface="Courier New" pitchFamily="49" charset="0"/>
              </a:rPr>
              <a:t>="</a:t>
            </a:r>
            <a:r>
              <a:rPr lang="en-US" sz="2000" dirty="0" err="1">
                <a:solidFill>
                  <a:schemeClr val="bg2"/>
                </a:solidFill>
                <a:cs typeface="Courier New" pitchFamily="49" charset="0"/>
              </a:rPr>
              <a:t>stylesheet</a:t>
            </a:r>
            <a:r>
              <a:rPr lang="en-US" sz="2000" dirty="0">
                <a:solidFill>
                  <a:schemeClr val="bg2"/>
                </a:solidFill>
                <a:cs typeface="Courier New" pitchFamily="49" charset="0"/>
              </a:rPr>
              <a:t>" </a:t>
            </a:r>
            <a:r>
              <a:rPr lang="en-US" sz="2000" dirty="0" err="1">
                <a:solidFill>
                  <a:schemeClr val="bg2"/>
                </a:solidFill>
                <a:cs typeface="Courier New" pitchFamily="49" charset="0"/>
              </a:rPr>
              <a:t>href</a:t>
            </a:r>
            <a:r>
              <a:rPr lang="en-US" sz="2000" dirty="0">
                <a:solidFill>
                  <a:schemeClr val="bg2"/>
                </a:solidFill>
                <a:cs typeface="Courier New" pitchFamily="49" charset="0"/>
              </a:rPr>
              <a:t>="</a:t>
            </a:r>
            <a:r>
              <a:rPr lang="en-US" sz="2000" dirty="0" smtClean="0">
                <a:solidFill>
                  <a:schemeClr val="bg2"/>
                </a:solidFill>
                <a:cs typeface="Courier New" pitchFamily="49" charset="0"/>
              </a:rPr>
              <a:t>styles.css" media</a:t>
            </a:r>
            <a:r>
              <a:rPr lang="en-US" sz="2000" dirty="0">
                <a:solidFill>
                  <a:schemeClr val="bg2"/>
                </a:solidFill>
                <a:cs typeface="Courier New" pitchFamily="49" charset="0"/>
              </a:rPr>
              <a:t>="</a:t>
            </a:r>
            <a:r>
              <a:rPr lang="en-US" sz="2000" dirty="0" smtClean="0">
                <a:solidFill>
                  <a:schemeClr val="bg2"/>
                </a:solidFill>
                <a:cs typeface="Courier New" pitchFamily="49" charset="0"/>
              </a:rPr>
              <a:t>screen"&gt;</a:t>
            </a:r>
          </a:p>
          <a:p>
            <a:pPr marL="457200" indent="-457200">
              <a:buFont typeface="+mj-lt"/>
              <a:buAutoNum type="arabicPeriod"/>
            </a:pPr>
            <a:endParaRPr lang="en-US" sz="2000" dirty="0">
              <a:solidFill>
                <a:schemeClr val="bg2"/>
              </a:solidFill>
              <a:latin typeface="Courier New" pitchFamily="49" charset="0"/>
              <a:cs typeface="Courier New" pitchFamily="49" charset="0"/>
            </a:endParaRPr>
          </a:p>
          <a:p>
            <a:pPr marL="457200" indent="-457200">
              <a:buFont typeface="+mj-lt"/>
              <a:buAutoNum type="arabicPeriod"/>
            </a:pPr>
            <a:r>
              <a:rPr lang="en-US" sz="2000" dirty="0" smtClean="0">
                <a:solidFill>
                  <a:schemeClr val="bg2"/>
                </a:solidFill>
              </a:rPr>
              <a:t>&lt;?xml-</a:t>
            </a:r>
            <a:r>
              <a:rPr lang="en-US" sz="2000" dirty="0" err="1" smtClean="0">
                <a:solidFill>
                  <a:schemeClr val="bg2"/>
                </a:solidFill>
              </a:rPr>
              <a:t>stylesheet</a:t>
            </a:r>
            <a:r>
              <a:rPr lang="en-US" sz="2000" dirty="0" smtClean="0">
                <a:solidFill>
                  <a:schemeClr val="bg2"/>
                </a:solidFill>
              </a:rPr>
              <a:t> </a:t>
            </a:r>
            <a:r>
              <a:rPr lang="en-US" sz="2000" dirty="0" err="1">
                <a:solidFill>
                  <a:schemeClr val="bg2"/>
                </a:solidFill>
              </a:rPr>
              <a:t>rel</a:t>
            </a:r>
            <a:r>
              <a:rPr lang="en-US" sz="2000" dirty="0">
                <a:solidFill>
                  <a:schemeClr val="bg2"/>
                </a:solidFill>
              </a:rPr>
              <a:t>="</a:t>
            </a:r>
            <a:r>
              <a:rPr lang="en-US" sz="2000" dirty="0" err="1">
                <a:solidFill>
                  <a:schemeClr val="bg2"/>
                </a:solidFill>
              </a:rPr>
              <a:t>stylesheet</a:t>
            </a:r>
            <a:r>
              <a:rPr lang="en-US" sz="2000" dirty="0">
                <a:solidFill>
                  <a:schemeClr val="bg2"/>
                </a:solidFill>
              </a:rPr>
              <a:t>" </a:t>
            </a:r>
            <a:r>
              <a:rPr lang="en-US" sz="2000" dirty="0" err="1">
                <a:solidFill>
                  <a:schemeClr val="bg2"/>
                </a:solidFill>
              </a:rPr>
              <a:t>href</a:t>
            </a:r>
            <a:r>
              <a:rPr lang="en-US" sz="2000" dirty="0">
                <a:solidFill>
                  <a:schemeClr val="bg2"/>
                </a:solidFill>
              </a:rPr>
              <a:t>="styles.css" </a:t>
            </a:r>
            <a:r>
              <a:rPr lang="en-US" sz="2000" dirty="0" smtClean="0">
                <a:solidFill>
                  <a:schemeClr val="bg2"/>
                </a:solidFill>
              </a:rPr>
              <a:t>media</a:t>
            </a:r>
            <a:r>
              <a:rPr lang="en-US" sz="2000" dirty="0">
                <a:solidFill>
                  <a:schemeClr val="bg2"/>
                </a:solidFill>
              </a:rPr>
              <a:t>="screen</a:t>
            </a:r>
            <a:r>
              <a:rPr lang="en-US" sz="2000" dirty="0" smtClean="0">
                <a:solidFill>
                  <a:schemeClr val="bg2"/>
                </a:solidFill>
              </a:rPr>
              <a:t>" ?&gt;</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&lt;</a:t>
            </a:r>
            <a:r>
              <a:rPr lang="en-US" sz="2000" dirty="0">
                <a:solidFill>
                  <a:schemeClr val="bg2"/>
                </a:solidFill>
              </a:rPr>
              <a:t>style </a:t>
            </a:r>
            <a:r>
              <a:rPr lang="en-US" sz="2000" dirty="0" smtClean="0">
                <a:solidFill>
                  <a:schemeClr val="bg2"/>
                </a:solidFill>
              </a:rPr>
              <a:t>media</a:t>
            </a:r>
            <a:r>
              <a:rPr lang="en-US" sz="2000" dirty="0">
                <a:solidFill>
                  <a:schemeClr val="bg2"/>
                </a:solidFill>
              </a:rPr>
              <a:t>="screen</a:t>
            </a:r>
            <a:r>
              <a:rPr lang="en-US" sz="2000" dirty="0" smtClean="0">
                <a:solidFill>
                  <a:schemeClr val="bg2"/>
                </a:solidFill>
              </a:rPr>
              <a:t>"&gt;@</a:t>
            </a:r>
            <a:r>
              <a:rPr lang="en-US" sz="2000" dirty="0">
                <a:solidFill>
                  <a:schemeClr val="bg2"/>
                </a:solidFill>
              </a:rPr>
              <a:t>import </a:t>
            </a:r>
            <a:r>
              <a:rPr lang="en-US" sz="2000" dirty="0" smtClean="0">
                <a:solidFill>
                  <a:schemeClr val="bg2"/>
                </a:solidFill>
              </a:rPr>
              <a:t>"styles.css</a:t>
            </a:r>
            <a:r>
              <a:rPr lang="en-US" sz="2000" dirty="0">
                <a:solidFill>
                  <a:schemeClr val="bg2"/>
                </a:solidFill>
              </a:rPr>
              <a:t>";&lt;/style</a:t>
            </a:r>
            <a:r>
              <a:rPr lang="en-US" sz="2000" dirty="0" smtClean="0">
                <a:solidFill>
                  <a:schemeClr val="bg2"/>
                </a:solidFill>
              </a:rPr>
              <a:t>&gt;</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a:t>
            </a:r>
            <a:r>
              <a:rPr lang="en-US" sz="2000" dirty="0">
                <a:solidFill>
                  <a:schemeClr val="bg2"/>
                </a:solidFill>
              </a:rPr>
              <a:t>import </a:t>
            </a:r>
            <a:r>
              <a:rPr lang="en-US" sz="2000" dirty="0" err="1">
                <a:solidFill>
                  <a:schemeClr val="bg2"/>
                </a:solidFill>
              </a:rPr>
              <a:t>url</a:t>
            </a:r>
            <a:r>
              <a:rPr lang="en-US" sz="2000" dirty="0" smtClean="0">
                <a:solidFill>
                  <a:schemeClr val="bg2"/>
                </a:solidFill>
              </a:rPr>
              <a:t>("styles.css</a:t>
            </a:r>
            <a:r>
              <a:rPr lang="en-US" sz="2000" dirty="0">
                <a:solidFill>
                  <a:schemeClr val="bg2"/>
                </a:solidFill>
              </a:rPr>
              <a:t>") </a:t>
            </a:r>
            <a:r>
              <a:rPr lang="en-US" sz="2000" dirty="0" smtClean="0">
                <a:solidFill>
                  <a:schemeClr val="bg2"/>
                </a:solidFill>
              </a:rPr>
              <a:t>screen;</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a:t>
            </a:r>
            <a:r>
              <a:rPr lang="en-US" sz="2000" dirty="0">
                <a:solidFill>
                  <a:schemeClr val="bg2"/>
                </a:solidFill>
              </a:rPr>
              <a:t>media </a:t>
            </a:r>
            <a:r>
              <a:rPr lang="en-US" sz="2000" dirty="0" smtClean="0">
                <a:solidFill>
                  <a:schemeClr val="bg2"/>
                </a:solidFill>
              </a:rPr>
              <a:t>screen {</a:t>
            </a:r>
            <a:br>
              <a:rPr lang="en-US" sz="2000" dirty="0" smtClean="0">
                <a:solidFill>
                  <a:schemeClr val="bg2"/>
                </a:solidFill>
              </a:rPr>
            </a:br>
            <a:r>
              <a:rPr lang="en-US" sz="2000" dirty="0" smtClean="0">
                <a:solidFill>
                  <a:schemeClr val="bg2"/>
                </a:solidFill>
              </a:rPr>
              <a:t>     body { color: blue; }</a:t>
            </a:r>
            <a:br>
              <a:rPr lang="en-US" sz="2000" dirty="0" smtClean="0">
                <a:solidFill>
                  <a:schemeClr val="bg2"/>
                </a:solidFill>
              </a:rPr>
            </a:br>
            <a:r>
              <a:rPr lang="en-US" sz="2000" dirty="0" smtClean="0">
                <a:solidFill>
                  <a:schemeClr val="bg2"/>
                </a:solidFill>
              </a:rPr>
              <a:t>}</a:t>
            </a:r>
          </a:p>
        </p:txBody>
      </p:sp>
      <p:cxnSp>
        <p:nvCxnSpPr>
          <p:cNvPr id="15" name="Straight Arrow Connector 14"/>
          <p:cNvCxnSpPr/>
          <p:nvPr/>
        </p:nvCxnSpPr>
        <p:spPr>
          <a:xfrm flipH="1" flipV="1">
            <a:off x="3800475" y="5126334"/>
            <a:ext cx="2681461" cy="1"/>
          </a:xfrm>
          <a:prstGeom prst="straightConnector1">
            <a:avLst/>
          </a:prstGeom>
          <a:ln w="254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14532" y="4987835"/>
            <a:ext cx="1704313" cy="276999"/>
          </a:xfrm>
          <a:prstGeom prst="rect">
            <a:avLst/>
          </a:prstGeom>
          <a:noFill/>
        </p:spPr>
        <p:txBody>
          <a:bodyPr wrap="none" rtlCol="0">
            <a:spAutoFit/>
          </a:bodyPr>
          <a:lstStyle/>
          <a:p>
            <a:r>
              <a:rPr lang="en-US" sz="1200" dirty="0" smtClean="0">
                <a:solidFill>
                  <a:schemeClr val="bg2"/>
                </a:solidFill>
              </a:rPr>
              <a:t>Most common method</a:t>
            </a:r>
            <a:endParaRPr lang="en-US" sz="1200" dirty="0">
              <a:solidFill>
                <a:schemeClr val="bg2"/>
              </a:solidFill>
            </a:endParaRPr>
          </a:p>
        </p:txBody>
      </p:sp>
    </p:spTree>
    <p:extLst>
      <p:ext uri="{BB962C8B-B14F-4D97-AF65-F5344CB8AC3E}">
        <p14:creationId xmlns:p14="http://schemas.microsoft.com/office/powerpoint/2010/main" val="3689323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6224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54838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472635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media query used to load specific styles when the viewport size is smaller than 479 pixels. This will accommodate small viewport sizes such as first gen iPhones in both portrait and landscape views and even newer iPhones in portrait view.</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A common media query for a mobile viewport</a:t>
            </a:r>
            <a:endParaRPr lang="en-US" dirty="0"/>
          </a:p>
        </p:txBody>
      </p:sp>
      <p:grpSp>
        <p:nvGrpSpPr>
          <p:cNvPr id="9" name="Group 8"/>
          <p:cNvGrpSpPr/>
          <p:nvPr/>
        </p:nvGrpSpPr>
        <p:grpSpPr>
          <a:xfrm>
            <a:off x="859542" y="2790452"/>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(max-width: 479px)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279045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08284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7163392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a:t>
            </a:r>
            <a:r>
              <a:rPr lang="en-US" sz="1400" dirty="0">
                <a:solidFill>
                  <a:schemeClr val="tx1"/>
                </a:solidFill>
              </a:rPr>
              <a:t>media query used </a:t>
            </a:r>
            <a:r>
              <a:rPr lang="en-US" sz="1400" dirty="0" smtClean="0">
                <a:solidFill>
                  <a:schemeClr val="tx1"/>
                </a:solidFill>
              </a:rPr>
              <a:t>to load specific styles when the viewport size is bigger than 480 pixels but smaller than 767 pixels. This is currently known as the "Smartphone Zone". This will accommodate medium sized viewports such as the iPhone 5+ in landscape view, Samsung Galaxy Note in landscape view, most smaller tablets including Barnes &amp; Noble Nook, Amazon's Kindle Fire, Facebook Page Tabs, and iPad Mini in Portrait view.</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r>
              <a:rPr lang="en-US" sz="1400" dirty="0" smtClean="0">
                <a:solidFill>
                  <a:schemeClr val="tx1"/>
                </a:solidFill>
              </a:rPr>
              <a:t>Notice the use of the </a:t>
            </a:r>
            <a:r>
              <a:rPr lang="en-US" sz="1400" b="1" dirty="0" smtClean="0">
                <a:solidFill>
                  <a:schemeClr val="tx1"/>
                </a:solidFill>
              </a:rPr>
              <a:t>and</a:t>
            </a:r>
            <a:r>
              <a:rPr lang="en-US" sz="1400" dirty="0" smtClean="0">
                <a:solidFill>
                  <a:schemeClr val="tx1"/>
                </a:solidFill>
              </a:rPr>
              <a:t> keyword. This allows us to construct a range of possible values.</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A common media query for medium-sized viewports</a:t>
            </a:r>
            <a:endParaRPr lang="en-US" dirty="0"/>
          </a:p>
        </p:txBody>
      </p:sp>
      <p:grpSp>
        <p:nvGrpSpPr>
          <p:cNvPr id="9" name="Group 8"/>
          <p:cNvGrpSpPr/>
          <p:nvPr/>
        </p:nvGrpSpPr>
        <p:grpSpPr>
          <a:xfrm>
            <a:off x="859542" y="3323852"/>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(min-width: 480px) and (max-width: 767px)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332385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61624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898353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a:t>
            </a:r>
            <a:r>
              <a:rPr lang="en-US" sz="1400" dirty="0">
                <a:solidFill>
                  <a:schemeClr val="tx1"/>
                </a:solidFill>
              </a:rPr>
              <a:t>media query used </a:t>
            </a:r>
            <a:r>
              <a:rPr lang="en-US" sz="1400" dirty="0" smtClean="0">
                <a:solidFill>
                  <a:schemeClr val="tx1"/>
                </a:solidFill>
              </a:rPr>
              <a:t>to load specific styles when the viewport size is bigger than 768 pixels but smaller than 959 pixels. This will accommodate slightly larger sized viewports or full-sized tablets such as the </a:t>
            </a:r>
            <a:r>
              <a:rPr lang="en-US" sz="1400" dirty="0" err="1" smtClean="0">
                <a:solidFill>
                  <a:schemeClr val="tx1"/>
                </a:solidFill>
              </a:rPr>
              <a:t>iPad</a:t>
            </a:r>
            <a:r>
              <a:rPr lang="en-US" sz="1400" dirty="0" smtClean="0">
                <a:solidFill>
                  <a:schemeClr val="tx1"/>
                </a:solidFill>
              </a:rPr>
              <a:t> in portrait mode.</a:t>
            </a:r>
          </a:p>
        </p:txBody>
      </p:sp>
      <p:sp>
        <p:nvSpPr>
          <p:cNvPr id="2" name="Text Placeholder 1"/>
          <p:cNvSpPr>
            <a:spLocks noGrp="1"/>
          </p:cNvSpPr>
          <p:nvPr>
            <p:ph type="body" sz="quarter" idx="11"/>
          </p:nvPr>
        </p:nvSpPr>
        <p:spPr/>
        <p:txBody>
          <a:bodyPr/>
          <a:lstStyle/>
          <a:p>
            <a:r>
              <a:rPr lang="en-US" dirty="0" smtClean="0"/>
              <a:t>A common media query for a standard tablet viewport</a:t>
            </a:r>
            <a:endParaRPr lang="en-US" dirty="0"/>
          </a:p>
        </p:txBody>
      </p:sp>
      <p:grpSp>
        <p:nvGrpSpPr>
          <p:cNvPr id="9" name="Group 8"/>
          <p:cNvGrpSpPr/>
          <p:nvPr/>
        </p:nvGrpSpPr>
        <p:grpSpPr>
          <a:xfrm>
            <a:off x="859542" y="2799977"/>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(min-width: </a:t>
              </a:r>
              <a:r>
                <a:rPr lang="en-US" sz="1400" dirty="0" smtClean="0">
                  <a:latin typeface="Courier New" pitchFamily="49" charset="0"/>
                  <a:cs typeface="Courier New" pitchFamily="49" charset="0"/>
                </a:rPr>
                <a:t>768px</a:t>
              </a:r>
              <a:r>
                <a:rPr lang="en-US" sz="1400" dirty="0">
                  <a:latin typeface="Courier New" pitchFamily="49" charset="0"/>
                  <a:cs typeface="Courier New" pitchFamily="49" charset="0"/>
                </a:rPr>
                <a:t>) and (max-width: </a:t>
              </a:r>
              <a:r>
                <a:rPr lang="en-US" sz="1400" dirty="0" smtClean="0">
                  <a:latin typeface="Courier New" pitchFamily="49" charset="0"/>
                  <a:cs typeface="Courier New" pitchFamily="49" charset="0"/>
                </a:rPr>
                <a:t>959px</a:t>
              </a:r>
              <a:r>
                <a:rPr lang="en-US" sz="1400" dirty="0">
                  <a:latin typeface="Courier New" pitchFamily="49" charset="0"/>
                  <a:cs typeface="Courier New" pitchFamily="49" charset="0"/>
                </a:rPr>
                <a:t>)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279997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09236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551315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1455100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4862034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0458880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3155304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592796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5927960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In order for </a:t>
            </a:r>
            <a:r>
              <a:rPr lang="en-US" sz="1400" dirty="0">
                <a:solidFill>
                  <a:schemeClr val="tx1"/>
                </a:solidFill>
              </a:rPr>
              <a:t>media </a:t>
            </a:r>
            <a:r>
              <a:rPr lang="en-US" sz="1400" dirty="0" smtClean="0">
                <a:solidFill>
                  <a:schemeClr val="tx1"/>
                </a:solidFill>
              </a:rPr>
              <a:t>queries to fully work, you'll need to add a mobile specific &lt;meta&gt; tag to your web pages. This &lt;meta&gt; tag allows you to configure the target browser and is useful in browsers such as Safari for the iPhone. Since Safari reports a false width, your media queries won't work without this line of code.</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This line of code sets the following values: </a:t>
            </a:r>
          </a:p>
          <a:p>
            <a:endParaRPr lang="en-US" sz="1400" dirty="0">
              <a:solidFill>
                <a:schemeClr val="tx1"/>
              </a:solidFill>
            </a:endParaRPr>
          </a:p>
          <a:p>
            <a:pPr marL="457200" indent="-457200">
              <a:buFont typeface="Wingdings" pitchFamily="2" charset="2"/>
              <a:buChar char="v"/>
            </a:pPr>
            <a:r>
              <a:rPr lang="en-US" sz="1400" dirty="0" smtClean="0">
                <a:solidFill>
                  <a:schemeClr val="tx1"/>
                </a:solidFill>
              </a:rPr>
              <a:t>width – Use device-width to indicate that the page size should be as wide as the screen permits.</a:t>
            </a:r>
          </a:p>
          <a:p>
            <a:pPr marL="457200" indent="-457200">
              <a:buFont typeface="Wingdings" pitchFamily="2" charset="2"/>
              <a:buChar char="v"/>
            </a:pPr>
            <a:r>
              <a:rPr lang="en-US" sz="1400" dirty="0" smtClean="0">
                <a:solidFill>
                  <a:schemeClr val="tx1"/>
                </a:solidFill>
              </a:rPr>
              <a:t>initial-scale – Indicates the initial zoom factor used to display the page. 1 means 100%.</a:t>
            </a:r>
          </a:p>
          <a:p>
            <a:pPr marL="457200" indent="-457200">
              <a:buFont typeface="Wingdings" pitchFamily="2" charset="2"/>
              <a:buChar char="v"/>
            </a:pPr>
            <a:r>
              <a:rPr lang="en-US" sz="1400" dirty="0" smtClean="0">
                <a:solidFill>
                  <a:schemeClr val="tx1"/>
                </a:solidFill>
              </a:rPr>
              <a:t>maximum-scale – Indicates the maximum zoom factor for the page. </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p:txBody>
      </p:sp>
      <p:sp>
        <p:nvSpPr>
          <p:cNvPr id="2" name="Text Placeholder 1"/>
          <p:cNvSpPr>
            <a:spLocks noGrp="1"/>
          </p:cNvSpPr>
          <p:nvPr>
            <p:ph type="body" sz="quarter" idx="11"/>
          </p:nvPr>
        </p:nvSpPr>
        <p:spPr/>
        <p:txBody>
          <a:bodyPr/>
          <a:lstStyle/>
          <a:p>
            <a:r>
              <a:rPr lang="en-US" dirty="0" smtClean="0"/>
              <a:t>One last thing!</a:t>
            </a:r>
            <a:endParaRPr lang="en-US" dirty="0"/>
          </a:p>
        </p:txBody>
      </p:sp>
      <p:grpSp>
        <p:nvGrpSpPr>
          <p:cNvPr id="9" name="Group 8"/>
          <p:cNvGrpSpPr/>
          <p:nvPr/>
        </p:nvGrpSpPr>
        <p:grpSpPr>
          <a:xfrm>
            <a:off x="859542" y="312382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9922"/>
              <a:ext cx="7148750" cy="495300"/>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&lt;meta name="viewport" content="width=device-width, initial-scale=1, maximum-scale=1"&gt;</a:t>
              </a:r>
            </a:p>
          </p:txBody>
        </p:sp>
      </p:grpSp>
      <p:sp>
        <p:nvSpPr>
          <p:cNvPr id="12" name="Oval 11"/>
          <p:cNvSpPr/>
          <p:nvPr/>
        </p:nvSpPr>
        <p:spPr>
          <a:xfrm>
            <a:off x="323528" y="312382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41621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174845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61963" indent="-461963">
              <a:buFont typeface="Wingdings" pitchFamily="2" charset="2"/>
              <a:buChar char="v"/>
            </a:pPr>
            <a:r>
              <a:rPr lang="en-US" sz="1600" dirty="0" smtClean="0">
                <a:solidFill>
                  <a:schemeClr val="tx1"/>
                </a:solidFill>
              </a:rPr>
              <a:t>More people in the world own smartphones than toothbrushes</a:t>
            </a:r>
          </a:p>
          <a:p>
            <a:pPr marL="461963" indent="-461963">
              <a:buFont typeface="Wingdings" pitchFamily="2" charset="2"/>
              <a:buChar char="v"/>
            </a:pPr>
            <a:r>
              <a:rPr lang="en-US" sz="1600" dirty="0" smtClean="0">
                <a:solidFill>
                  <a:schemeClr val="tx1"/>
                </a:solidFill>
              </a:rPr>
              <a:t>4 out of 5 consumers shop on smartphones</a:t>
            </a:r>
          </a:p>
          <a:p>
            <a:pPr marL="461963" indent="-461963">
              <a:buFont typeface="Wingdings" pitchFamily="2" charset="2"/>
              <a:buChar char="v"/>
            </a:pPr>
            <a:r>
              <a:rPr lang="en-US" sz="1600" dirty="0" smtClean="0">
                <a:solidFill>
                  <a:schemeClr val="tx1"/>
                </a:solidFill>
              </a:rPr>
              <a:t>70% of mobile searches lead to an action within the hour</a:t>
            </a:r>
          </a:p>
          <a:p>
            <a:pPr marL="461963" indent="-461963">
              <a:buFont typeface="Wingdings" pitchFamily="2" charset="2"/>
              <a:buChar char="v"/>
            </a:pPr>
            <a:r>
              <a:rPr lang="en-US" sz="1600" dirty="0" smtClean="0">
                <a:solidFill>
                  <a:schemeClr val="tx1"/>
                </a:solidFill>
              </a:rPr>
              <a:t>40% of people will choose a different search result if the first is not mobile friendly</a:t>
            </a:r>
          </a:p>
          <a:p>
            <a:pPr marL="461963" indent="-461963">
              <a:buFont typeface="Wingdings" pitchFamily="2" charset="2"/>
              <a:buChar char="v"/>
            </a:pPr>
            <a:r>
              <a:rPr lang="en-US" sz="1600" dirty="0" smtClean="0">
                <a:solidFill>
                  <a:schemeClr val="tx1"/>
                </a:solidFill>
              </a:rPr>
              <a:t>45% of users ages 18-29 use their smartphones exclusively for searches everyday</a:t>
            </a:r>
          </a:p>
          <a:p>
            <a:pPr marL="461963" indent="-461963">
              <a:buFont typeface="Wingdings" pitchFamily="2" charset="2"/>
              <a:buChar char="v"/>
            </a:pPr>
            <a:r>
              <a:rPr lang="en-US" sz="1600" dirty="0" smtClean="0">
                <a:solidFill>
                  <a:schemeClr val="tx1"/>
                </a:solidFill>
              </a:rPr>
              <a:t>Payment processing company Square passed 1 billion transactions in December 2014</a:t>
            </a:r>
          </a:p>
          <a:p>
            <a:pPr marL="461963" indent="-461963">
              <a:buFont typeface="Wingdings" pitchFamily="2" charset="2"/>
              <a:buChar char="v"/>
            </a:pPr>
            <a:r>
              <a:rPr lang="en-US" sz="1600" dirty="0" smtClean="0">
                <a:solidFill>
                  <a:schemeClr val="tx1"/>
                </a:solidFill>
              </a:rPr>
              <a:t>1 in 3 kids owns their own tablet</a:t>
            </a:r>
          </a:p>
          <a:p>
            <a:pPr marL="461963" indent="-461963">
              <a:buFont typeface="Wingdings" pitchFamily="2" charset="2"/>
              <a:buChar char="v"/>
            </a:pPr>
            <a:r>
              <a:rPr lang="en-US" sz="1600" dirty="0" smtClean="0">
                <a:solidFill>
                  <a:schemeClr val="tx1"/>
                </a:solidFill>
              </a:rPr>
              <a:t>Facebook's Messaging App has over 1 billion users</a:t>
            </a:r>
          </a:p>
          <a:p>
            <a:pPr marL="461963" indent="-461963">
              <a:buFont typeface="Wingdings" pitchFamily="2" charset="2"/>
              <a:buChar char="v"/>
            </a:pPr>
            <a:r>
              <a:rPr lang="en-US" sz="1600" dirty="0" smtClean="0">
                <a:solidFill>
                  <a:schemeClr val="tx1"/>
                </a:solidFill>
              </a:rPr>
              <a:t>Phablets (Samsung Galaxy Note, Apple iPhone 6 Plus, Google Nexus 6, Microsoft Surface) outsold the PC in 2014 and will outsell tablets (Samsung Galaxy, Apple iPad and iPad Mini, Amazon Kindle Fire, B&amp;N Nook, etc.) in 2015</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Mobile matters…</a:t>
            </a:r>
            <a:endParaRPr lang="en-US" dirty="0"/>
          </a:p>
        </p:txBody>
      </p:sp>
    </p:spTree>
    <p:extLst>
      <p:ext uri="{BB962C8B-B14F-4D97-AF65-F5344CB8AC3E}">
        <p14:creationId xmlns:p14="http://schemas.microsoft.com/office/powerpoint/2010/main" val="1806774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351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Placeholder 1"/>
          <p:cNvSpPr>
            <a:spLocks noGrp="1"/>
          </p:cNvSpPr>
          <p:nvPr>
            <p:ph type="body" sz="quarter" idx="11"/>
          </p:nvPr>
        </p:nvSpPr>
        <p:spPr>
          <a:xfrm>
            <a:off x="171450" y="200025"/>
            <a:ext cx="8839199" cy="552450"/>
          </a:xfrm>
        </p:spPr>
        <p:txBody>
          <a:bodyPr/>
          <a:lstStyle/>
          <a:p>
            <a:pPr algn="ctr"/>
            <a:r>
              <a:rPr lang="en-US" sz="2600" dirty="0" smtClean="0">
                <a:solidFill>
                  <a:schemeClr val="bg1"/>
                </a:solidFill>
                <a:effectLst>
                  <a:outerShdw blurRad="50800" dist="38100" dir="2700000" algn="tl" rotWithShape="0">
                    <a:prstClr val="black">
                      <a:alpha val="40000"/>
                    </a:prstClr>
                  </a:outerShdw>
                </a:effectLst>
              </a:rPr>
              <a:t>What this means is…we have more screens to design for!</a:t>
            </a:r>
            <a:endParaRPr lang="en-US" sz="26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1623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2317</TotalTime>
  <Words>1230</Words>
  <Application>Microsoft Office PowerPoint</Application>
  <PresentationFormat>On-screen Show (4:3)</PresentationFormat>
  <Paragraphs>259</Paragraphs>
  <Slides>69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Arial</vt:lpstr>
      <vt:lpstr>Calibri</vt:lpstr>
      <vt:lpstr>Courier New</vt:lpstr>
      <vt:lpstr>Museo Slab 500</vt:lpstr>
      <vt:lpstr>Wingdings</vt:lpstr>
      <vt:lpstr>Master light</vt:lpstr>
      <vt:lpstr>Master dark</vt:lpstr>
      <vt:lpstr>COMM 641 Web Programming Beginning</vt:lpstr>
      <vt:lpstr>This week at a glance…</vt:lpstr>
      <vt:lpstr>PowerPoint Presentation</vt:lpstr>
      <vt:lpstr>Responsive Web Design</vt:lpstr>
      <vt:lpstr>Responsive Web Design</vt:lpstr>
      <vt:lpstr>PowerPoint Presentation</vt:lpstr>
      <vt:lpstr>Responsive Web Design</vt:lpstr>
      <vt:lpstr>PowerPoint Presentation</vt:lpstr>
      <vt:lpstr>PowerPoint Presentation</vt:lpstr>
      <vt:lpstr>Responsive Web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Responsive Web Design</vt:lpstr>
      <vt:lpstr>Responsive Web Design</vt:lpstr>
      <vt:lpstr>Responsive Web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Responsive Web Design</vt:lpstr>
      <vt:lpstr>Responsive Web Design</vt:lpstr>
      <vt:lpstr>CSS3 Media Queries</vt:lpstr>
      <vt:lpstr>CSS3 Media Queries</vt:lpstr>
      <vt:lpstr>CSS3 Media Queries</vt:lpstr>
      <vt:lpstr>CSS3 Media Queries</vt:lpstr>
      <vt:lpstr>CSS3 Media Queries</vt:lpstr>
      <vt:lpstr>CSS3 Media Queries</vt:lpstr>
      <vt:lpstr>CSS3 Media Queries</vt:lpstr>
      <vt:lpstr>PowerPoint Presentation</vt:lpstr>
      <vt:lpstr>PowerPoint Presentation</vt:lpstr>
      <vt:lpstr>PowerPoint Presentation</vt:lpstr>
      <vt:lpstr>CSS3 Media Queries</vt:lpstr>
      <vt:lpstr>CSS3 Media Queries</vt:lpstr>
      <vt:lpstr>CSS3 Media Queries</vt:lpstr>
      <vt:lpstr>PowerPoint Presentation</vt:lpstr>
      <vt:lpstr>PowerPoint Presentation</vt:lpstr>
      <vt:lpstr>PowerPoint Presentation</vt:lpstr>
      <vt:lpstr>PowerPoint Presentation</vt:lpstr>
      <vt:lpstr>PowerPoint Presentation</vt:lpstr>
      <vt:lpstr>PowerPoint Presentation</vt:lpstr>
      <vt:lpstr>CSS3 Media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lab</cp:lastModifiedBy>
  <cp:revision>278</cp:revision>
  <dcterms:created xsi:type="dcterms:W3CDTF">2011-04-02T17:19:46Z</dcterms:created>
  <dcterms:modified xsi:type="dcterms:W3CDTF">2016-03-23T20:01:44Z</dcterms:modified>
</cp:coreProperties>
</file>