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863bc8e54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863bc8e5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that members have two spikes that coincide with peak commuting times; while casual riders gradually increase usage throughout the day, peaking at 5pm and then declining into the evening.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8a37de4e7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8a37de4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8a37de4e7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8a37de4e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can see that casual riders tend to prefer e-bikes more than members.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8a37de4e7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8a37de4e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past 3 </a:t>
            </a:r>
            <a:r>
              <a:rPr lang="en"/>
              <a:t>years</a:t>
            </a:r>
            <a:r>
              <a:rPr lang="en"/>
              <a:t>, we can see a steady rise in popularity of e-bikes. Market data suggests that this trend will continue over the next 10 years.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8c2bb4628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8c2bb46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8c2bb4628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8c2bb462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8c2bb4628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8c2bb462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8c2bb4628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98c2bb462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8c2bb4628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8c2bb46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8c2bb4628_0_4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8c2bb4628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8c2bb4628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8c2bb462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850dd4f49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850dd4f4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858247cdb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858247cd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Unsurprisingly, ridership peaks in warmer months, and drops </a:t>
            </a:r>
            <a:r>
              <a:rPr lang="en"/>
              <a:t>significantly</a:t>
            </a:r>
            <a:r>
              <a:rPr lang="en"/>
              <a:t> during the Chicago winter.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850dd4f49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850dd4f4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Majority of our trips are taken by annual members. Goal is to convert more of our casual riders into annual subscribers.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8c2bb462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8c2bb46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that casual riders tend to take longer trips; more than double the average of members.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8a37de4e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8a37de4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types of riders use Cyclistic more in warmer months. Trip volume by members is more consistent across the summer; while casual rider trip volume sees more of a spike that peaks in July.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863bc8e54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863bc8e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here </a:t>
            </a:r>
            <a:r>
              <a:rPr lang="en"/>
              <a:t>suggests that members use Cyclistic bikes for commuting and errands during the week, while casual riders use the bikes for pleasure on weekends.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 Case Study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20"/>
            <a:ext cx="8222100" cy="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Brad Merchant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bradmerchant@gmail.com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pic>
        <p:nvPicPr>
          <p:cNvPr id="151" name="Google Shape;151;p22" title="Bike Usage by Hou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875" y="764150"/>
            <a:ext cx="6824232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6338325" y="1835925"/>
            <a:ext cx="12603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5:00pm</a:t>
            </a:r>
            <a:endParaRPr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4167713" y="2713625"/>
            <a:ext cx="12603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8:00am</a:t>
            </a:r>
            <a:endParaRPr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5770075" y="2684475"/>
            <a:ext cx="12603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5:00pm</a:t>
            </a:r>
            <a:endParaRPr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pic>
        <p:nvPicPr>
          <p:cNvPr id="160" name="Google Shape;160;p23" title="Rider Type by Bike Typ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875" y="793300"/>
            <a:ext cx="6824232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pic>
        <p:nvPicPr>
          <p:cNvPr id="166" name="Google Shape;166;p24" title="Electric, Docked and Classic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888" y="778725"/>
            <a:ext cx="6824232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3475150" y="3322150"/>
            <a:ext cx="8670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52%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5878725" y="3234725"/>
            <a:ext cx="8670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58%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3475150" y="2149200"/>
            <a:ext cx="8670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48</a:t>
            </a:r>
            <a:r>
              <a:rPr lang="en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5878725" y="2038750"/>
            <a:ext cx="8670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36</a:t>
            </a:r>
            <a:r>
              <a:rPr lang="en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5922425" y="2512600"/>
            <a:ext cx="8670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%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pic>
        <p:nvPicPr>
          <p:cNvPr id="177" name="Google Shape;177;p25" title="Bike Type Yearly Trend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163" y="748125"/>
            <a:ext cx="5899674" cy="42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265500" y="3370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</a:t>
            </a:r>
            <a:r>
              <a:rPr lang="en" sz="3000"/>
              <a:t>Limitations</a:t>
            </a:r>
            <a:endParaRPr sz="3000"/>
          </a:p>
        </p:txBody>
      </p:sp>
      <p:sp>
        <p:nvSpPr>
          <p:cNvPr id="183" name="Google Shape;183;p26"/>
          <p:cNvSpPr txBox="1"/>
          <p:nvPr>
            <p:ph idx="1" type="subTitle"/>
          </p:nvPr>
        </p:nvSpPr>
        <p:spPr>
          <a:xfrm>
            <a:off x="83350" y="22913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 data linking trips back to specific members or casual riders</a:t>
            </a:r>
            <a:endParaRPr sz="2000"/>
          </a:p>
        </p:txBody>
      </p:sp>
      <p:sp>
        <p:nvSpPr>
          <p:cNvPr id="184" name="Google Shape;184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Recommendations</a:t>
            </a:r>
            <a:endParaRPr sz="3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member ID in future data collection to better understand member habits.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name, email, or phone number as an </a:t>
            </a:r>
            <a:r>
              <a:rPr lang="en"/>
              <a:t>identifier</a:t>
            </a:r>
            <a:r>
              <a:rPr lang="en"/>
              <a:t> for casual riders.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Challenges Answered</a:t>
            </a:r>
            <a:endParaRPr/>
          </a:p>
        </p:txBody>
      </p:sp>
      <p:sp>
        <p:nvSpPr>
          <p:cNvPr id="190" name="Google Shape;190;p2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00">
                <a:solidFill>
                  <a:schemeClr val="lt1"/>
                </a:solidFill>
              </a:rPr>
              <a:t>Challenge 1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92" name="Google Shape;192;p27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Understand Customer Habits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How do annual members and casual riders use Cyclistic bikes differently?</a:t>
            </a:r>
            <a:endParaRPr sz="1600"/>
          </a:p>
        </p:txBody>
      </p:sp>
      <p:sp>
        <p:nvSpPr>
          <p:cNvPr id="193" name="Google Shape;193;p27"/>
          <p:cNvSpPr txBox="1"/>
          <p:nvPr>
            <p:ph idx="4294967295" type="body"/>
          </p:nvPr>
        </p:nvSpPr>
        <p:spPr>
          <a:xfrm>
            <a:off x="3717475" y="151615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Members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Commuting on weekdays and during rush hour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Shorter trips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More consistent usage throughout the year</a:t>
            </a:r>
            <a:endParaRPr sz="1600"/>
          </a:p>
        </p:txBody>
      </p:sp>
      <p:sp>
        <p:nvSpPr>
          <p:cNvPr id="194" name="Google Shape;194;p27"/>
          <p:cNvSpPr txBox="1"/>
          <p:nvPr>
            <p:ph idx="4294967295" type="body"/>
          </p:nvPr>
        </p:nvSpPr>
        <p:spPr>
          <a:xfrm>
            <a:off x="6339625" y="151615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Casual Riders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Longer trips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Late afternoons and weekends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Usage spike during summer months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Challenges Answered</a:t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00">
                <a:solidFill>
                  <a:schemeClr val="lt1"/>
                </a:solidFill>
              </a:rPr>
              <a:t>Challenge 2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02" name="Google Shape;202;p28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Create Value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Why would casual riders buy Cyclistic annual memberships?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203" name="Google Shape;203;p28"/>
          <p:cNvSpPr txBox="1"/>
          <p:nvPr>
            <p:ph idx="4294967295" type="body"/>
          </p:nvPr>
        </p:nvSpPr>
        <p:spPr>
          <a:xfrm>
            <a:off x="3447900" y="1844700"/>
            <a:ext cx="4806600" cy="19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Offer bike options that are only available with memberships.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Include exclusive deals through partnerships with local businesses and attractions.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Challenges Answered</a:t>
            </a: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00">
                <a:solidFill>
                  <a:schemeClr val="lt1"/>
                </a:solidFill>
              </a:rPr>
              <a:t>Challenge 3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11" name="Google Shape;211;p29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Conversion to Annual Members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How can Cyclistic use digital media to influence casual riders to become members?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212" name="Google Shape;212;p29"/>
          <p:cNvSpPr txBox="1"/>
          <p:nvPr>
            <p:ph idx="4294967295" type="body"/>
          </p:nvPr>
        </p:nvSpPr>
        <p:spPr>
          <a:xfrm>
            <a:off x="3440625" y="1735425"/>
            <a:ext cx="48066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Partner with local content creators on YouTube, Instagram, and TikTok to promote using Cyclistic to get around Chicago.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Partner with sports teams and performance venues to highlight ease of travel to popular destinations in the city.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 1</a:t>
            </a:r>
            <a:endParaRPr/>
          </a:p>
        </p:txBody>
      </p:sp>
      <p:sp>
        <p:nvSpPr>
          <p:cNvPr id="218" name="Google Shape;218;p30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 seasonal memberships</a:t>
            </a:r>
            <a:endParaRPr/>
          </a:p>
        </p:txBody>
      </p:sp>
      <p:sp>
        <p:nvSpPr>
          <p:cNvPr id="219" name="Google Shape;219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Casual riders primarily use Cyclistic bikes during the warmer months.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Cyclistic could offer 3 to 6 month memberships that start in April, May, or June.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 2</a:t>
            </a:r>
            <a:endParaRPr/>
          </a:p>
        </p:txBody>
      </p:sp>
      <p:sp>
        <p:nvSpPr>
          <p:cNvPr id="225" name="Google Shape;225;p3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Multi-day passes for visitors to Chicago</a:t>
            </a:r>
            <a:endParaRPr/>
          </a:p>
        </p:txBody>
      </p:sp>
      <p:sp>
        <p:nvSpPr>
          <p:cNvPr id="226" name="Google Shape;226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Chicago sees most of its tourism during the </a:t>
            </a:r>
            <a:r>
              <a:rPr lang="en" sz="1200"/>
              <a:t>warmer summer months.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Cyclistic should offer multi-day passes for visitors to travel around the city during their stay.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Marketing should focus on ease of travel: not having to rely on public transportation or cost of Lyft/Uber/taxi.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Partnership opportunity: discounted entry to museums and points of interest with purchase of a multi-day pass.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grpSp>
        <p:nvGrpSpPr>
          <p:cNvPr id="74" name="Google Shape;74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5" name="Google Shape;75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Cyclistic is a bike-share company operating in Chicago with over 5,800 bikes and 600 docking stations.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79" name="Google Shape;79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0" name="Google Shape;80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Offerings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Cyclistic offers flexibility with annual memberships and single-ride passes for traditional and electric bikes.</a:t>
            </a:r>
            <a:endParaRPr sz="1600"/>
          </a:p>
        </p:txBody>
      </p:sp>
      <p:grpSp>
        <p:nvGrpSpPr>
          <p:cNvPr id="84" name="Google Shape;84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5" name="Google Shape;85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Strategy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Annual s</a:t>
            </a:r>
            <a:r>
              <a:rPr lang="en" sz="1600"/>
              <a:t>ubscribers are the key to Cyclistic’s growth and long-term success.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 3</a:t>
            </a:r>
            <a:endParaRPr/>
          </a:p>
        </p:txBody>
      </p:sp>
      <p:sp>
        <p:nvSpPr>
          <p:cNvPr id="232" name="Google Shape;232;p32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Offer pricing </a:t>
            </a:r>
            <a:r>
              <a:rPr lang="en"/>
              <a:t>incentives</a:t>
            </a:r>
            <a:r>
              <a:rPr lang="en"/>
              <a:t> for members</a:t>
            </a:r>
            <a:endParaRPr/>
          </a:p>
        </p:txBody>
      </p:sp>
      <p:sp>
        <p:nvSpPr>
          <p:cNvPr id="233" name="Google Shape;233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E-bikes are increasing in popularity over the past 3 years.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Introduce a higher price point for single-use e-bike rentals.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Offer a reduced e-bike rental price for members.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Challenges</a:t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00">
                <a:solidFill>
                  <a:schemeClr val="lt1"/>
                </a:solidFill>
              </a:rPr>
              <a:t>Challenge 1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6" name="Google Shape;96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Understand Customer Habits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How do annual members and casual riders use Cyclistic bikes differently?</a:t>
            </a:r>
            <a:endParaRPr sz="1600"/>
          </a:p>
        </p:txBody>
      </p:sp>
      <p:sp>
        <p:nvSpPr>
          <p:cNvPr id="97" name="Google Shape;97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Challenge 2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9" name="Google Shape;99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Create Value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Why would casual riders buy Cyclistic annual memberships?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0" name="Google Shape;100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Challenge 3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Conversion to Annual Members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How can Cyclistic use digital media to influence casual riders to become members?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a Glance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98250" y="728550"/>
            <a:ext cx="30744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July 2022 - June 2023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1198400" y="1580925"/>
            <a:ext cx="1850400" cy="990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Total Number of Trips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5.7 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646800" y="1580925"/>
            <a:ext cx="1850400" cy="990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Average Ride Duration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18 min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5009225" y="3000375"/>
            <a:ext cx="1850400" cy="990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Busiest Months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June - August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6095200" y="1580925"/>
            <a:ext cx="1850400" cy="990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Busiest Day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Saturday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2422325" y="3000375"/>
            <a:ext cx="1850400" cy="990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Busiest Time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5pm-6pm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pic>
        <p:nvPicPr>
          <p:cNvPr id="119" name="Google Shape;119;p17" title="Trips by Month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888" y="800600"/>
            <a:ext cx="6824232" cy="4242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063" y="845099"/>
            <a:ext cx="6593874" cy="41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pic>
        <p:nvPicPr>
          <p:cNvPr id="131" name="Google Shape;131;p19" title="Average Trip Duration by Rider Typ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825" y="764175"/>
            <a:ext cx="6816357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4436800" y="2054500"/>
            <a:ext cx="151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11.9 min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6407950" y="3234150"/>
            <a:ext cx="151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27.2 min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pic>
        <p:nvPicPr>
          <p:cNvPr id="139" name="Google Shape;139;p20" title="Monthly Ridership by Customer Typ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888" y="786000"/>
            <a:ext cx="6824232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pic>
        <p:nvPicPr>
          <p:cNvPr id="145" name="Google Shape;145;p21" title="Trips by Day of Wee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450" y="771450"/>
            <a:ext cx="6789095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