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2" r:id="rId16"/>
    <p:sldId id="273" r:id="rId17"/>
    <p:sldId id="274"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Source Sans Pro" panose="020B0604020202020204" charset="0"/>
      <p:regular r:id="rId24"/>
      <p:bold r:id="rId25"/>
      <p:italic r:id="rId26"/>
      <p:boldItalic r:id="rId27"/>
    </p:embeddedFont>
    <p:embeddedFont>
      <p:font typeface="Calibri Light" panose="020F0302020204030204" pitchFamily="34" charset="0"/>
      <p:regular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A78BF0-E2F1-4CCE-AE91-4AD643451E0F}">
  <a:tblStyle styleId="{CEA78BF0-E2F1-4CCE-AE91-4AD643451E0F}" styleName="Table_0">
    <a:wholeTbl>
      <a:tcTxStyle b="off" i="off">
        <a:font>
          <a:latin typeface="Calibri"/>
          <a:ea typeface="Calibri"/>
          <a:cs typeface="Calibri"/>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smtClean="0"/>
              <a:t>Proprietary content. ©Great Learning. All Rights Reserved. Unauthorized use or distribution prohibited</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27714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smtClean="0"/>
              <a:t>Proprietary content. ©Great Learning. All Rights Reserved. Unauthorized use or distribution prohibited</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242172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smtClean="0"/>
              <a:t>Proprietary content. ©Great Learning. All Rights Reserved. Unauthorized use or distribution prohibited</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04930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smtClean="0"/>
              <a:t>Proprietary content. ©Great Learning. All Rights Reserved. Unauthorized use or distribution prohibited</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108262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smtClean="0"/>
              <a:t>Proprietary content. ©Great Learning. All Rights Reserved. Unauthorized use or distribution prohibited</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54376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smtClean="0"/>
              <a:t>Proprietary content. ©Great Learning. All Rights Reserved. Unauthorized use or distribution prohibited</a:t>
            </a:r>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014543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r>
              <a:rPr lang="en-US" smtClean="0"/>
              <a:t>Proprietary content. ©Great Learning. All Rights Reserved. Unauthorized use or distribution prohibited</a:t>
            </a:r>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57691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US" smtClean="0"/>
              <a:t>Proprietary content. ©Great Learning. All Rights Reserved. Unauthorized use or distribution prohibited</a:t>
            </a:r>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934530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r>
              <a:rPr lang="en-US" smtClean="0"/>
              <a:t>Proprietary content. ©Great Learning. All Rights Reserved. Unauthorized use or distribution prohibited</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163639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smtClean="0"/>
              <a:t>Proprietary content. ©Great Learning. All Rights Reserved. Unauthorized use or distribution prohibited</a:t>
            </a:r>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83930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smtClean="0"/>
              <a:t>Proprietary content. ©Great Learning. All Rights Reserved. Unauthorized use or distribution prohibited</a:t>
            </a:r>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386935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738648" y="6675437"/>
            <a:ext cx="788187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Proprietary content. ©Great Learning. All Rights Reserved. Unauthorized use or distribution prohibited</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IN" smtClean="0"/>
              <a:t>‹#›</a:t>
            </a:fld>
            <a:endParaRPr lang="en-IN"/>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166873" y="0"/>
            <a:ext cx="3025127" cy="615922"/>
          </a:xfrm>
          <a:prstGeom prst="rect">
            <a:avLst/>
          </a:prstGeom>
        </p:spPr>
      </p:pic>
    </p:spTree>
    <p:extLst>
      <p:ext uri="{BB962C8B-B14F-4D97-AF65-F5344CB8AC3E}">
        <p14:creationId xmlns:p14="http://schemas.microsoft.com/office/powerpoint/2010/main" val="140794585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262626"/>
              </a:buClr>
              <a:buSzPts val="7200"/>
              <a:buFont typeface="Calibri"/>
              <a:buNone/>
            </a:pPr>
            <a:r>
              <a:rPr lang="en-IN" sz="7200" b="0" i="0" u="none" strike="noStrike" cap="none">
                <a:solidFill>
                  <a:srgbClr val="262626"/>
                </a:solidFill>
                <a:latin typeface="Calibri"/>
                <a:ea typeface="Calibri"/>
                <a:cs typeface="Calibri"/>
                <a:sym typeface="Calibri"/>
              </a:rPr>
              <a:t>Recommendation systems</a:t>
            </a:r>
            <a:endParaRPr/>
          </a:p>
        </p:txBody>
      </p:sp>
      <p:sp>
        <p:nvSpPr>
          <p:cNvPr id="2" name="Footer Placeholder 1"/>
          <p:cNvSpPr>
            <a:spLocks noGrp="1"/>
          </p:cNvSpPr>
          <p:nvPr>
            <p:ph type="ftr" sz="quarter" idx="11"/>
          </p:nvPr>
        </p:nvSpPr>
        <p:spPr>
          <a:xfrm>
            <a:off x="1786775" y="6492875"/>
            <a:ext cx="7881870" cy="365125"/>
          </a:xfrm>
        </p:spPr>
        <p:txBody>
          <a:bodyPr/>
          <a:lstStyle/>
          <a:p>
            <a:r>
              <a:rPr lang="en-US" sz="1400" dirty="0" smtClean="0">
                <a:latin typeface="+mn-lt"/>
              </a:rPr>
              <a:t>Proprietary content. ©Great Learning. All Rights Reserved. Unauthorized use or distribution prohibited</a:t>
            </a:r>
            <a:endParaRPr lang="en-IN" sz="1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40715" y="347100"/>
            <a:ext cx="101600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Perfect matching item may not exist</a:t>
            </a:r>
            <a:endParaRPr/>
          </a:p>
        </p:txBody>
      </p:sp>
      <p:pic>
        <p:nvPicPr>
          <p:cNvPr id="165" name="Google Shape;165;p23"/>
          <p:cNvPicPr preferRelativeResize="0"/>
          <p:nvPr/>
        </p:nvPicPr>
        <p:blipFill rotWithShape="1">
          <a:blip r:embed="rId3">
            <a:alphaModFix/>
          </a:blip>
          <a:srcRect/>
          <a:stretch/>
        </p:blipFill>
        <p:spPr>
          <a:xfrm>
            <a:off x="1295391" y="4039737"/>
            <a:ext cx="2553283" cy="2361063"/>
          </a:xfrm>
          <a:prstGeom prst="rect">
            <a:avLst/>
          </a:prstGeom>
          <a:noFill/>
          <a:ln>
            <a:noFill/>
          </a:ln>
        </p:spPr>
      </p:pic>
      <p:sp>
        <p:nvSpPr>
          <p:cNvPr id="166" name="Google Shape;166;p23"/>
          <p:cNvSpPr/>
          <p:nvPr/>
        </p:nvSpPr>
        <p:spPr>
          <a:xfrm>
            <a:off x="1542201" y="2169993"/>
            <a:ext cx="3070746" cy="1583140"/>
          </a:xfrm>
          <a:prstGeom prst="wedgeRectCallout">
            <a:avLst>
              <a:gd name="adj1" fmla="val -20833"/>
              <a:gd name="adj2" fmla="val 62500"/>
            </a:avLst>
          </a:prstGeom>
          <a:solidFill>
            <a:schemeClr val="lt2"/>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000">
                <a:solidFill>
                  <a:schemeClr val="dk1"/>
                </a:solidFill>
                <a:latin typeface="Times New Roman"/>
                <a:ea typeface="Times New Roman"/>
                <a:cs typeface="Times New Roman"/>
                <a:sym typeface="Times New Roman"/>
              </a:rPr>
              <a:t>I want a laptop with 500GB HD, 8GB memory and i5 processor for $400</a:t>
            </a:r>
            <a:endParaRPr/>
          </a:p>
        </p:txBody>
      </p:sp>
      <p:sp>
        <p:nvSpPr>
          <p:cNvPr id="167" name="Google Shape;167;p23"/>
          <p:cNvSpPr/>
          <p:nvPr/>
        </p:nvSpPr>
        <p:spPr>
          <a:xfrm>
            <a:off x="6633363" y="1780424"/>
            <a:ext cx="3507474" cy="2210937"/>
          </a:xfrm>
          <a:prstGeom prst="horizontalScroll">
            <a:avLst>
              <a:gd name="adj" fmla="val 12500"/>
            </a:avLst>
          </a:prstGeom>
          <a:solidFill>
            <a:schemeClr val="lt2"/>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Product #1</a:t>
            </a:r>
            <a:endParaRPr sz="20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HD: 500 GB</a:t>
            </a:r>
            <a:endParaRPr sz="20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Memory: 8 GB</a:t>
            </a:r>
            <a:endParaRPr sz="20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Processor: i7</a:t>
            </a:r>
            <a:endParaRPr sz="20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Price: $550 </a:t>
            </a:r>
            <a:endParaRPr/>
          </a:p>
        </p:txBody>
      </p:sp>
      <p:sp>
        <p:nvSpPr>
          <p:cNvPr id="168" name="Google Shape;168;p23"/>
          <p:cNvSpPr/>
          <p:nvPr/>
        </p:nvSpPr>
        <p:spPr>
          <a:xfrm>
            <a:off x="4824597" y="4059733"/>
            <a:ext cx="3507474" cy="2210937"/>
          </a:xfrm>
          <a:prstGeom prst="horizontalScroll">
            <a:avLst>
              <a:gd name="adj" fmla="val 12500"/>
            </a:avLst>
          </a:prstGeom>
          <a:solidFill>
            <a:schemeClr val="lt2"/>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Product #2</a:t>
            </a:r>
            <a:endParaRPr sz="200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HD: 250 GB</a:t>
            </a:r>
            <a:endParaRPr sz="200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Memory: 4 GB</a:t>
            </a:r>
            <a:endParaRPr sz="200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Processor: i3</a:t>
            </a:r>
            <a:endParaRPr sz="200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Price: $350</a:t>
            </a:r>
            <a:endParaRPr/>
          </a:p>
        </p:txBody>
      </p:sp>
      <p:sp>
        <p:nvSpPr>
          <p:cNvPr id="169" name="Google Shape;169;p23"/>
          <p:cNvSpPr/>
          <p:nvPr/>
        </p:nvSpPr>
        <p:spPr>
          <a:xfrm>
            <a:off x="8573049" y="3853644"/>
            <a:ext cx="3507474" cy="2210937"/>
          </a:xfrm>
          <a:prstGeom prst="horizontalScroll">
            <a:avLst>
              <a:gd name="adj" fmla="val 12500"/>
            </a:avLst>
          </a:prstGeom>
          <a:solidFill>
            <a:schemeClr val="lt2"/>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Product #3</a:t>
            </a:r>
            <a:endParaRPr sz="200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HD: 250 GB</a:t>
            </a:r>
            <a:endParaRPr sz="200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Memory: 6 GB</a:t>
            </a:r>
            <a:endParaRPr sz="200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Processor: i5</a:t>
            </a:r>
            <a:endParaRPr sz="200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IN" sz="2000">
                <a:solidFill>
                  <a:schemeClr val="dk1"/>
                </a:solidFill>
                <a:latin typeface="Times New Roman"/>
                <a:ea typeface="Times New Roman"/>
                <a:cs typeface="Times New Roman"/>
                <a:sym typeface="Times New Roman"/>
              </a:rPr>
              <a:t>Price: $450 </a:t>
            </a:r>
            <a:endParaRPr/>
          </a:p>
        </p:txBody>
      </p:sp>
      <p:sp>
        <p:nvSpPr>
          <p:cNvPr id="2" name="Footer Placeholder 1"/>
          <p:cNvSpPr>
            <a:spLocks noGrp="1"/>
          </p:cNvSpPr>
          <p:nvPr>
            <p:ph type="ftr" sz="quarter" idx="11"/>
          </p:nvPr>
        </p:nvSpPr>
        <p:spPr>
          <a:xfrm>
            <a:off x="1779780" y="6492875"/>
            <a:ext cx="7881870" cy="365125"/>
          </a:xfrm>
        </p:spPr>
        <p:txBody>
          <a:bodyPr/>
          <a:lstStyle/>
          <a:p>
            <a:r>
              <a:rPr lang="en-US" sz="1400" dirty="0" smtClean="0">
                <a:latin typeface="+mn-lt"/>
              </a:rPr>
              <a:t>Proprietary content. ©Great Learning. All Rights Reserved. Unauthorized use or distribution prohibited</a:t>
            </a:r>
            <a:endParaRPr lang="en-IN" sz="1400" dirty="0">
              <a:latin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Types of recommendation systems</a:t>
            </a:r>
            <a:endParaRPr/>
          </a:p>
        </p:txBody>
      </p:sp>
      <p:sp>
        <p:nvSpPr>
          <p:cNvPr id="175" name="Google Shape;175;p24"/>
          <p:cNvSpPr txBox="1">
            <a:spLocks noGrp="1"/>
          </p:cNvSpPr>
          <p:nvPr>
            <p:ph idx="1"/>
          </p:nvPr>
        </p:nvSpPr>
        <p:spPr>
          <a:prstGeom prst="rect">
            <a:avLst/>
          </a:prstGeom>
          <a:noFill/>
          <a:ln>
            <a:noFill/>
          </a:ln>
        </p:spPr>
        <p:txBody>
          <a:bodyPr spcFirstLastPara="1" wrap="square" lIns="0" tIns="45700" rIns="0" bIns="45700" anchor="t" anchorCtr="0">
            <a:noAutofit/>
          </a:bodyPr>
          <a:lstStyle/>
          <a:p>
            <a:pPr marL="91440" marR="0" lvl="0" indent="-91440" algn="l" rtl="0">
              <a:lnSpc>
                <a:spcPct val="90000"/>
              </a:lnSpc>
              <a:spcBef>
                <a:spcPts val="0"/>
              </a:spcBef>
              <a:spcAft>
                <a:spcPts val="0"/>
              </a:spcAft>
              <a:buClr>
                <a:schemeClr val="accent1"/>
              </a:buClr>
              <a:buSzPts val="2000"/>
              <a:buFont typeface="Arial"/>
              <a:buChar char="•"/>
            </a:pPr>
            <a:r>
              <a:rPr lang="en-IN" sz="2000" b="0" i="0" u="none" strike="noStrike" cap="none" dirty="0">
                <a:solidFill>
                  <a:srgbClr val="3F3F3F"/>
                </a:solidFill>
                <a:latin typeface="Calibri"/>
                <a:ea typeface="Calibri"/>
                <a:cs typeface="Calibri"/>
                <a:sym typeface="Calibri"/>
              </a:rPr>
              <a:t>Popularity based recommendations</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Arial"/>
              <a:buChar char="•"/>
            </a:pPr>
            <a:r>
              <a:rPr lang="en-IN" sz="2000" b="0" i="0" u="none" strike="noStrike" cap="none" dirty="0">
                <a:solidFill>
                  <a:srgbClr val="3F3F3F"/>
                </a:solidFill>
                <a:latin typeface="Calibri"/>
                <a:ea typeface="Calibri"/>
                <a:cs typeface="Calibri"/>
                <a:sym typeface="Calibri"/>
              </a:rPr>
              <a:t>Classification model based</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Arial"/>
              <a:buChar char="•"/>
            </a:pPr>
            <a:r>
              <a:rPr lang="en-IN" sz="2000" b="0" i="0" u="none" strike="noStrike" cap="none" dirty="0">
                <a:solidFill>
                  <a:srgbClr val="3F3F3F"/>
                </a:solidFill>
                <a:latin typeface="Calibri"/>
                <a:ea typeface="Calibri"/>
                <a:cs typeface="Calibri"/>
                <a:sym typeface="Calibri"/>
              </a:rPr>
              <a:t>Content based recommendations</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Arial"/>
              <a:buChar char="•"/>
            </a:pPr>
            <a:r>
              <a:rPr lang="en-IN" sz="2000" b="0" i="0" u="none" strike="noStrike" cap="none" dirty="0">
                <a:solidFill>
                  <a:srgbClr val="3F3F3F"/>
                </a:solidFill>
                <a:latin typeface="Calibri"/>
                <a:ea typeface="Calibri"/>
                <a:cs typeface="Calibri"/>
                <a:sym typeface="Calibri"/>
              </a:rPr>
              <a:t>Nearest neighbour collaborative filtering:</a:t>
            </a:r>
            <a:endParaRPr sz="2000" b="0" i="0" u="none" strike="noStrike" cap="none" dirty="0">
              <a:solidFill>
                <a:srgbClr val="3F3F3F"/>
              </a:solidFill>
              <a:latin typeface="Calibri"/>
              <a:ea typeface="Calibri"/>
              <a:cs typeface="Calibri"/>
              <a:sym typeface="Calibri"/>
            </a:endParaRPr>
          </a:p>
          <a:p>
            <a:pPr marL="384175" marR="0" lvl="1" indent="-182880" algn="l" rtl="0">
              <a:lnSpc>
                <a:spcPct val="90000"/>
              </a:lnSpc>
              <a:spcBef>
                <a:spcPts val="400"/>
              </a:spcBef>
              <a:spcAft>
                <a:spcPts val="0"/>
              </a:spcAft>
              <a:buClr>
                <a:schemeClr val="accent1"/>
              </a:buClr>
              <a:buSzPts val="1800"/>
              <a:buFont typeface="Calibri"/>
              <a:buChar char="◦"/>
            </a:pPr>
            <a:r>
              <a:rPr lang="en-IN" sz="1800" b="0" i="0" u="none" strike="noStrike" cap="none" dirty="0">
                <a:solidFill>
                  <a:srgbClr val="3F3F3F"/>
                </a:solidFill>
                <a:latin typeface="Calibri"/>
                <a:ea typeface="Calibri"/>
                <a:cs typeface="Calibri"/>
                <a:sym typeface="Calibri"/>
              </a:rPr>
              <a:t>User based</a:t>
            </a:r>
            <a:endParaRPr sz="1800" b="0" i="0" u="none" strike="noStrike" cap="none" dirty="0">
              <a:solidFill>
                <a:srgbClr val="3F3F3F"/>
              </a:solidFill>
              <a:latin typeface="Calibri"/>
              <a:ea typeface="Calibri"/>
              <a:cs typeface="Calibri"/>
              <a:sym typeface="Calibri"/>
            </a:endParaRPr>
          </a:p>
          <a:p>
            <a:pPr marL="384175" marR="0" lvl="1" indent="-182880" algn="l" rtl="0">
              <a:lnSpc>
                <a:spcPct val="90000"/>
              </a:lnSpc>
              <a:spcBef>
                <a:spcPts val="600"/>
              </a:spcBef>
              <a:spcAft>
                <a:spcPts val="0"/>
              </a:spcAft>
              <a:buClr>
                <a:schemeClr val="accent1"/>
              </a:buClr>
              <a:buSzPts val="1800"/>
              <a:buFont typeface="Calibri"/>
              <a:buChar char="◦"/>
            </a:pPr>
            <a:r>
              <a:rPr lang="en-IN" sz="1800" b="0" i="0" u="none" strike="noStrike" cap="none" dirty="0">
                <a:solidFill>
                  <a:srgbClr val="3F3F3F"/>
                </a:solidFill>
                <a:latin typeface="Calibri"/>
                <a:ea typeface="Calibri"/>
                <a:cs typeface="Calibri"/>
                <a:sym typeface="Calibri"/>
              </a:rPr>
              <a:t>Item based</a:t>
            </a:r>
            <a:endParaRPr sz="18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600"/>
              </a:spcBef>
              <a:spcAft>
                <a:spcPts val="0"/>
              </a:spcAft>
              <a:buClr>
                <a:schemeClr val="accent1"/>
              </a:buClr>
              <a:buSzPts val="2000"/>
              <a:buFont typeface="Arial"/>
              <a:buChar char="•"/>
            </a:pPr>
            <a:r>
              <a:rPr lang="en-IN" sz="2000" b="0" i="0" u="none" strike="noStrike" cap="none" dirty="0">
                <a:solidFill>
                  <a:srgbClr val="3F3F3F"/>
                </a:solidFill>
                <a:latin typeface="Calibri"/>
                <a:ea typeface="Calibri"/>
                <a:cs typeface="Calibri"/>
                <a:sym typeface="Calibri"/>
              </a:rPr>
              <a:t>Hybrid </a:t>
            </a:r>
            <a:r>
              <a:rPr lang="en-IN" sz="2000" b="0" i="0" u="none" strike="noStrike" cap="none" dirty="0" smtClean="0">
                <a:solidFill>
                  <a:srgbClr val="3F3F3F"/>
                </a:solidFill>
                <a:latin typeface="Calibri"/>
                <a:ea typeface="Calibri"/>
                <a:cs typeface="Calibri"/>
                <a:sym typeface="Calibri"/>
              </a:rPr>
              <a:t>approaches</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Arial"/>
              <a:buChar char="•"/>
            </a:pPr>
            <a:r>
              <a:rPr lang="en-IN" sz="2000" b="0" i="0" u="none" strike="noStrike" cap="none" dirty="0">
                <a:solidFill>
                  <a:srgbClr val="3F3F3F"/>
                </a:solidFill>
                <a:latin typeface="Calibri"/>
                <a:ea typeface="Calibri"/>
                <a:cs typeface="Calibri"/>
                <a:sym typeface="Calibri"/>
              </a:rPr>
              <a:t>Association rule mining</a:t>
            </a:r>
            <a:endParaRPr sz="2000" b="0" i="0" u="none" strike="noStrike" cap="none" dirty="0">
              <a:solidFill>
                <a:srgbClr val="3F3F3F"/>
              </a:solidFill>
              <a:latin typeface="Calibri"/>
              <a:ea typeface="Calibri"/>
              <a:cs typeface="Calibri"/>
              <a:sym typeface="Calibri"/>
            </a:endParaRPr>
          </a:p>
          <a:p>
            <a:pPr marL="384175" marR="0" lvl="1" indent="-68579" algn="l" rtl="0">
              <a:lnSpc>
                <a:spcPct val="90000"/>
              </a:lnSpc>
              <a:spcBef>
                <a:spcPts val="400"/>
              </a:spcBef>
              <a:spcAft>
                <a:spcPts val="0"/>
              </a:spcAft>
              <a:buClr>
                <a:schemeClr val="accent1"/>
              </a:buClr>
              <a:buSzPts val="1800"/>
              <a:buFont typeface="Calibri"/>
              <a:buNone/>
            </a:pPr>
            <a:endParaRPr sz="1800" b="0" i="0" u="none" strike="noStrike" cap="none" dirty="0">
              <a:solidFill>
                <a:srgbClr val="3F3F3F"/>
              </a:solidFill>
              <a:latin typeface="Calibri"/>
              <a:ea typeface="Calibri"/>
              <a:cs typeface="Calibri"/>
              <a:sym typeface="Calibri"/>
            </a:endParaRPr>
          </a:p>
        </p:txBody>
      </p:sp>
      <p:sp>
        <p:nvSpPr>
          <p:cNvPr id="2" name="Footer Placeholder 1"/>
          <p:cNvSpPr>
            <a:spLocks noGrp="1"/>
          </p:cNvSpPr>
          <p:nvPr>
            <p:ph type="ftr" sz="quarter" idx="11"/>
          </p:nvPr>
        </p:nvSpPr>
        <p:spPr>
          <a:xfrm>
            <a:off x="1762711" y="6492875"/>
            <a:ext cx="7881870" cy="365125"/>
          </a:xfrm>
        </p:spPr>
        <p:txBody>
          <a:bodyPr/>
          <a:lstStyle/>
          <a:p>
            <a:r>
              <a:rPr lang="en-US" sz="1400" dirty="0" smtClean="0">
                <a:latin typeface="+mn-lt"/>
              </a:rPr>
              <a:t>Proprietary content. ©Great Learning. All Rights Reserved. Unauthorized use or distribution prohibited</a:t>
            </a:r>
            <a:endParaRPr lang="en-IN" sz="1400" dirty="0">
              <a:latin typeface="+mn-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Popularity based Recommender System</a:t>
            </a:r>
            <a:endParaRPr sz="4800" b="0" i="0" u="none" strike="noStrike" cap="none">
              <a:solidFill>
                <a:srgbClr val="3F3F3F"/>
              </a:solidFill>
              <a:latin typeface="Calibri"/>
              <a:ea typeface="Calibri"/>
              <a:cs typeface="Calibri"/>
              <a:sym typeface="Calibri"/>
            </a:endParaRPr>
          </a:p>
        </p:txBody>
      </p:sp>
      <p:sp>
        <p:nvSpPr>
          <p:cNvPr id="201" name="Google Shape;201;p27"/>
          <p:cNvSpPr txBox="1">
            <a:spLocks noGrp="1"/>
          </p:cNvSpPr>
          <p:nvPr>
            <p:ph sz="half" idx="1"/>
          </p:nvPr>
        </p:nvSpPr>
        <p:spPr>
          <a:xfrm>
            <a:off x="1097280" y="1845945"/>
            <a:ext cx="4340860" cy="4023360"/>
          </a:xfrm>
          <a:prstGeom prst="rect">
            <a:avLst/>
          </a:prstGeom>
          <a:noFill/>
          <a:ln>
            <a:noFill/>
          </a:ln>
        </p:spPr>
        <p:txBody>
          <a:bodyPr spcFirstLastPara="1" wrap="square" lIns="0" tIns="45700" rIns="0" bIns="45700" anchor="t" anchorCtr="0">
            <a:noAutofit/>
          </a:bodyPr>
          <a:lstStyle/>
          <a:p>
            <a:pPr marL="91440" marR="0" lvl="0" indent="-91440" algn="l" rtl="0">
              <a:lnSpc>
                <a:spcPct val="90000"/>
              </a:lnSpc>
              <a:spcBef>
                <a:spcPts val="0"/>
              </a:spcBef>
              <a:spcAft>
                <a:spcPts val="0"/>
              </a:spcAft>
              <a:buClr>
                <a:schemeClr val="accent1"/>
              </a:buClr>
              <a:buSzPts val="2000"/>
              <a:buFont typeface="Calibri"/>
              <a:buChar char=" "/>
            </a:pPr>
            <a:r>
              <a:rPr lang="en-IN" sz="2000" b="0" i="0" u="none" strike="noStrike" cap="none" dirty="0" smtClean="0">
                <a:solidFill>
                  <a:srgbClr val="3F3F3F"/>
                </a:solidFill>
                <a:latin typeface="Calibri"/>
                <a:ea typeface="Calibri"/>
                <a:cs typeface="Calibri"/>
                <a:sym typeface="Calibri"/>
              </a:rPr>
              <a:t>Popularity based recommendation system works by recommending </a:t>
            </a:r>
            <a:r>
              <a:rPr lang="en-IN" sz="2000" b="0" i="0" u="none" strike="noStrike" cap="none" dirty="0">
                <a:solidFill>
                  <a:srgbClr val="3F3F3F"/>
                </a:solidFill>
                <a:latin typeface="Calibri"/>
                <a:ea typeface="Calibri"/>
                <a:cs typeface="Calibri"/>
                <a:sym typeface="Calibri"/>
              </a:rPr>
              <a:t>items viewed/purchased by most </a:t>
            </a:r>
            <a:r>
              <a:rPr lang="en-IN" sz="2000" b="0" i="0" u="none" strike="noStrike" cap="none" dirty="0" smtClean="0">
                <a:solidFill>
                  <a:srgbClr val="3F3F3F"/>
                </a:solidFill>
                <a:latin typeface="Calibri"/>
                <a:ea typeface="Calibri"/>
                <a:cs typeface="Calibri"/>
                <a:sym typeface="Calibri"/>
              </a:rPr>
              <a:t>people and rated high </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Recommendations: </a:t>
            </a:r>
            <a:r>
              <a:rPr lang="en-IN" sz="2000" b="1" i="0" u="none" strike="noStrike" cap="none" dirty="0">
                <a:solidFill>
                  <a:srgbClr val="3F3F3F"/>
                </a:solidFill>
                <a:latin typeface="Calibri"/>
                <a:ea typeface="Calibri"/>
                <a:cs typeface="Calibri"/>
                <a:sym typeface="Calibri"/>
              </a:rPr>
              <a:t>Ranked list of items by their purchase count / viewed count</a:t>
            </a:r>
            <a:endParaRPr sz="2000" b="1"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“Popular News” </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It uses:</a:t>
            </a:r>
            <a:endParaRPr sz="2000" b="0" i="0" u="none" strike="noStrike" cap="none" dirty="0">
              <a:solidFill>
                <a:srgbClr val="3F3F3F"/>
              </a:solidFill>
              <a:latin typeface="Calibri"/>
              <a:ea typeface="Calibri"/>
              <a:cs typeface="Calibri"/>
              <a:sym typeface="Calibri"/>
            </a:endParaRPr>
          </a:p>
          <a:p>
            <a:pPr marL="384175" marR="0" lvl="1" indent="-182880" algn="l" rtl="0">
              <a:lnSpc>
                <a:spcPct val="90000"/>
              </a:lnSpc>
              <a:spcBef>
                <a:spcPts val="400"/>
              </a:spcBef>
              <a:spcAft>
                <a:spcPts val="0"/>
              </a:spcAft>
              <a:buClr>
                <a:schemeClr val="accent1"/>
              </a:buClr>
              <a:buSzPts val="1800"/>
              <a:buFont typeface="Calibri"/>
              <a:buChar char="◦"/>
            </a:pPr>
            <a:r>
              <a:rPr lang="en-IN" sz="1800" b="0" i="0" u="none" strike="noStrike" cap="none" dirty="0">
                <a:solidFill>
                  <a:srgbClr val="3F3F3F"/>
                </a:solidFill>
                <a:latin typeface="Calibri"/>
                <a:ea typeface="Calibri"/>
                <a:cs typeface="Calibri"/>
                <a:sym typeface="Calibri"/>
              </a:rPr>
              <a:t>Can use context</a:t>
            </a:r>
            <a:endParaRPr sz="1800" b="0" i="0" u="none" strike="noStrike" cap="none" dirty="0">
              <a:solidFill>
                <a:srgbClr val="3F3F3F"/>
              </a:solidFill>
              <a:latin typeface="Calibri"/>
              <a:ea typeface="Calibri"/>
              <a:cs typeface="Calibri"/>
              <a:sym typeface="Calibri"/>
            </a:endParaRPr>
          </a:p>
          <a:p>
            <a:pPr marL="384175" marR="0" lvl="1" indent="-182880" algn="l" rtl="0">
              <a:lnSpc>
                <a:spcPct val="90000"/>
              </a:lnSpc>
              <a:spcBef>
                <a:spcPts val="600"/>
              </a:spcBef>
              <a:spcAft>
                <a:spcPts val="0"/>
              </a:spcAft>
              <a:buClr>
                <a:schemeClr val="accent1"/>
              </a:buClr>
              <a:buSzPts val="1800"/>
              <a:buFont typeface="Calibri"/>
              <a:buChar char="◦"/>
            </a:pPr>
            <a:r>
              <a:rPr lang="en-IN" sz="1800" b="0" i="0" u="none" strike="noStrike" cap="none" dirty="0">
                <a:solidFill>
                  <a:srgbClr val="3F3F3F"/>
                </a:solidFill>
                <a:latin typeface="Calibri"/>
                <a:ea typeface="Calibri"/>
                <a:cs typeface="Calibri"/>
                <a:sym typeface="Calibri"/>
              </a:rPr>
              <a:t>Purchase history</a:t>
            </a:r>
            <a:endParaRPr sz="1800" b="0" i="0" u="none" strike="noStrike" cap="none" dirty="0">
              <a:solidFill>
                <a:srgbClr val="3F3F3F"/>
              </a:solidFill>
              <a:latin typeface="Calibri"/>
              <a:ea typeface="Calibri"/>
              <a:cs typeface="Calibri"/>
              <a:sym typeface="Calibri"/>
            </a:endParaRPr>
          </a:p>
          <a:p>
            <a:pPr marL="384175" marR="0" lvl="1" indent="-182880" algn="l" rtl="0">
              <a:lnSpc>
                <a:spcPct val="90000"/>
              </a:lnSpc>
              <a:spcBef>
                <a:spcPts val="600"/>
              </a:spcBef>
              <a:spcAft>
                <a:spcPts val="0"/>
              </a:spcAft>
              <a:buClr>
                <a:schemeClr val="accent1"/>
              </a:buClr>
              <a:buSzPts val="1800"/>
              <a:buFont typeface="Calibri"/>
              <a:buChar char="◦"/>
            </a:pPr>
            <a:r>
              <a:rPr lang="en-IN" sz="1800" b="0" i="0" u="none" strike="noStrike" cap="none" dirty="0">
                <a:solidFill>
                  <a:srgbClr val="3F3F3F"/>
                </a:solidFill>
                <a:latin typeface="Calibri"/>
                <a:ea typeface="Calibri"/>
                <a:cs typeface="Calibri"/>
                <a:sym typeface="Calibri"/>
              </a:rPr>
              <a:t>User and item features</a:t>
            </a:r>
            <a:endParaRPr sz="1800" b="0" i="0" u="none" strike="noStrike" cap="none" dirty="0">
              <a:solidFill>
                <a:srgbClr val="3F3F3F"/>
              </a:solidFill>
              <a:latin typeface="Calibri"/>
              <a:ea typeface="Calibri"/>
              <a:cs typeface="Calibri"/>
              <a:sym typeface="Calibri"/>
            </a:endParaRPr>
          </a:p>
          <a:p>
            <a:pPr marL="384175" marR="0" lvl="1" indent="-182880" algn="l" rtl="0">
              <a:lnSpc>
                <a:spcPct val="90000"/>
              </a:lnSpc>
              <a:spcBef>
                <a:spcPts val="600"/>
              </a:spcBef>
              <a:spcAft>
                <a:spcPts val="0"/>
              </a:spcAft>
              <a:buClr>
                <a:schemeClr val="accent1"/>
              </a:buClr>
              <a:buSzPts val="1800"/>
              <a:buFont typeface="Calibri"/>
              <a:buChar char="◦"/>
            </a:pPr>
            <a:r>
              <a:rPr lang="en-IN" sz="1800" b="0" i="0" u="none" strike="noStrike" cap="none" dirty="0" err="1">
                <a:solidFill>
                  <a:srgbClr val="3F3F3F"/>
                </a:solidFill>
                <a:latin typeface="Calibri"/>
                <a:ea typeface="Calibri"/>
                <a:cs typeface="Calibri"/>
                <a:sym typeface="Calibri"/>
              </a:rPr>
              <a:t>Scalale</a:t>
            </a:r>
            <a:endParaRPr sz="18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600"/>
              </a:spcBef>
              <a:spcAft>
                <a:spcPts val="0"/>
              </a:spcAft>
              <a:buClr>
                <a:schemeClr val="accent1"/>
              </a:buClr>
              <a:buSzPts val="2000"/>
              <a:buFont typeface="Calibri"/>
              <a:buChar char=" "/>
            </a:pPr>
            <a:r>
              <a:rPr lang="en-IN" sz="2000" b="1" i="0" u="none" strike="noStrike" cap="none" dirty="0">
                <a:solidFill>
                  <a:srgbClr val="3F3F3F"/>
                </a:solidFill>
                <a:latin typeface="Calibri"/>
                <a:ea typeface="Calibri"/>
                <a:cs typeface="Calibri"/>
                <a:sym typeface="Calibri"/>
              </a:rPr>
              <a:t>Not a personalized recommendation</a:t>
            </a:r>
            <a:endParaRPr dirty="0"/>
          </a:p>
        </p:txBody>
      </p:sp>
      <p:pic>
        <p:nvPicPr>
          <p:cNvPr id="202" name="Google Shape;202;p27"/>
          <p:cNvPicPr preferRelativeResize="0"/>
          <p:nvPr/>
        </p:nvPicPr>
        <p:blipFill rotWithShape="1">
          <a:blip r:embed="rId3">
            <a:alphaModFix/>
          </a:blip>
          <a:srcRect/>
          <a:stretch/>
        </p:blipFill>
        <p:spPr>
          <a:xfrm>
            <a:off x="5713730" y="1881505"/>
            <a:ext cx="5798185" cy="4089400"/>
          </a:xfrm>
          <a:prstGeom prst="rect">
            <a:avLst/>
          </a:prstGeom>
          <a:noFill/>
          <a:ln>
            <a:noFill/>
          </a:ln>
        </p:spPr>
      </p:pic>
      <p:sp>
        <p:nvSpPr>
          <p:cNvPr id="2" name="Footer Placeholder 1"/>
          <p:cNvSpPr>
            <a:spLocks noGrp="1"/>
          </p:cNvSpPr>
          <p:nvPr>
            <p:ph type="ftr" sz="quarter" idx="11"/>
          </p:nvPr>
        </p:nvSpPr>
        <p:spPr>
          <a:xfrm>
            <a:off x="1772795" y="6492875"/>
            <a:ext cx="7881870" cy="365125"/>
          </a:xfrm>
        </p:spPr>
        <p:txBody>
          <a:bodyPr/>
          <a:lstStyle/>
          <a:p>
            <a:r>
              <a:rPr lang="en-US" sz="1400" dirty="0" smtClean="0">
                <a:latin typeface="+mn-lt"/>
              </a:rPr>
              <a:t>Proprietary content. ©Great Learning. All Rights Reserved. Unauthorized use or distribution prohibited</a:t>
            </a:r>
            <a:endParaRPr lang="en-IN" sz="1400" dirty="0">
              <a:latin typeface="+mn-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8"/>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dirty="0">
                <a:solidFill>
                  <a:srgbClr val="3F3F3F"/>
                </a:solidFill>
                <a:latin typeface="Calibri"/>
                <a:ea typeface="Calibri"/>
                <a:cs typeface="Calibri"/>
                <a:sym typeface="Calibri"/>
              </a:rPr>
              <a:t>Classification model</a:t>
            </a:r>
            <a:endParaRPr dirty="0"/>
          </a:p>
        </p:txBody>
      </p:sp>
      <p:sp>
        <p:nvSpPr>
          <p:cNvPr id="208" name="Google Shape;208;p28"/>
          <p:cNvSpPr txBox="1"/>
          <p:nvPr/>
        </p:nvSpPr>
        <p:spPr>
          <a:xfrm>
            <a:off x="1251585" y="1948180"/>
            <a:ext cx="10019030" cy="78486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IN" sz="1800" b="0" i="0" u="none" strike="noStrike" cap="none" dirty="0" smtClean="0">
                <a:solidFill>
                  <a:schemeClr val="dk1"/>
                </a:solidFill>
                <a:latin typeface="Calibri"/>
                <a:ea typeface="Calibri"/>
                <a:cs typeface="Calibri"/>
                <a:sym typeface="Calibri"/>
              </a:rPr>
              <a:t>Uses </a:t>
            </a:r>
            <a:r>
              <a:rPr lang="en-IN" sz="1800" b="0" i="0" u="none" strike="noStrike" cap="none" dirty="0">
                <a:solidFill>
                  <a:schemeClr val="dk1"/>
                </a:solidFill>
                <a:latin typeface="Calibri"/>
                <a:ea typeface="Calibri"/>
                <a:cs typeface="Calibri"/>
                <a:sym typeface="Calibri"/>
              </a:rPr>
              <a:t>features of both products as well as users in order to predict whether a user will like a product or not</a:t>
            </a:r>
            <a:r>
              <a:rPr lang="en-IN" sz="1400" b="0" i="0" u="none" strike="noStrike" cap="none" dirty="0">
                <a:solidFill>
                  <a:schemeClr val="dk1"/>
                </a:solidFill>
                <a:latin typeface="Arial"/>
                <a:ea typeface="Arial"/>
                <a:cs typeface="Arial"/>
                <a:sym typeface="Arial"/>
              </a:rPr>
              <a:t>.</a:t>
            </a:r>
            <a:endParaRPr sz="1400" b="0" i="0" u="none" strike="noStrike" cap="none" dirty="0">
              <a:solidFill>
                <a:srgbClr val="607D8B"/>
              </a:solidFill>
              <a:latin typeface="Source Sans Pro"/>
              <a:ea typeface="Source Sans Pro"/>
              <a:cs typeface="Source Sans Pro"/>
              <a:sym typeface="Source Sans Pro"/>
            </a:endParaRPr>
          </a:p>
        </p:txBody>
      </p:sp>
      <p:sp>
        <p:nvSpPr>
          <p:cNvPr id="209" name="Google Shape;209;p28"/>
          <p:cNvSpPr/>
          <p:nvPr/>
        </p:nvSpPr>
        <p:spPr>
          <a:xfrm>
            <a:off x="2324280" y="2907630"/>
            <a:ext cx="1934700" cy="245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User Features</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(Eg. Age, Gender)</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Product Features (Eg. cost, quality)</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Purchase History</a:t>
            </a:r>
            <a:endParaRPr/>
          </a:p>
        </p:txBody>
      </p:sp>
      <p:sp>
        <p:nvSpPr>
          <p:cNvPr id="210" name="Google Shape;210;p28"/>
          <p:cNvSpPr txBox="1"/>
          <p:nvPr/>
        </p:nvSpPr>
        <p:spPr>
          <a:xfrm>
            <a:off x="5138980" y="3948840"/>
            <a:ext cx="1091100" cy="348300"/>
          </a:xfrm>
          <a:prstGeom prst="rect">
            <a:avLst/>
          </a:prstGeom>
          <a:solidFill>
            <a:srgbClr val="F9CB9C"/>
          </a:solid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Classifier</a:t>
            </a:r>
            <a:endParaRPr/>
          </a:p>
        </p:txBody>
      </p:sp>
      <p:sp>
        <p:nvSpPr>
          <p:cNvPr id="211" name="Google Shape;211;p28"/>
          <p:cNvSpPr/>
          <p:nvPr/>
        </p:nvSpPr>
        <p:spPr>
          <a:xfrm>
            <a:off x="4277155" y="4007855"/>
            <a:ext cx="852600" cy="146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12" name="Google Shape;212;p28"/>
          <p:cNvSpPr/>
          <p:nvPr/>
        </p:nvSpPr>
        <p:spPr>
          <a:xfrm>
            <a:off x="6230080" y="4007855"/>
            <a:ext cx="742500" cy="146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13" name="Google Shape;213;p28"/>
          <p:cNvSpPr txBox="1"/>
          <p:nvPr/>
        </p:nvSpPr>
        <p:spPr>
          <a:xfrm>
            <a:off x="7110080" y="3828785"/>
            <a:ext cx="1091100" cy="4401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Calibri"/>
              <a:buNone/>
            </a:pPr>
            <a:r>
              <a:rPr lang="en-IN" sz="1800" dirty="0">
                <a:solidFill>
                  <a:schemeClr val="dk1"/>
                </a:solidFill>
                <a:latin typeface="Calibri"/>
                <a:ea typeface="Calibri"/>
                <a:cs typeface="Calibri"/>
                <a:sym typeface="Calibri"/>
              </a:rPr>
              <a:t>Like/Not like</a:t>
            </a:r>
            <a:endParaRPr dirty="0"/>
          </a:p>
        </p:txBody>
      </p:sp>
      <p:sp>
        <p:nvSpPr>
          <p:cNvPr id="214" name="Google Shape;214;p28"/>
          <p:cNvSpPr txBox="1"/>
          <p:nvPr/>
        </p:nvSpPr>
        <p:spPr>
          <a:xfrm>
            <a:off x="8682990" y="2697480"/>
            <a:ext cx="3199130" cy="26671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Calibri"/>
              <a:buNone/>
            </a:pPr>
            <a:r>
              <a:rPr lang="en-IN" sz="1800" dirty="0">
                <a:solidFill>
                  <a:schemeClr val="dk1"/>
                </a:solidFill>
                <a:latin typeface="Calibri"/>
                <a:ea typeface="Calibri"/>
                <a:cs typeface="Calibri"/>
                <a:sym typeface="Calibri"/>
              </a:rPr>
              <a:t>Limitations.</a:t>
            </a:r>
            <a:endParaRPr sz="1800" dirty="0">
              <a:solidFill>
                <a:schemeClr val="dk1"/>
              </a:solidFill>
              <a:latin typeface="Calibri"/>
              <a:ea typeface="Calibri"/>
              <a:cs typeface="Calibri"/>
              <a:sym typeface="Calibri"/>
            </a:endParaRPr>
          </a:p>
          <a:p>
            <a:pPr marL="457200" marR="0" lvl="0" indent="-317500" algn="l" rtl="0">
              <a:spcBef>
                <a:spcPts val="0"/>
              </a:spcBef>
              <a:spcAft>
                <a:spcPts val="0"/>
              </a:spcAft>
              <a:buClr>
                <a:schemeClr val="dk1"/>
              </a:buClr>
              <a:buSzPts val="1400"/>
              <a:buFont typeface="Calibri"/>
              <a:buAutoNum type="arabicPeriod"/>
            </a:pPr>
            <a:r>
              <a:rPr lang="en-IN" sz="1800" dirty="0">
                <a:solidFill>
                  <a:schemeClr val="dk1"/>
                </a:solidFill>
                <a:latin typeface="Calibri"/>
                <a:ea typeface="Calibri"/>
                <a:cs typeface="Calibri"/>
                <a:sym typeface="Calibri"/>
              </a:rPr>
              <a:t>It is </a:t>
            </a:r>
            <a:r>
              <a:rPr lang="en-IN" sz="1800" dirty="0" smtClean="0">
                <a:solidFill>
                  <a:schemeClr val="dk1"/>
                </a:solidFill>
                <a:latin typeface="Calibri"/>
                <a:ea typeface="Calibri"/>
                <a:cs typeface="Calibri"/>
                <a:sym typeface="Calibri"/>
              </a:rPr>
              <a:t>not easy </a:t>
            </a:r>
            <a:r>
              <a:rPr lang="en-IN" sz="1800" dirty="0">
                <a:solidFill>
                  <a:schemeClr val="dk1"/>
                </a:solidFill>
                <a:latin typeface="Calibri"/>
                <a:ea typeface="Calibri"/>
                <a:cs typeface="Calibri"/>
                <a:sym typeface="Calibri"/>
              </a:rPr>
              <a:t>to collect </a:t>
            </a:r>
            <a:r>
              <a:rPr lang="en-IN" sz="1800" b="1" dirty="0" smtClean="0">
                <a:solidFill>
                  <a:schemeClr val="dk1"/>
                </a:solidFill>
                <a:latin typeface="Calibri"/>
                <a:ea typeface="Calibri"/>
                <a:cs typeface="Calibri"/>
                <a:sym typeface="Calibri"/>
              </a:rPr>
              <a:t>quality </a:t>
            </a:r>
            <a:r>
              <a:rPr lang="en-IN" sz="1800" b="1" dirty="0">
                <a:solidFill>
                  <a:schemeClr val="dk1"/>
                </a:solidFill>
                <a:latin typeface="Calibri"/>
                <a:ea typeface="Calibri"/>
                <a:cs typeface="Calibri"/>
                <a:sym typeface="Calibri"/>
              </a:rPr>
              <a:t>information</a:t>
            </a:r>
            <a:r>
              <a:rPr lang="en-IN" sz="1800" dirty="0">
                <a:solidFill>
                  <a:schemeClr val="dk1"/>
                </a:solidFill>
                <a:latin typeface="Calibri"/>
                <a:ea typeface="Calibri"/>
                <a:cs typeface="Calibri"/>
                <a:sym typeface="Calibri"/>
              </a:rPr>
              <a:t> about products and users.</a:t>
            </a:r>
            <a:endParaRPr sz="1800" dirty="0">
              <a:solidFill>
                <a:schemeClr val="dk1"/>
              </a:solidFill>
              <a:latin typeface="Calibri"/>
              <a:ea typeface="Calibri"/>
              <a:cs typeface="Calibri"/>
              <a:sym typeface="Calibri"/>
            </a:endParaRPr>
          </a:p>
          <a:p>
            <a:pPr marL="457200" marR="0" lvl="0" indent="-317500" algn="l" rtl="0">
              <a:spcBef>
                <a:spcPts val="0"/>
              </a:spcBef>
              <a:spcAft>
                <a:spcPts val="0"/>
              </a:spcAft>
              <a:buClr>
                <a:schemeClr val="dk1"/>
              </a:buClr>
              <a:buSzPts val="1400"/>
              <a:buFont typeface="Calibri"/>
              <a:buAutoNum type="arabicPeriod"/>
            </a:pPr>
            <a:r>
              <a:rPr lang="en-IN" sz="1800" dirty="0">
                <a:solidFill>
                  <a:schemeClr val="dk1"/>
                </a:solidFill>
                <a:latin typeface="Calibri"/>
                <a:ea typeface="Calibri"/>
                <a:cs typeface="Calibri"/>
                <a:sym typeface="Calibri"/>
              </a:rPr>
              <a:t>Even if </a:t>
            </a:r>
            <a:r>
              <a:rPr lang="en-IN" sz="1800" dirty="0" smtClean="0">
                <a:solidFill>
                  <a:schemeClr val="dk1"/>
                </a:solidFill>
                <a:latin typeface="Calibri"/>
                <a:ea typeface="Calibri"/>
                <a:cs typeface="Calibri"/>
                <a:sym typeface="Calibri"/>
              </a:rPr>
              <a:t>we are able to collect good information, </a:t>
            </a:r>
            <a:r>
              <a:rPr lang="en-IN" sz="1800" dirty="0">
                <a:solidFill>
                  <a:schemeClr val="dk1"/>
                </a:solidFill>
                <a:latin typeface="Calibri"/>
                <a:ea typeface="Calibri"/>
                <a:cs typeface="Calibri"/>
                <a:sym typeface="Calibri"/>
              </a:rPr>
              <a:t>they may not be sufficient to make a good classifier</a:t>
            </a:r>
            <a:endParaRPr sz="1800" dirty="0">
              <a:solidFill>
                <a:schemeClr val="dk1"/>
              </a:solidFill>
              <a:latin typeface="Calibri"/>
              <a:ea typeface="Calibri"/>
              <a:cs typeface="Calibri"/>
              <a:sym typeface="Calibri"/>
            </a:endParaRPr>
          </a:p>
          <a:p>
            <a:pPr marL="457200" marR="0" lvl="0" indent="-317500" algn="l" rtl="0">
              <a:spcBef>
                <a:spcPts val="0"/>
              </a:spcBef>
              <a:spcAft>
                <a:spcPts val="0"/>
              </a:spcAft>
              <a:buClr>
                <a:schemeClr val="dk1"/>
              </a:buClr>
              <a:buSzPts val="1400"/>
              <a:buFont typeface="Calibri"/>
              <a:buAutoNum type="arabicPeriod"/>
            </a:pPr>
            <a:r>
              <a:rPr lang="en-IN" sz="1800" dirty="0">
                <a:solidFill>
                  <a:schemeClr val="dk1"/>
                </a:solidFill>
                <a:latin typeface="Calibri"/>
                <a:ea typeface="Calibri"/>
                <a:cs typeface="Calibri"/>
                <a:sym typeface="Calibri"/>
              </a:rPr>
              <a:t>Scalability issue</a:t>
            </a:r>
            <a:endParaRPr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800"/>
              <a:buFont typeface="Calibri"/>
              <a:buNone/>
            </a:pPr>
            <a:endParaRPr sz="1800" dirty="0">
              <a:solidFill>
                <a:schemeClr val="dk1"/>
              </a:solidFill>
              <a:latin typeface="Calibri"/>
              <a:ea typeface="Calibri"/>
              <a:cs typeface="Calibri"/>
              <a:sym typeface="Calibri"/>
            </a:endParaRPr>
          </a:p>
        </p:txBody>
      </p:sp>
      <p:sp>
        <p:nvSpPr>
          <p:cNvPr id="217" name="Google Shape;217;p28"/>
          <p:cNvSpPr txBox="1"/>
          <p:nvPr/>
        </p:nvSpPr>
        <p:spPr>
          <a:xfrm>
            <a:off x="1110615" y="5549265"/>
            <a:ext cx="5617210" cy="64262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en-IN" sz="1800" dirty="0">
                <a:solidFill>
                  <a:schemeClr val="dk1"/>
                </a:solidFill>
                <a:latin typeface="Calibri"/>
                <a:ea typeface="Calibri"/>
                <a:cs typeface="Calibri"/>
                <a:sym typeface="Calibri"/>
              </a:rPr>
              <a:t>The outcome can be 1 if the user likes it </a:t>
            </a:r>
            <a:r>
              <a:rPr lang="en-IN" sz="1800" dirty="0" smtClean="0">
                <a:solidFill>
                  <a:schemeClr val="dk1"/>
                </a:solidFill>
                <a:latin typeface="Calibri"/>
                <a:ea typeface="Calibri"/>
                <a:cs typeface="Calibri"/>
                <a:sym typeface="Calibri"/>
              </a:rPr>
              <a:t>else 0 </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dirty="0">
                <a:solidFill>
                  <a:schemeClr val="dk1"/>
                </a:solidFill>
                <a:latin typeface="Calibri"/>
                <a:ea typeface="Calibri"/>
                <a:cs typeface="Calibri"/>
                <a:sym typeface="Calibri"/>
              </a:rPr>
              <a:t>Incorporates personalization</a:t>
            </a:r>
            <a:endParaRPr dirty="0"/>
          </a:p>
        </p:txBody>
      </p:sp>
      <p:sp>
        <p:nvSpPr>
          <p:cNvPr id="2" name="Footer Placeholder 1"/>
          <p:cNvSpPr>
            <a:spLocks noGrp="1"/>
          </p:cNvSpPr>
          <p:nvPr>
            <p:ph type="ftr" sz="quarter" idx="11"/>
          </p:nvPr>
        </p:nvSpPr>
        <p:spPr>
          <a:xfrm>
            <a:off x="1743595" y="6492875"/>
            <a:ext cx="7881870" cy="365125"/>
          </a:xfrm>
        </p:spPr>
        <p:txBody>
          <a:bodyPr/>
          <a:lstStyle/>
          <a:p>
            <a:r>
              <a:rPr lang="en-US" sz="1400" dirty="0" smtClean="0">
                <a:latin typeface="+mn-lt"/>
                <a:cs typeface="Arial" panose="020B0604020202020204" pitchFamily="34" charset="0"/>
              </a:rPr>
              <a:t>Proprietary content. ©Great Learning. All Rights Reserved. Unauthorized use or distribution prohibited</a:t>
            </a:r>
            <a:endParaRPr lang="en-IN" sz="1400" dirty="0">
              <a:latin typeface="+mn-lt"/>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4"/>
                                        </p:tgtEl>
                                        <p:attrNameLst>
                                          <p:attrName>style.visibility</p:attrName>
                                        </p:attrNameLst>
                                      </p:cBhvr>
                                      <p:to>
                                        <p:strVal val="visible"/>
                                      </p:to>
                                    </p:set>
                                    <p:animEffect transition="in" filter="fade">
                                      <p:cBhvr>
                                        <p:cTn id="7" dur="1000"/>
                                        <p:tgtEl>
                                          <p:spTgt spid="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9"/>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Content based recommendations</a:t>
            </a:r>
            <a:endParaRPr/>
          </a:p>
        </p:txBody>
      </p:sp>
      <p:sp>
        <p:nvSpPr>
          <p:cNvPr id="223" name="Google Shape;223;p29"/>
          <p:cNvSpPr txBox="1">
            <a:spLocks noGrp="1"/>
          </p:cNvSpPr>
          <p:nvPr>
            <p:ph idx="1"/>
          </p:nvPr>
        </p:nvSpPr>
        <p:spPr>
          <a:xfrm>
            <a:off x="1097280" y="1846580"/>
            <a:ext cx="10058400" cy="4490085"/>
          </a:xfrm>
          <a:prstGeom prst="rect">
            <a:avLst/>
          </a:prstGeom>
          <a:noFill/>
          <a:ln>
            <a:noFill/>
          </a:ln>
        </p:spPr>
        <p:txBody>
          <a:bodyPr spcFirstLastPara="1" wrap="square" lIns="0" tIns="45700" rIns="0" bIns="45700" anchor="t" anchorCtr="0">
            <a:noAutofit/>
          </a:bodyPr>
          <a:lstStyle/>
          <a:p>
            <a:pPr marL="91440" marR="0" lvl="0" indent="-91440" algn="l" rtl="0">
              <a:lnSpc>
                <a:spcPct val="80000"/>
              </a:lnSpc>
              <a:spcBef>
                <a:spcPts val="0"/>
              </a:spcBef>
              <a:spcAft>
                <a:spcPts val="0"/>
              </a:spcAft>
              <a:buClr>
                <a:schemeClr val="accent1"/>
              </a:buClr>
              <a:buSzPts val="1950"/>
              <a:buFont typeface="Calibri"/>
              <a:buChar char=" "/>
            </a:pPr>
            <a:r>
              <a:rPr lang="en-IN" sz="1950" b="0" i="0" u="none" strike="noStrike" cap="none" dirty="0">
                <a:solidFill>
                  <a:srgbClr val="3F3F3F"/>
                </a:solidFill>
                <a:latin typeface="Calibri"/>
                <a:ea typeface="Calibri"/>
                <a:cs typeface="Calibri"/>
                <a:sym typeface="Calibri"/>
              </a:rPr>
              <a:t>Recommendations are based on information on the content of items rather than on other users’ opinions.</a:t>
            </a:r>
            <a:endParaRPr sz="1950" b="0"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400"/>
              </a:spcBef>
              <a:spcAft>
                <a:spcPts val="0"/>
              </a:spcAft>
              <a:buClr>
                <a:schemeClr val="accent1"/>
              </a:buClr>
              <a:buSzPts val="1950"/>
              <a:buFont typeface="Calibri"/>
              <a:buChar char=" "/>
            </a:pPr>
            <a:r>
              <a:rPr lang="en-IN" sz="1950" b="0" i="0" u="none" strike="noStrike" cap="none" dirty="0">
                <a:solidFill>
                  <a:srgbClr val="3F3F3F"/>
                </a:solidFill>
                <a:latin typeface="Calibri"/>
                <a:ea typeface="Calibri"/>
                <a:cs typeface="Calibri"/>
                <a:sym typeface="Calibri"/>
              </a:rPr>
              <a:t>Main idea: </a:t>
            </a:r>
            <a:endParaRPr sz="1950" b="0"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400"/>
              </a:spcBef>
              <a:spcAft>
                <a:spcPts val="0"/>
              </a:spcAft>
              <a:buClr>
                <a:schemeClr val="accent1"/>
              </a:buClr>
              <a:buSzPts val="1950"/>
              <a:buFont typeface="Calibri"/>
              <a:buChar char=" "/>
            </a:pPr>
            <a:r>
              <a:rPr lang="en-IN" sz="1950" b="1" i="0" u="none" strike="noStrike" cap="none" dirty="0">
                <a:solidFill>
                  <a:srgbClr val="3F3F3F"/>
                </a:solidFill>
                <a:latin typeface="Calibri"/>
                <a:ea typeface="Calibri"/>
                <a:cs typeface="Calibri"/>
                <a:sym typeface="Calibri"/>
              </a:rPr>
              <a:t> If </a:t>
            </a:r>
            <a:r>
              <a:rPr lang="en-IN" sz="1950" b="1" dirty="0" smtClean="0"/>
              <a:t>a user </a:t>
            </a:r>
            <a:r>
              <a:rPr lang="en-IN" sz="1950" b="1" i="0" u="none" strike="noStrike" cap="none" dirty="0" smtClean="0">
                <a:solidFill>
                  <a:srgbClr val="3F3F3F"/>
                </a:solidFill>
                <a:latin typeface="Calibri"/>
                <a:ea typeface="Calibri"/>
                <a:cs typeface="Calibri"/>
                <a:sym typeface="Calibri"/>
              </a:rPr>
              <a:t>likes </a:t>
            </a:r>
            <a:r>
              <a:rPr lang="en-IN" sz="1950" b="1" i="0" u="none" strike="noStrike" cap="none" dirty="0">
                <a:solidFill>
                  <a:srgbClr val="3F3F3F"/>
                </a:solidFill>
                <a:latin typeface="Calibri"/>
                <a:ea typeface="Calibri"/>
                <a:cs typeface="Calibri"/>
                <a:sym typeface="Calibri"/>
              </a:rPr>
              <a:t>an item then </a:t>
            </a:r>
            <a:r>
              <a:rPr lang="en-IN" sz="1950" b="1" dirty="0" smtClean="0"/>
              <a:t>he/she</a:t>
            </a:r>
            <a:r>
              <a:rPr lang="en-IN" sz="1950" b="1" i="0" u="none" strike="noStrike" cap="none" dirty="0" smtClean="0">
                <a:solidFill>
                  <a:srgbClr val="3F3F3F"/>
                </a:solidFill>
                <a:latin typeface="Calibri"/>
                <a:ea typeface="Calibri"/>
                <a:cs typeface="Calibri"/>
                <a:sym typeface="Calibri"/>
              </a:rPr>
              <a:t> </a:t>
            </a:r>
            <a:r>
              <a:rPr lang="en-IN" sz="1950" b="1" i="0" u="none" strike="noStrike" cap="none" dirty="0">
                <a:solidFill>
                  <a:srgbClr val="3F3F3F"/>
                </a:solidFill>
                <a:latin typeface="Calibri"/>
                <a:ea typeface="Calibri"/>
                <a:cs typeface="Calibri"/>
                <a:sym typeface="Calibri"/>
              </a:rPr>
              <a:t>will also like a “similar” item</a:t>
            </a:r>
            <a:endParaRPr sz="1950" b="1"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400"/>
              </a:spcBef>
              <a:spcAft>
                <a:spcPts val="0"/>
              </a:spcAft>
              <a:buClr>
                <a:schemeClr val="accent1"/>
              </a:buClr>
              <a:buSzPts val="1950"/>
              <a:buFont typeface="Calibri"/>
              <a:buChar char=" "/>
            </a:pPr>
            <a:r>
              <a:rPr lang="en-IN" sz="1950" b="0" i="0" u="none" strike="noStrike" cap="none" dirty="0" smtClean="0">
                <a:solidFill>
                  <a:srgbClr val="3F3F3F"/>
                </a:solidFill>
                <a:latin typeface="Calibri"/>
                <a:ea typeface="Calibri"/>
                <a:cs typeface="Calibri"/>
                <a:sym typeface="Calibri"/>
              </a:rPr>
              <a:t>Recommend items based </a:t>
            </a:r>
            <a:r>
              <a:rPr lang="en-IN" sz="1950" b="0" i="0" u="none" strike="noStrike" cap="none" dirty="0">
                <a:solidFill>
                  <a:srgbClr val="3F3F3F"/>
                </a:solidFill>
                <a:latin typeface="Calibri"/>
                <a:ea typeface="Calibri"/>
                <a:cs typeface="Calibri"/>
                <a:sym typeface="Calibri"/>
              </a:rPr>
              <a:t>on </a:t>
            </a:r>
            <a:r>
              <a:rPr lang="en-IN" sz="1950" b="0" i="0" u="none" strike="noStrike" cap="none" dirty="0" smtClean="0">
                <a:solidFill>
                  <a:srgbClr val="3F3F3F"/>
                </a:solidFill>
                <a:latin typeface="Calibri"/>
                <a:ea typeface="Calibri"/>
                <a:cs typeface="Calibri"/>
                <a:sym typeface="Calibri"/>
              </a:rPr>
              <a:t>their similarity:</a:t>
            </a:r>
            <a:endParaRPr sz="1950" b="0" i="0" u="none" strike="noStrike" cap="none" dirty="0">
              <a:solidFill>
                <a:srgbClr val="3F3F3F"/>
              </a:solidFill>
              <a:latin typeface="Calibri"/>
              <a:ea typeface="Calibri"/>
              <a:cs typeface="Calibri"/>
              <a:sym typeface="Calibri"/>
            </a:endParaRPr>
          </a:p>
          <a:p>
            <a:pPr marL="384175" marR="0" lvl="1" indent="-182880" algn="l" rtl="0">
              <a:lnSpc>
                <a:spcPct val="80000"/>
              </a:lnSpc>
              <a:spcBef>
                <a:spcPts val="400"/>
              </a:spcBef>
              <a:spcAft>
                <a:spcPts val="0"/>
              </a:spcAft>
              <a:buClr>
                <a:schemeClr val="accent1"/>
              </a:buClr>
              <a:buSzPts val="1754"/>
              <a:buFont typeface="Calibri"/>
              <a:buChar char="◦"/>
            </a:pPr>
            <a:r>
              <a:rPr lang="en-IN" sz="1754" b="0" i="0" u="none" strike="noStrike" cap="none" dirty="0">
                <a:solidFill>
                  <a:srgbClr val="3F3F3F"/>
                </a:solidFill>
                <a:latin typeface="Calibri"/>
                <a:ea typeface="Calibri"/>
                <a:cs typeface="Calibri"/>
                <a:sym typeface="Calibri"/>
              </a:rPr>
              <a:t>Recommend items to customer x similar to previous items rated highly by x</a:t>
            </a:r>
            <a:endParaRPr sz="1754" b="0"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600"/>
              </a:spcBef>
              <a:spcAft>
                <a:spcPts val="0"/>
              </a:spcAft>
              <a:buClr>
                <a:schemeClr val="accent1"/>
              </a:buClr>
              <a:buSzPts val="1950"/>
              <a:buFont typeface="Calibri"/>
              <a:buChar char=" "/>
            </a:pPr>
            <a:r>
              <a:rPr lang="en-IN" sz="1950" b="0" i="0" u="none" strike="noStrike" cap="none" dirty="0">
                <a:solidFill>
                  <a:srgbClr val="3F3F3F"/>
                </a:solidFill>
                <a:latin typeface="Calibri"/>
                <a:ea typeface="Calibri"/>
                <a:cs typeface="Calibri"/>
                <a:sym typeface="Calibri"/>
              </a:rPr>
              <a:t>Uses a machine learning algorithm to induce a profile of the users preferences from examples based on a </a:t>
            </a:r>
            <a:r>
              <a:rPr lang="en-IN" sz="1950" b="0" i="0" u="none" strike="noStrike" cap="none" dirty="0" err="1">
                <a:solidFill>
                  <a:srgbClr val="3F3F3F"/>
                </a:solidFill>
                <a:latin typeface="Calibri"/>
                <a:ea typeface="Calibri"/>
                <a:cs typeface="Calibri"/>
                <a:sym typeface="Calibri"/>
              </a:rPr>
              <a:t>featural</a:t>
            </a:r>
            <a:r>
              <a:rPr lang="en-IN" sz="1950" b="0" i="0" u="none" strike="noStrike" cap="none" dirty="0">
                <a:solidFill>
                  <a:srgbClr val="3F3F3F"/>
                </a:solidFill>
                <a:latin typeface="Calibri"/>
                <a:ea typeface="Calibri"/>
                <a:cs typeface="Calibri"/>
                <a:sym typeface="Calibri"/>
              </a:rPr>
              <a:t> description of content.</a:t>
            </a:r>
            <a:endParaRPr sz="1950" b="0"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400"/>
              </a:spcBef>
              <a:spcAft>
                <a:spcPts val="0"/>
              </a:spcAft>
              <a:buClr>
                <a:schemeClr val="accent1"/>
              </a:buClr>
              <a:buSzPts val="1950"/>
              <a:buFont typeface="Calibri"/>
              <a:buChar char=" "/>
            </a:pPr>
            <a:r>
              <a:rPr lang="en-IN" sz="1950" b="0" i="0" u="none" strike="noStrike" cap="none" dirty="0">
                <a:solidFill>
                  <a:srgbClr val="3F3F3F"/>
                </a:solidFill>
                <a:latin typeface="Calibri"/>
                <a:ea typeface="Calibri"/>
                <a:cs typeface="Calibri"/>
                <a:sym typeface="Calibri"/>
              </a:rPr>
              <a:t>No need for data on other users.</a:t>
            </a:r>
            <a:endParaRPr sz="1950" b="0" i="0" u="none" strike="noStrike" cap="none" dirty="0">
              <a:solidFill>
                <a:srgbClr val="3F3F3F"/>
              </a:solidFill>
              <a:latin typeface="Calibri"/>
              <a:ea typeface="Calibri"/>
              <a:cs typeface="Calibri"/>
              <a:sym typeface="Calibri"/>
            </a:endParaRPr>
          </a:p>
          <a:p>
            <a:pPr marL="384175" marR="0" lvl="1" indent="-182880" algn="l" rtl="0">
              <a:lnSpc>
                <a:spcPct val="80000"/>
              </a:lnSpc>
              <a:spcBef>
                <a:spcPts val="400"/>
              </a:spcBef>
              <a:spcAft>
                <a:spcPts val="0"/>
              </a:spcAft>
              <a:buClr>
                <a:schemeClr val="accent1"/>
              </a:buClr>
              <a:buSzPts val="1950"/>
              <a:buFont typeface="Calibri"/>
              <a:buChar char="◦"/>
            </a:pPr>
            <a:r>
              <a:rPr lang="en-IN" sz="1950" b="0" i="0" u="none" strike="noStrike" cap="none" dirty="0">
                <a:solidFill>
                  <a:srgbClr val="3F3F3F"/>
                </a:solidFill>
                <a:latin typeface="Calibri"/>
                <a:ea typeface="Calibri"/>
                <a:cs typeface="Calibri"/>
                <a:sym typeface="Calibri"/>
              </a:rPr>
              <a:t>No cold-start or sparsity problems.</a:t>
            </a:r>
            <a:endParaRPr sz="1950" b="0"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600"/>
              </a:spcBef>
              <a:spcAft>
                <a:spcPts val="0"/>
              </a:spcAft>
              <a:buClr>
                <a:schemeClr val="accent1"/>
              </a:buClr>
              <a:buSzPts val="1950"/>
              <a:buFont typeface="Calibri"/>
              <a:buChar char=" "/>
            </a:pPr>
            <a:r>
              <a:rPr lang="en-IN" sz="1950" b="0" i="0" u="none" strike="noStrike" cap="none" dirty="0">
                <a:solidFill>
                  <a:srgbClr val="3F3F3F"/>
                </a:solidFill>
                <a:latin typeface="Calibri"/>
                <a:ea typeface="Calibri"/>
                <a:cs typeface="Calibri"/>
                <a:sym typeface="Calibri"/>
              </a:rPr>
              <a:t>Able to recommend to users with unique tastes.</a:t>
            </a:r>
            <a:endParaRPr sz="1950" b="0"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400"/>
              </a:spcBef>
              <a:spcAft>
                <a:spcPts val="0"/>
              </a:spcAft>
              <a:buClr>
                <a:schemeClr val="accent1"/>
              </a:buClr>
              <a:buSzPts val="1950"/>
              <a:buFont typeface="Calibri"/>
              <a:buChar char=" "/>
            </a:pPr>
            <a:r>
              <a:rPr lang="en-IN" sz="1950" b="0" i="0" u="none" strike="noStrike" cap="none" dirty="0">
                <a:solidFill>
                  <a:srgbClr val="3F3F3F"/>
                </a:solidFill>
                <a:latin typeface="Calibri"/>
                <a:ea typeface="Calibri"/>
                <a:cs typeface="Calibri"/>
                <a:sym typeface="Calibri"/>
              </a:rPr>
              <a:t>Techniques that can be used: Cosine similarity</a:t>
            </a:r>
            <a:endParaRPr dirty="0"/>
          </a:p>
        </p:txBody>
      </p:sp>
      <p:sp>
        <p:nvSpPr>
          <p:cNvPr id="2" name="Footer Placeholder 1"/>
          <p:cNvSpPr>
            <a:spLocks noGrp="1"/>
          </p:cNvSpPr>
          <p:nvPr>
            <p:ph type="ftr" sz="quarter" idx="11"/>
          </p:nvPr>
        </p:nvSpPr>
        <p:spPr>
          <a:xfrm>
            <a:off x="1738648" y="6492557"/>
            <a:ext cx="7881870" cy="365125"/>
          </a:xfrm>
        </p:spPr>
        <p:txBody>
          <a:bodyPr/>
          <a:lstStyle/>
          <a:p>
            <a:r>
              <a:rPr lang="en-US" sz="1400" dirty="0" smtClean="0">
                <a:latin typeface="+mn-lt"/>
              </a:rPr>
              <a:t>Proprietary content. ©Great Learning. All Rights Reserved. Unauthorized use or distribution prohibited</a:t>
            </a:r>
            <a:endParaRPr lang="en-IN" sz="1400" dirty="0">
              <a:latin typeface="+mn-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Content based recommendation system</a:t>
            </a:r>
            <a:endParaRPr sz="4800" b="0" i="0" u="none" strike="noStrike" cap="none">
              <a:solidFill>
                <a:srgbClr val="3F3F3F"/>
              </a:solidFill>
              <a:latin typeface="Calibri"/>
              <a:ea typeface="Calibri"/>
              <a:cs typeface="Calibri"/>
              <a:sym typeface="Calibri"/>
            </a:endParaRPr>
          </a:p>
        </p:txBody>
      </p:sp>
      <p:pic>
        <p:nvPicPr>
          <p:cNvPr id="229" name="Google Shape;229;p30"/>
          <p:cNvPicPr preferRelativeResize="0">
            <a:picLocks noGrp="1"/>
          </p:cNvPicPr>
          <p:nvPr>
            <p:ph sz="half" idx="1"/>
          </p:nvPr>
        </p:nvPicPr>
        <p:blipFill rotWithShape="1">
          <a:blip r:embed="rId3">
            <a:alphaModFix/>
          </a:blip>
          <a:stretch/>
        </p:blipFill>
        <p:spPr>
          <a:xfrm>
            <a:off x="838200" y="2577123"/>
            <a:ext cx="5181600" cy="2848342"/>
          </a:xfrm>
          <a:prstGeom prst="rect">
            <a:avLst/>
          </a:prstGeom>
          <a:noFill/>
          <a:ln>
            <a:noFill/>
          </a:ln>
        </p:spPr>
      </p:pic>
      <p:sp>
        <p:nvSpPr>
          <p:cNvPr id="230" name="Google Shape;230;p30"/>
          <p:cNvSpPr txBox="1">
            <a:spLocks noGrp="1"/>
          </p:cNvSpPr>
          <p:nvPr>
            <p:ph sz="half" idx="2"/>
          </p:nvPr>
        </p:nvSpPr>
        <p:spPr>
          <a:xfrm>
            <a:off x="7369175" y="1971040"/>
            <a:ext cx="4144645" cy="4023360"/>
          </a:xfrm>
          <a:prstGeom prst="rect">
            <a:avLst/>
          </a:prstGeom>
          <a:noFill/>
          <a:ln>
            <a:noFill/>
          </a:ln>
        </p:spPr>
        <p:txBody>
          <a:bodyPr spcFirstLastPara="1" wrap="square" lIns="0" tIns="45700" rIns="0" bIns="45700" anchor="t" anchorCtr="0">
            <a:noAutofit/>
          </a:bodyPr>
          <a:lstStyle/>
          <a:p>
            <a:pPr marL="91440" marR="0" lvl="0" indent="-91440" algn="l" rtl="0">
              <a:lnSpc>
                <a:spcPct val="90000"/>
              </a:lnSpc>
              <a:spcBef>
                <a:spcPts val="0"/>
              </a:spcBef>
              <a:spcAft>
                <a:spcPts val="0"/>
              </a:spcAft>
              <a:buClr>
                <a:schemeClr val="accent1"/>
              </a:buClr>
              <a:buSzPts val="2000"/>
              <a:buFont typeface="Calibri"/>
              <a:buChar char=" "/>
            </a:pPr>
            <a:r>
              <a:rPr lang="en-IN" sz="2000" b="1" i="0" u="none" strike="noStrike" cap="none">
                <a:solidFill>
                  <a:srgbClr val="3F3F3F"/>
                </a:solidFill>
                <a:latin typeface="Calibri"/>
                <a:ea typeface="Calibri"/>
                <a:cs typeface="Calibri"/>
                <a:sym typeface="Calibri"/>
              </a:rPr>
              <a:t>Item Profiles:</a:t>
            </a:r>
            <a:endParaRPr sz="2000" b="1" i="0" u="none" strike="noStrike" cap="none">
              <a:solidFill>
                <a:srgbClr val="3F3F3F"/>
              </a:solidFill>
              <a:latin typeface="Calibri"/>
              <a:ea typeface="Calibri"/>
              <a:cs typeface="Calibri"/>
              <a:sym typeface="Calibri"/>
            </a:endParaRPr>
          </a:p>
          <a:p>
            <a:pPr marL="384175" marR="0" lvl="1" indent="-182880" algn="l" rtl="0">
              <a:lnSpc>
                <a:spcPct val="90000"/>
              </a:lnSpc>
              <a:spcBef>
                <a:spcPts val="400"/>
              </a:spcBef>
              <a:spcAft>
                <a:spcPts val="0"/>
              </a:spcAft>
              <a:buClr>
                <a:schemeClr val="accent1"/>
              </a:buClr>
              <a:buSzPts val="1800"/>
              <a:buFont typeface="Calibri"/>
              <a:buChar char="◦"/>
            </a:pPr>
            <a:r>
              <a:rPr lang="en-IN" sz="1800" b="0" i="0" u="none" strike="noStrike" cap="none">
                <a:solidFill>
                  <a:srgbClr val="3F3F3F"/>
                </a:solidFill>
                <a:latin typeface="Calibri"/>
                <a:ea typeface="Calibri"/>
                <a:cs typeface="Calibri"/>
                <a:sym typeface="Calibri"/>
              </a:rPr>
              <a:t>set of features</a:t>
            </a:r>
            <a:endParaRPr sz="1800" b="0" i="0" u="none" strike="noStrike" cap="none">
              <a:solidFill>
                <a:srgbClr val="3F3F3F"/>
              </a:solidFill>
              <a:latin typeface="Calibri"/>
              <a:ea typeface="Calibri"/>
              <a:cs typeface="Calibri"/>
              <a:sym typeface="Calibri"/>
            </a:endParaRPr>
          </a:p>
          <a:p>
            <a:pPr marL="384175" marR="0" lvl="1" indent="-182880" algn="l" rtl="0">
              <a:lnSpc>
                <a:spcPct val="90000"/>
              </a:lnSpc>
              <a:spcBef>
                <a:spcPts val="600"/>
              </a:spcBef>
              <a:spcAft>
                <a:spcPts val="0"/>
              </a:spcAft>
              <a:buClr>
                <a:schemeClr val="accent1"/>
              </a:buClr>
              <a:buSzPts val="1800"/>
              <a:buFont typeface="Calibri"/>
              <a:buChar char="◦"/>
            </a:pPr>
            <a:r>
              <a:rPr lang="en-IN" sz="1800" b="0" i="0" u="none" strike="noStrike" cap="none">
                <a:solidFill>
                  <a:srgbClr val="3F3F3F"/>
                </a:solidFill>
                <a:latin typeface="Calibri"/>
                <a:ea typeface="Calibri"/>
                <a:cs typeface="Calibri"/>
                <a:sym typeface="Calibri"/>
              </a:rPr>
              <a:t>vector</a:t>
            </a:r>
            <a:endParaRPr sz="1800" b="0" i="0" u="none" strike="noStrike" cap="none">
              <a:solidFill>
                <a:srgbClr val="3F3F3F"/>
              </a:solidFill>
              <a:latin typeface="Calibri"/>
              <a:ea typeface="Calibri"/>
              <a:cs typeface="Calibri"/>
              <a:sym typeface="Calibri"/>
            </a:endParaRPr>
          </a:p>
          <a:p>
            <a:pPr marL="384175" marR="0" lvl="1" indent="-68579" algn="l" rtl="0">
              <a:lnSpc>
                <a:spcPct val="90000"/>
              </a:lnSpc>
              <a:spcBef>
                <a:spcPts val="600"/>
              </a:spcBef>
              <a:spcAft>
                <a:spcPts val="0"/>
              </a:spcAft>
              <a:buClr>
                <a:schemeClr val="accent1"/>
              </a:buClr>
              <a:buSzPts val="1800"/>
              <a:buFont typeface="Calibri"/>
              <a:buNone/>
            </a:pPr>
            <a:endParaRPr sz="1800" b="0" i="0" u="none" strike="noStrike" cap="none">
              <a:solidFill>
                <a:srgbClr val="3F3F3F"/>
              </a:solidFill>
              <a:latin typeface="Calibri"/>
              <a:ea typeface="Calibri"/>
              <a:cs typeface="Calibri"/>
              <a:sym typeface="Calibri"/>
            </a:endParaRPr>
          </a:p>
          <a:p>
            <a:pPr marL="91440" marR="0" lvl="0" indent="-91440" algn="l" rtl="0">
              <a:lnSpc>
                <a:spcPct val="90000"/>
              </a:lnSpc>
              <a:spcBef>
                <a:spcPts val="1600"/>
              </a:spcBef>
              <a:spcAft>
                <a:spcPts val="0"/>
              </a:spcAft>
              <a:buClr>
                <a:schemeClr val="accent1"/>
              </a:buClr>
              <a:buSzPts val="2000"/>
              <a:buFont typeface="Calibri"/>
              <a:buChar char=" "/>
            </a:pPr>
            <a:r>
              <a:rPr lang="en-IN" sz="2000" b="1" i="0" u="none" strike="noStrike" cap="none">
                <a:solidFill>
                  <a:srgbClr val="3F3F3F"/>
                </a:solidFill>
                <a:latin typeface="Calibri"/>
                <a:ea typeface="Calibri"/>
                <a:cs typeface="Calibri"/>
                <a:sym typeface="Calibri"/>
              </a:rPr>
              <a:t>User profiles:</a:t>
            </a:r>
            <a:endParaRPr sz="2000" b="1" i="0" u="none" strike="noStrike" cap="none">
              <a:solidFill>
                <a:srgbClr val="3F3F3F"/>
              </a:solidFill>
              <a:latin typeface="Calibri"/>
              <a:ea typeface="Calibri"/>
              <a:cs typeface="Calibri"/>
              <a:sym typeface="Calibri"/>
            </a:endParaRPr>
          </a:p>
          <a:p>
            <a:pPr marL="384175" marR="0" lvl="1" indent="-182880" algn="l" rtl="0">
              <a:lnSpc>
                <a:spcPct val="90000"/>
              </a:lnSpc>
              <a:spcBef>
                <a:spcPts val="400"/>
              </a:spcBef>
              <a:spcAft>
                <a:spcPts val="0"/>
              </a:spcAft>
              <a:buClr>
                <a:schemeClr val="accent1"/>
              </a:buClr>
              <a:buSzPts val="1800"/>
              <a:buFont typeface="Calibri"/>
              <a:buChar char="◦"/>
            </a:pPr>
            <a:r>
              <a:rPr lang="en-IN" sz="1800" b="0" i="0" u="none" strike="noStrike" cap="none">
                <a:solidFill>
                  <a:srgbClr val="3F3F3F"/>
                </a:solidFill>
                <a:latin typeface="Calibri"/>
                <a:ea typeface="Calibri"/>
                <a:cs typeface="Calibri"/>
                <a:sym typeface="Calibri"/>
              </a:rPr>
              <a:t>Weighted average of rated item profiles</a:t>
            </a:r>
            <a:endParaRPr sz="1800" b="0" i="0" u="none" strike="noStrike" cap="none">
              <a:solidFill>
                <a:srgbClr val="3F3F3F"/>
              </a:solidFill>
              <a:latin typeface="Calibri"/>
              <a:ea typeface="Calibri"/>
              <a:cs typeface="Calibri"/>
              <a:sym typeface="Calibri"/>
            </a:endParaRPr>
          </a:p>
          <a:p>
            <a:pPr marL="384175" marR="0" lvl="1" indent="-182880" algn="l" rtl="0">
              <a:lnSpc>
                <a:spcPct val="90000"/>
              </a:lnSpc>
              <a:spcBef>
                <a:spcPts val="600"/>
              </a:spcBef>
              <a:spcAft>
                <a:spcPts val="0"/>
              </a:spcAft>
              <a:buClr>
                <a:schemeClr val="accent1"/>
              </a:buClr>
              <a:buSzPts val="1800"/>
              <a:buFont typeface="Calibri"/>
              <a:buChar char="◦"/>
            </a:pPr>
            <a:r>
              <a:rPr lang="en-IN" sz="1800" b="0" i="0" u="none" strike="noStrike" cap="none">
                <a:solidFill>
                  <a:srgbClr val="3F3F3F"/>
                </a:solidFill>
                <a:latin typeface="Calibri"/>
                <a:ea typeface="Calibri"/>
                <a:cs typeface="Calibri"/>
                <a:sym typeface="Calibri"/>
              </a:rPr>
              <a:t>Normalize rating using average rating of user</a:t>
            </a:r>
            <a:endParaRPr/>
          </a:p>
        </p:txBody>
      </p:sp>
      <p:sp>
        <p:nvSpPr>
          <p:cNvPr id="5" name="Google Shape;260;p34"/>
          <p:cNvSpPr txBox="1"/>
          <p:nvPr/>
        </p:nvSpPr>
        <p:spPr>
          <a:xfrm>
            <a:off x="5129028" y="6278426"/>
            <a:ext cx="2240147" cy="37129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u="sng" dirty="0" smtClean="0">
                <a:solidFill>
                  <a:schemeClr val="dk1"/>
                </a:solidFill>
                <a:latin typeface="Calibri"/>
                <a:ea typeface="Calibri"/>
                <a:cs typeface="Calibri"/>
                <a:sym typeface="Calibri"/>
              </a:rPr>
              <a:t>Source:</a:t>
            </a:r>
            <a:r>
              <a:rPr lang="en-IN" dirty="0" smtClean="0">
                <a:solidFill>
                  <a:schemeClr val="dk1"/>
                </a:solidFill>
                <a:latin typeface="Calibri"/>
                <a:ea typeface="Calibri"/>
                <a:cs typeface="Calibri"/>
                <a:sym typeface="Calibri"/>
              </a:rPr>
              <a:t> cs.uky.edu</a:t>
            </a:r>
            <a:endParaRPr dirty="0">
              <a:solidFill>
                <a:schemeClr val="dk1"/>
              </a:solidFill>
              <a:latin typeface="Calibri"/>
              <a:ea typeface="Calibri"/>
              <a:cs typeface="Calibri"/>
              <a:sym typeface="Calibri"/>
            </a:endParaRPr>
          </a:p>
        </p:txBody>
      </p:sp>
      <p:sp>
        <p:nvSpPr>
          <p:cNvPr id="2" name="Footer Placeholder 1"/>
          <p:cNvSpPr>
            <a:spLocks noGrp="1"/>
          </p:cNvSpPr>
          <p:nvPr>
            <p:ph type="ftr" sz="quarter" idx="11"/>
          </p:nvPr>
        </p:nvSpPr>
        <p:spPr>
          <a:xfrm>
            <a:off x="1822870" y="6460330"/>
            <a:ext cx="7881870" cy="365125"/>
          </a:xfrm>
        </p:spPr>
        <p:txBody>
          <a:bodyPr/>
          <a:lstStyle/>
          <a:p>
            <a:r>
              <a:rPr lang="en-US" sz="1400" dirty="0" smtClean="0">
                <a:latin typeface="+mn-lt"/>
              </a:rPr>
              <a:t>Proprietary content. ©Great Learning. All Rights Reserved. Unauthorized use or distribution prohibited</a:t>
            </a:r>
            <a:endParaRPr lang="en-IN" sz="1400" dirty="0">
              <a:latin typeface="+mn-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1"/>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Content based recommendation system</a:t>
            </a:r>
            <a:endParaRPr/>
          </a:p>
        </p:txBody>
      </p:sp>
      <p:sp>
        <p:nvSpPr>
          <p:cNvPr id="236" name="Google Shape;236;p31"/>
          <p:cNvSpPr txBox="1">
            <a:spLocks noGrp="1"/>
          </p:cNvSpPr>
          <p:nvPr>
            <p:ph idx="1"/>
          </p:nvPr>
        </p:nvSpPr>
        <p:spPr>
          <a:prstGeom prst="rect">
            <a:avLst/>
          </a:prstGeom>
          <a:noFill/>
          <a:ln>
            <a:noFill/>
          </a:ln>
        </p:spPr>
        <p:txBody>
          <a:bodyPr spcFirstLastPara="1" wrap="square" lIns="0" tIns="45700" rIns="0" bIns="45700" anchor="t" anchorCtr="0">
            <a:noAutofit/>
          </a:bodyPr>
          <a:lstStyle/>
          <a:p>
            <a:pPr marL="91440" marR="0" lvl="0" indent="-91440" algn="l" rtl="0">
              <a:lnSpc>
                <a:spcPct val="80000"/>
              </a:lnSpc>
              <a:spcBef>
                <a:spcPts val="0"/>
              </a:spcBef>
              <a:spcAft>
                <a:spcPts val="0"/>
              </a:spcAft>
              <a:buClr>
                <a:schemeClr val="accent1"/>
              </a:buClr>
              <a:buSzPts val="1950"/>
              <a:buFont typeface="Calibri"/>
              <a:buChar char=" "/>
            </a:pPr>
            <a:r>
              <a:rPr lang="en-IN" sz="1950" b="1" i="0" u="none" strike="noStrike" cap="none" dirty="0">
                <a:solidFill>
                  <a:srgbClr val="3F3F3F"/>
                </a:solidFill>
                <a:latin typeface="Calibri"/>
                <a:ea typeface="Calibri"/>
                <a:cs typeface="Calibri"/>
                <a:sym typeface="Calibri"/>
              </a:rPr>
              <a:t>Advantages</a:t>
            </a:r>
            <a:endParaRPr sz="1950" b="1" i="0" u="none" strike="noStrike" cap="none" dirty="0">
              <a:solidFill>
                <a:srgbClr val="3F3F3F"/>
              </a:solidFill>
              <a:latin typeface="Calibri"/>
              <a:ea typeface="Calibri"/>
              <a:cs typeface="Calibri"/>
              <a:sym typeface="Calibri"/>
            </a:endParaRPr>
          </a:p>
          <a:p>
            <a:pPr marL="384175" marR="0" lvl="1" indent="-182880" algn="l" rtl="0">
              <a:lnSpc>
                <a:spcPct val="80000"/>
              </a:lnSpc>
              <a:spcBef>
                <a:spcPts val="400"/>
              </a:spcBef>
              <a:spcAft>
                <a:spcPts val="0"/>
              </a:spcAft>
              <a:buClr>
                <a:schemeClr val="accent1"/>
              </a:buClr>
              <a:buSzPts val="1754"/>
              <a:buFont typeface="Calibri"/>
              <a:buChar char="◦"/>
            </a:pPr>
            <a:r>
              <a:rPr lang="en-IN" sz="1754" b="0" i="0" u="none" strike="noStrike" cap="none" dirty="0">
                <a:solidFill>
                  <a:srgbClr val="3F3F3F"/>
                </a:solidFill>
                <a:latin typeface="Calibri"/>
                <a:ea typeface="Calibri"/>
                <a:cs typeface="Calibri"/>
                <a:sym typeface="Calibri"/>
              </a:rPr>
              <a:t>Content-based recommender systems </a:t>
            </a:r>
            <a:r>
              <a:rPr lang="en-IN" sz="1754" b="1" i="0" u="none" strike="noStrike" cap="none" dirty="0">
                <a:solidFill>
                  <a:srgbClr val="3F3F3F"/>
                </a:solidFill>
                <a:latin typeface="Calibri"/>
                <a:ea typeface="Calibri"/>
                <a:cs typeface="Calibri"/>
                <a:sym typeface="Calibri"/>
              </a:rPr>
              <a:t>don’t require a lot of user data</a:t>
            </a:r>
            <a:r>
              <a:rPr lang="en-IN" sz="1754" b="0" i="0" u="none" strike="noStrike" cap="none" dirty="0">
                <a:solidFill>
                  <a:srgbClr val="3F3F3F"/>
                </a:solidFill>
                <a:latin typeface="Calibri"/>
                <a:ea typeface="Calibri"/>
                <a:cs typeface="Calibri"/>
                <a:sym typeface="Calibri"/>
              </a:rPr>
              <a:t>. </a:t>
            </a:r>
            <a:endParaRPr sz="1754" b="0" i="0" u="none" strike="noStrike" cap="none" dirty="0">
              <a:solidFill>
                <a:srgbClr val="3F3F3F"/>
              </a:solidFill>
              <a:latin typeface="Calibri"/>
              <a:ea typeface="Calibri"/>
              <a:cs typeface="Calibri"/>
              <a:sym typeface="Calibri"/>
            </a:endParaRPr>
          </a:p>
          <a:p>
            <a:pPr marL="384175" marR="0" lvl="1" indent="-182880" algn="l" rtl="0">
              <a:lnSpc>
                <a:spcPct val="80000"/>
              </a:lnSpc>
              <a:spcBef>
                <a:spcPts val="600"/>
              </a:spcBef>
              <a:spcAft>
                <a:spcPts val="0"/>
              </a:spcAft>
              <a:buClr>
                <a:schemeClr val="accent1"/>
              </a:buClr>
              <a:buSzPts val="1754"/>
              <a:buFont typeface="Calibri"/>
              <a:buChar char="◦"/>
            </a:pPr>
            <a:r>
              <a:rPr lang="en-IN" sz="1754" b="0" i="0" u="none" strike="noStrike" cap="none" dirty="0">
                <a:solidFill>
                  <a:srgbClr val="3F3F3F"/>
                </a:solidFill>
                <a:latin typeface="Calibri"/>
                <a:ea typeface="Calibri"/>
                <a:cs typeface="Calibri"/>
                <a:sym typeface="Calibri"/>
              </a:rPr>
              <a:t>We just </a:t>
            </a:r>
            <a:r>
              <a:rPr lang="en-IN" sz="1754" b="1" i="0" u="none" strike="noStrike" cap="none" dirty="0">
                <a:solidFill>
                  <a:srgbClr val="3F3F3F"/>
                </a:solidFill>
                <a:latin typeface="Calibri"/>
                <a:ea typeface="Calibri"/>
                <a:cs typeface="Calibri"/>
                <a:sym typeface="Calibri"/>
              </a:rPr>
              <a:t>need item data </a:t>
            </a:r>
            <a:r>
              <a:rPr lang="en-IN" sz="1754" b="0" i="0" u="none" strike="noStrike" cap="none" dirty="0">
                <a:solidFill>
                  <a:srgbClr val="3F3F3F"/>
                </a:solidFill>
                <a:latin typeface="Calibri"/>
                <a:ea typeface="Calibri"/>
                <a:cs typeface="Calibri"/>
                <a:sym typeface="Calibri"/>
              </a:rPr>
              <a:t>and you’re able to start giving recommendations to users.</a:t>
            </a:r>
            <a:endParaRPr sz="1754" b="0" i="0" u="none" strike="noStrike" cap="none" dirty="0">
              <a:solidFill>
                <a:srgbClr val="3F3F3F"/>
              </a:solidFill>
              <a:latin typeface="Calibri"/>
              <a:ea typeface="Calibri"/>
              <a:cs typeface="Calibri"/>
              <a:sym typeface="Calibri"/>
            </a:endParaRPr>
          </a:p>
          <a:p>
            <a:pPr marL="384175" marR="0" lvl="1" indent="-182880" algn="l" rtl="0">
              <a:lnSpc>
                <a:spcPct val="80000"/>
              </a:lnSpc>
              <a:spcBef>
                <a:spcPts val="600"/>
              </a:spcBef>
              <a:spcAft>
                <a:spcPts val="0"/>
              </a:spcAft>
              <a:buClr>
                <a:schemeClr val="accent1"/>
              </a:buClr>
              <a:buSzPts val="1754"/>
              <a:buFont typeface="Calibri"/>
              <a:buChar char="◦"/>
            </a:pPr>
            <a:r>
              <a:rPr lang="en-IN" sz="1754" b="0" i="0" u="none" strike="noStrike" cap="none" dirty="0">
                <a:solidFill>
                  <a:srgbClr val="3F3F3F"/>
                </a:solidFill>
                <a:latin typeface="Calibri"/>
                <a:ea typeface="Calibri"/>
                <a:cs typeface="Calibri"/>
                <a:sym typeface="Calibri"/>
              </a:rPr>
              <a:t>Recommendation engine does not depend on lots of user data, so it is possible to give recommendations to even your first customer as long as you have adequate data to build his user profile. </a:t>
            </a:r>
            <a:r>
              <a:rPr lang="en-IN" sz="1754" b="1" i="0" u="none" strike="noStrike" cap="none" dirty="0">
                <a:solidFill>
                  <a:srgbClr val="3F3F3F"/>
                </a:solidFill>
                <a:latin typeface="Calibri"/>
                <a:ea typeface="Calibri"/>
                <a:cs typeface="Calibri"/>
                <a:sym typeface="Calibri"/>
              </a:rPr>
              <a:t>Does not suffer from cold start</a:t>
            </a:r>
            <a:endParaRPr sz="1754" b="1" i="0" u="none" strike="noStrike" cap="none" dirty="0">
              <a:solidFill>
                <a:srgbClr val="3F3F3F"/>
              </a:solidFill>
              <a:latin typeface="Calibri"/>
              <a:ea typeface="Calibri"/>
              <a:cs typeface="Calibri"/>
              <a:sym typeface="Calibri"/>
            </a:endParaRPr>
          </a:p>
          <a:p>
            <a:pPr marL="384175" marR="0" lvl="1" indent="-182880" algn="l" rtl="0">
              <a:lnSpc>
                <a:spcPct val="80000"/>
              </a:lnSpc>
              <a:spcBef>
                <a:spcPts val="600"/>
              </a:spcBef>
              <a:spcAft>
                <a:spcPts val="0"/>
              </a:spcAft>
              <a:buClr>
                <a:schemeClr val="accent1"/>
              </a:buClr>
              <a:buSzPts val="1754"/>
              <a:buFont typeface="Calibri"/>
              <a:buChar char="◦"/>
            </a:pPr>
            <a:r>
              <a:rPr lang="en-IN" sz="1754" b="1" i="0" u="none" strike="noStrike" cap="none" dirty="0">
                <a:solidFill>
                  <a:srgbClr val="3F3F3F"/>
                </a:solidFill>
                <a:latin typeface="Calibri"/>
                <a:ea typeface="Calibri"/>
                <a:cs typeface="Calibri"/>
                <a:sym typeface="Calibri"/>
              </a:rPr>
              <a:t>Less expensive to build and maintain</a:t>
            </a:r>
            <a:endParaRPr sz="1754" b="1"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600"/>
              </a:spcBef>
              <a:spcAft>
                <a:spcPts val="0"/>
              </a:spcAft>
              <a:buClr>
                <a:schemeClr val="accent1"/>
              </a:buClr>
              <a:buSzPts val="1950"/>
              <a:buFont typeface="Calibri"/>
              <a:buChar char=" "/>
            </a:pPr>
            <a:r>
              <a:rPr lang="en-IN" sz="1950" b="1" i="0" u="none" strike="noStrike" cap="none" dirty="0">
                <a:solidFill>
                  <a:srgbClr val="3F3F3F"/>
                </a:solidFill>
                <a:latin typeface="Calibri"/>
                <a:ea typeface="Calibri"/>
                <a:cs typeface="Calibri"/>
                <a:sym typeface="Calibri"/>
              </a:rPr>
              <a:t>Challenges</a:t>
            </a:r>
            <a:endParaRPr sz="1950" b="1" i="0" u="none" strike="noStrike" cap="none" dirty="0">
              <a:solidFill>
                <a:srgbClr val="3F3F3F"/>
              </a:solidFill>
              <a:latin typeface="Calibri"/>
              <a:ea typeface="Calibri"/>
              <a:cs typeface="Calibri"/>
              <a:sym typeface="Calibri"/>
            </a:endParaRPr>
          </a:p>
          <a:p>
            <a:pPr marL="384175" marR="0" lvl="1" indent="-182880" algn="l" rtl="0">
              <a:lnSpc>
                <a:spcPct val="80000"/>
              </a:lnSpc>
              <a:spcBef>
                <a:spcPts val="400"/>
              </a:spcBef>
              <a:spcAft>
                <a:spcPts val="0"/>
              </a:spcAft>
              <a:buClr>
                <a:schemeClr val="accent1"/>
              </a:buClr>
              <a:buSzPts val="1754"/>
              <a:buFont typeface="Calibri"/>
              <a:buChar char="◦"/>
            </a:pPr>
            <a:r>
              <a:rPr lang="en-IN" sz="1754" b="0" i="0" u="none" strike="noStrike" cap="none" dirty="0">
                <a:solidFill>
                  <a:srgbClr val="3F3F3F"/>
                </a:solidFill>
                <a:latin typeface="Calibri"/>
                <a:ea typeface="Calibri"/>
                <a:cs typeface="Calibri"/>
                <a:sym typeface="Calibri"/>
              </a:rPr>
              <a:t>Your item data </a:t>
            </a:r>
            <a:r>
              <a:rPr lang="en-IN" sz="1754" b="1" i="0" u="none" strike="noStrike" cap="none" dirty="0">
                <a:solidFill>
                  <a:srgbClr val="3F3F3F"/>
                </a:solidFill>
                <a:latin typeface="Calibri"/>
                <a:ea typeface="Calibri"/>
                <a:cs typeface="Calibri"/>
                <a:sym typeface="Calibri"/>
              </a:rPr>
              <a:t>needs to be well distributed</a:t>
            </a:r>
            <a:endParaRPr sz="1754" b="1" i="0" u="none" strike="noStrike" cap="none" dirty="0">
              <a:solidFill>
                <a:srgbClr val="3F3F3F"/>
              </a:solidFill>
              <a:latin typeface="Calibri"/>
              <a:ea typeface="Calibri"/>
              <a:cs typeface="Calibri"/>
              <a:sym typeface="Calibri"/>
            </a:endParaRPr>
          </a:p>
          <a:p>
            <a:pPr marL="384175" marR="0" lvl="1" indent="-182880" algn="l" rtl="0">
              <a:lnSpc>
                <a:spcPct val="80000"/>
              </a:lnSpc>
              <a:spcBef>
                <a:spcPts val="600"/>
              </a:spcBef>
              <a:spcAft>
                <a:spcPts val="0"/>
              </a:spcAft>
              <a:buClr>
                <a:schemeClr val="accent1"/>
              </a:buClr>
              <a:buSzPts val="1754"/>
              <a:buFont typeface="Calibri"/>
              <a:buChar char="◦"/>
            </a:pPr>
            <a:r>
              <a:rPr lang="en-IN" sz="1754" b="1" i="0" u="none" strike="noStrike" cap="none" dirty="0">
                <a:solidFill>
                  <a:srgbClr val="3F3F3F"/>
                </a:solidFill>
                <a:latin typeface="Calibri"/>
                <a:ea typeface="Calibri"/>
                <a:cs typeface="Calibri"/>
                <a:sym typeface="Calibri"/>
              </a:rPr>
              <a:t>Availability of features </a:t>
            </a:r>
            <a:r>
              <a:rPr lang="en-IN" sz="1754" b="0" i="0" u="none" strike="noStrike" cap="none" dirty="0">
                <a:solidFill>
                  <a:srgbClr val="3F3F3F"/>
                </a:solidFill>
                <a:latin typeface="Calibri"/>
                <a:ea typeface="Calibri"/>
                <a:cs typeface="Calibri"/>
                <a:sym typeface="Calibri"/>
              </a:rPr>
              <a:t>which explain Items and user preferences</a:t>
            </a:r>
            <a:endParaRPr sz="1754" b="0" i="0" u="none" strike="noStrike" cap="none" dirty="0">
              <a:solidFill>
                <a:srgbClr val="3F3F3F"/>
              </a:solidFill>
              <a:latin typeface="Calibri"/>
              <a:ea typeface="Calibri"/>
              <a:cs typeface="Calibri"/>
              <a:sym typeface="Calibri"/>
            </a:endParaRPr>
          </a:p>
          <a:p>
            <a:pPr marL="384175" marR="0" lvl="1" indent="-182880" algn="l" rtl="0">
              <a:lnSpc>
                <a:spcPct val="80000"/>
              </a:lnSpc>
              <a:spcBef>
                <a:spcPts val="600"/>
              </a:spcBef>
              <a:spcAft>
                <a:spcPts val="0"/>
              </a:spcAft>
              <a:buClr>
                <a:schemeClr val="accent1"/>
              </a:buClr>
              <a:buSzPts val="1754"/>
              <a:buFont typeface="Calibri"/>
              <a:buChar char="◦"/>
            </a:pPr>
            <a:r>
              <a:rPr lang="en-IN" sz="1754" b="0" i="0" u="none" strike="noStrike" cap="none" dirty="0">
                <a:solidFill>
                  <a:srgbClr val="3F3F3F"/>
                </a:solidFill>
                <a:latin typeface="Calibri"/>
                <a:ea typeface="Calibri"/>
                <a:cs typeface="Calibri"/>
                <a:sym typeface="Calibri"/>
              </a:rPr>
              <a:t>Recommendations will likely be </a:t>
            </a:r>
            <a:r>
              <a:rPr lang="en-IN" sz="1754" b="1" i="0" u="none" strike="noStrike" cap="none" dirty="0">
                <a:solidFill>
                  <a:srgbClr val="3F3F3F"/>
                </a:solidFill>
                <a:latin typeface="Calibri"/>
                <a:ea typeface="Calibri"/>
                <a:cs typeface="Calibri"/>
                <a:sym typeface="Calibri"/>
              </a:rPr>
              <a:t>direct substitutes</a:t>
            </a:r>
            <a:r>
              <a:rPr lang="en-IN" sz="1754" b="0" i="0" u="none" strike="noStrike" cap="none" dirty="0">
                <a:solidFill>
                  <a:srgbClr val="3F3F3F"/>
                </a:solidFill>
                <a:latin typeface="Calibri"/>
                <a:ea typeface="Calibri"/>
                <a:cs typeface="Calibri"/>
                <a:sym typeface="Calibri"/>
              </a:rPr>
              <a:t>, and not complements, of the item the user interacted with. This is one of the key reasons why collaborative filtering provides better recommendations</a:t>
            </a:r>
            <a:endParaRPr sz="1754" b="0" i="0" u="none" strike="noStrike" cap="none" dirty="0">
              <a:solidFill>
                <a:srgbClr val="3F3F3F"/>
              </a:solidFill>
              <a:latin typeface="Calibri"/>
              <a:ea typeface="Calibri"/>
              <a:cs typeface="Calibri"/>
              <a:sym typeface="Calibri"/>
            </a:endParaRPr>
          </a:p>
          <a:p>
            <a:pPr marL="384175" marR="0" lvl="1" indent="-182880" algn="l" rtl="0">
              <a:lnSpc>
                <a:spcPct val="80000"/>
              </a:lnSpc>
              <a:spcBef>
                <a:spcPts val="600"/>
              </a:spcBef>
              <a:spcAft>
                <a:spcPts val="0"/>
              </a:spcAft>
              <a:buClr>
                <a:schemeClr val="accent1"/>
              </a:buClr>
              <a:buSzPts val="1754"/>
              <a:buFont typeface="Calibri"/>
              <a:buChar char="◦"/>
            </a:pPr>
            <a:r>
              <a:rPr lang="en-IN" sz="1754" b="1" i="0" u="none" strike="noStrike" cap="none" dirty="0">
                <a:solidFill>
                  <a:srgbClr val="3F3F3F"/>
                </a:solidFill>
                <a:latin typeface="Calibri"/>
                <a:ea typeface="Calibri"/>
                <a:cs typeface="Calibri"/>
                <a:sym typeface="Calibri"/>
              </a:rPr>
              <a:t>Less dynamic</a:t>
            </a:r>
            <a:endParaRPr dirty="0"/>
          </a:p>
        </p:txBody>
      </p:sp>
      <p:sp>
        <p:nvSpPr>
          <p:cNvPr id="2" name="Footer Placeholder 1"/>
          <p:cNvSpPr>
            <a:spLocks noGrp="1"/>
          </p:cNvSpPr>
          <p:nvPr>
            <p:ph type="ftr" sz="quarter" idx="11"/>
          </p:nvPr>
        </p:nvSpPr>
        <p:spPr>
          <a:xfrm>
            <a:off x="1774743" y="6492875"/>
            <a:ext cx="7881870" cy="365125"/>
          </a:xfrm>
        </p:spPr>
        <p:txBody>
          <a:bodyPr/>
          <a:lstStyle/>
          <a:p>
            <a:r>
              <a:rPr lang="en-US" sz="1400" dirty="0" smtClean="0">
                <a:latin typeface="+mn-lt"/>
              </a:rPr>
              <a:t>Proprietary content. ©Great Learning. All Rights Reserved. Unauthorized use or distribution prohibited</a:t>
            </a:r>
            <a:endParaRPr lang="en-IN" sz="1400" dirty="0">
              <a:latin typeface="+mn-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solidFill>
                  <a:srgbClr val="3F3F3F"/>
                </a:solidFill>
                <a:ea typeface="Calibri"/>
                <a:cs typeface="Calibri"/>
                <a:sym typeface="Calibri"/>
              </a:rPr>
              <a:t>Cosine Similarity:</a:t>
            </a:r>
            <a:br>
              <a:rPr lang="en-US" b="1" dirty="0">
                <a:solidFill>
                  <a:srgbClr val="3F3F3F"/>
                </a:solidFill>
                <a:ea typeface="Calibri"/>
                <a:cs typeface="Calibri"/>
                <a:sym typeface="Calibri"/>
              </a:rPr>
            </a:br>
            <a:endParaRPr lang="en-IN" dirty="0"/>
          </a:p>
        </p:txBody>
      </p:sp>
      <p:sp>
        <p:nvSpPr>
          <p:cNvPr id="3" name="Content Placeholder 2"/>
          <p:cNvSpPr>
            <a:spLocks noGrp="1"/>
          </p:cNvSpPr>
          <p:nvPr>
            <p:ph idx="1"/>
          </p:nvPr>
        </p:nvSpPr>
        <p:spPr/>
        <p:txBody>
          <a:bodyPr/>
          <a:lstStyle/>
          <a:p>
            <a:pPr marL="91440" lvl="0" indent="-91440">
              <a:lnSpc>
                <a:spcPct val="70000"/>
              </a:lnSpc>
              <a:spcBef>
                <a:spcPts val="1400"/>
              </a:spcBef>
              <a:buClr>
                <a:schemeClr val="accent1"/>
              </a:buClr>
              <a:buSzPts val="1800"/>
              <a:buFont typeface="Calibri"/>
              <a:buChar char=" "/>
            </a:pPr>
            <a:r>
              <a:rPr lang="en-US" dirty="0" smtClean="0">
                <a:solidFill>
                  <a:srgbClr val="3F3F3F"/>
                </a:solidFill>
                <a:ea typeface="Calibri"/>
                <a:cs typeface="Calibri"/>
                <a:sym typeface="Calibri"/>
              </a:rPr>
              <a:t>Cosine </a:t>
            </a:r>
            <a:r>
              <a:rPr lang="en-US" dirty="0">
                <a:solidFill>
                  <a:srgbClr val="3F3F3F"/>
                </a:solidFill>
                <a:ea typeface="Calibri"/>
                <a:cs typeface="Calibri"/>
                <a:sym typeface="Calibri"/>
              </a:rPr>
              <a:t>Similarity is the cosine of the angle between the 2 vectors  A and B</a:t>
            </a:r>
          </a:p>
          <a:p>
            <a:pPr marL="91440" lvl="0" indent="-91440">
              <a:lnSpc>
                <a:spcPct val="70000"/>
              </a:lnSpc>
              <a:spcBef>
                <a:spcPts val="1400"/>
              </a:spcBef>
              <a:buClr>
                <a:schemeClr val="accent1"/>
              </a:buClr>
              <a:buSzPts val="1800"/>
              <a:buFont typeface="Calibri"/>
              <a:buChar char=" "/>
            </a:pPr>
            <a:r>
              <a:rPr lang="en-US" dirty="0">
                <a:solidFill>
                  <a:srgbClr val="3F3F3F"/>
                </a:solidFill>
                <a:ea typeface="Calibri"/>
                <a:cs typeface="Calibri"/>
                <a:sym typeface="Calibri"/>
              </a:rPr>
              <a:t>Closer the vectors, smaller will be the angle and hence larger their cosine value.</a:t>
            </a:r>
          </a:p>
          <a:p>
            <a:endParaRPr lang="en-IN" dirty="0"/>
          </a:p>
        </p:txBody>
      </p:sp>
      <p:pic>
        <p:nvPicPr>
          <p:cNvPr id="4" name="Google Shape;184;p25"/>
          <p:cNvPicPr preferRelativeResize="0"/>
          <p:nvPr/>
        </p:nvPicPr>
        <p:blipFill rotWithShape="1">
          <a:blip r:embed="rId2">
            <a:alphaModFix/>
          </a:blip>
          <a:srcRect/>
          <a:stretch/>
        </p:blipFill>
        <p:spPr>
          <a:xfrm>
            <a:off x="3428031" y="4193607"/>
            <a:ext cx="3983422" cy="1461235"/>
          </a:xfrm>
          <a:prstGeom prst="rect">
            <a:avLst/>
          </a:prstGeom>
          <a:noFill/>
          <a:ln>
            <a:noFill/>
          </a:ln>
        </p:spPr>
      </p:pic>
      <p:sp>
        <p:nvSpPr>
          <p:cNvPr id="5" name="Footer Placeholder 4"/>
          <p:cNvSpPr>
            <a:spLocks noGrp="1"/>
          </p:cNvSpPr>
          <p:nvPr>
            <p:ph type="ftr" sz="quarter" idx="11"/>
          </p:nvPr>
        </p:nvSpPr>
        <p:spPr>
          <a:xfrm>
            <a:off x="1750679" y="6492875"/>
            <a:ext cx="7881870" cy="365125"/>
          </a:xfrm>
        </p:spPr>
        <p:txBody>
          <a:bodyPr/>
          <a:lstStyle/>
          <a:p>
            <a:r>
              <a:rPr lang="en-US" sz="1400" dirty="0" smtClean="0">
                <a:latin typeface="+mn-lt"/>
              </a:rPr>
              <a:t>Proprietary content. ©Great Learning. All Rights Reserved. Unauthorized use or distribution prohibited</a:t>
            </a:r>
            <a:endParaRPr lang="en-IN" sz="1400" dirty="0">
              <a:latin typeface="+mn-lt"/>
            </a:endParaRPr>
          </a:p>
        </p:txBody>
      </p:sp>
    </p:spTree>
    <p:extLst>
      <p:ext uri="{BB962C8B-B14F-4D97-AF65-F5344CB8AC3E}">
        <p14:creationId xmlns:p14="http://schemas.microsoft.com/office/powerpoint/2010/main" val="974293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Agenda</a:t>
            </a:r>
            <a:endParaRPr/>
          </a:p>
        </p:txBody>
      </p:sp>
      <p:sp>
        <p:nvSpPr>
          <p:cNvPr id="107" name="Google Shape;107;p15"/>
          <p:cNvSpPr txBox="1">
            <a:spLocks noGrp="1"/>
          </p:cNvSpPr>
          <p:nvPr>
            <p:ph idx="1"/>
          </p:nvPr>
        </p:nvSpPr>
        <p:spPr>
          <a:xfrm>
            <a:off x="1097280" y="1845945"/>
            <a:ext cx="10058400" cy="4458970"/>
          </a:xfrm>
          <a:prstGeom prst="rect">
            <a:avLst/>
          </a:prstGeom>
          <a:noFill/>
          <a:ln>
            <a:noFill/>
          </a:ln>
        </p:spPr>
        <p:txBody>
          <a:bodyPr spcFirstLastPara="1" wrap="square" lIns="0" tIns="45700" rIns="0" bIns="45700" anchor="t" anchorCtr="0">
            <a:noAutofit/>
          </a:bodyPr>
          <a:lstStyle/>
          <a:p>
            <a:pPr marL="342900" marR="0" lvl="0" indent="-342900" algn="l" rtl="0">
              <a:lnSpc>
                <a:spcPct val="90000"/>
              </a:lnSpc>
              <a:spcBef>
                <a:spcPts val="0"/>
              </a:spcBef>
              <a:spcAft>
                <a:spcPts val="0"/>
              </a:spcAft>
              <a:buClr>
                <a:schemeClr val="accent1"/>
              </a:buClr>
              <a:buSzPts val="2000"/>
              <a:buFont typeface="Noto Sans Symbols"/>
              <a:buChar char="➢"/>
            </a:pPr>
            <a:r>
              <a:rPr lang="en-IN" sz="2000" b="0" i="0" u="none" strike="noStrike" cap="none" dirty="0">
                <a:solidFill>
                  <a:srgbClr val="3F3F3F"/>
                </a:solidFill>
                <a:latin typeface="Calibri"/>
                <a:ea typeface="Calibri"/>
                <a:cs typeface="Calibri"/>
                <a:sym typeface="Calibri"/>
              </a:rPr>
              <a:t>Why recommendation systems?</a:t>
            </a:r>
            <a:endParaRPr sz="2000" b="0" i="0" u="none" strike="noStrike" cap="none" dirty="0">
              <a:solidFill>
                <a:srgbClr val="3F3F3F"/>
              </a:solidFill>
              <a:latin typeface="Calibri"/>
              <a:ea typeface="Calibri"/>
              <a:cs typeface="Calibri"/>
              <a:sym typeface="Calibri"/>
            </a:endParaRPr>
          </a:p>
          <a:p>
            <a:pPr marL="342900" marR="0" lvl="0" indent="-342900" algn="l" rtl="0">
              <a:lnSpc>
                <a:spcPct val="90000"/>
              </a:lnSpc>
              <a:spcBef>
                <a:spcPts val="1400"/>
              </a:spcBef>
              <a:spcAft>
                <a:spcPts val="0"/>
              </a:spcAft>
              <a:buClr>
                <a:schemeClr val="accent1"/>
              </a:buClr>
              <a:buSzPts val="2000"/>
              <a:buFont typeface="Noto Sans Symbols"/>
              <a:buChar char="➢"/>
            </a:pPr>
            <a:r>
              <a:rPr lang="en-IN" sz="2000" b="0" i="0" u="none" strike="noStrike" cap="none" dirty="0">
                <a:solidFill>
                  <a:srgbClr val="3F3F3F"/>
                </a:solidFill>
                <a:latin typeface="Calibri"/>
                <a:ea typeface="Calibri"/>
                <a:cs typeface="Calibri"/>
                <a:sym typeface="Calibri"/>
              </a:rPr>
              <a:t>Real world examples and historical trends</a:t>
            </a:r>
            <a:endParaRPr sz="2000" b="0" i="0" u="none" strike="noStrike" cap="none" dirty="0">
              <a:solidFill>
                <a:srgbClr val="3F3F3F"/>
              </a:solidFill>
              <a:latin typeface="Calibri"/>
              <a:ea typeface="Calibri"/>
              <a:cs typeface="Calibri"/>
              <a:sym typeface="Calibri"/>
            </a:endParaRPr>
          </a:p>
          <a:p>
            <a:pPr marL="342900" marR="0" lvl="0" indent="-342900" algn="l" rtl="0">
              <a:lnSpc>
                <a:spcPct val="90000"/>
              </a:lnSpc>
              <a:spcBef>
                <a:spcPts val="1400"/>
              </a:spcBef>
              <a:spcAft>
                <a:spcPts val="0"/>
              </a:spcAft>
              <a:buClr>
                <a:schemeClr val="accent1"/>
              </a:buClr>
              <a:buSzPts val="2000"/>
              <a:buFont typeface="Noto Sans Symbols"/>
              <a:buChar char="➢"/>
            </a:pPr>
            <a:r>
              <a:rPr lang="en-IN" sz="2000" b="0" i="0" u="none" strike="noStrike" cap="none" dirty="0">
                <a:solidFill>
                  <a:srgbClr val="3F3F3F"/>
                </a:solidFill>
                <a:latin typeface="Calibri"/>
                <a:ea typeface="Calibri"/>
                <a:cs typeface="Calibri"/>
                <a:sym typeface="Calibri"/>
              </a:rPr>
              <a:t>Basic techniques of recommendation</a:t>
            </a:r>
            <a:endParaRPr sz="2000" b="0" i="0" u="none" strike="noStrike" cap="none" dirty="0">
              <a:solidFill>
                <a:srgbClr val="3F3F3F"/>
              </a:solidFill>
              <a:latin typeface="Calibri"/>
              <a:ea typeface="Calibri"/>
              <a:cs typeface="Calibri"/>
              <a:sym typeface="Calibri"/>
            </a:endParaRPr>
          </a:p>
          <a:p>
            <a:pPr marL="487044" marR="0" lvl="1" indent="-285749" algn="l" rtl="0">
              <a:lnSpc>
                <a:spcPct val="90000"/>
              </a:lnSpc>
              <a:spcBef>
                <a:spcPts val="400"/>
              </a:spcBef>
              <a:spcAft>
                <a:spcPts val="0"/>
              </a:spcAft>
              <a:buClr>
                <a:schemeClr val="accent1"/>
              </a:buClr>
              <a:buSzPts val="1800"/>
              <a:buFont typeface="Arial"/>
              <a:buChar char="•"/>
            </a:pPr>
            <a:r>
              <a:rPr lang="en-IN" sz="1800" b="0" i="0" u="none" strike="noStrike" cap="none" dirty="0">
                <a:solidFill>
                  <a:srgbClr val="3F3F3F"/>
                </a:solidFill>
                <a:latin typeface="Calibri"/>
                <a:ea typeface="Calibri"/>
                <a:cs typeface="Calibri"/>
                <a:sym typeface="Calibri"/>
              </a:rPr>
              <a:t>Popularity based</a:t>
            </a:r>
            <a:endParaRPr sz="1800" b="0" i="0" u="none" strike="noStrike" cap="none" dirty="0">
              <a:solidFill>
                <a:srgbClr val="3F3F3F"/>
              </a:solidFill>
              <a:latin typeface="Calibri"/>
              <a:ea typeface="Calibri"/>
              <a:cs typeface="Calibri"/>
              <a:sym typeface="Calibri"/>
            </a:endParaRPr>
          </a:p>
          <a:p>
            <a:pPr marL="487044" marR="0" lvl="1" indent="-285749" algn="l" rtl="0">
              <a:lnSpc>
                <a:spcPct val="90000"/>
              </a:lnSpc>
              <a:spcBef>
                <a:spcPts val="600"/>
              </a:spcBef>
              <a:spcAft>
                <a:spcPts val="0"/>
              </a:spcAft>
              <a:buClr>
                <a:schemeClr val="accent1"/>
              </a:buClr>
              <a:buSzPts val="1800"/>
              <a:buFont typeface="Arial"/>
              <a:buChar char="•"/>
            </a:pPr>
            <a:r>
              <a:rPr lang="en-IN" sz="1800" b="0" i="0" u="none" strike="noStrike" cap="none" dirty="0">
                <a:solidFill>
                  <a:srgbClr val="3F3F3F"/>
                </a:solidFill>
                <a:latin typeface="Calibri"/>
                <a:ea typeface="Calibri"/>
                <a:cs typeface="Calibri"/>
                <a:sym typeface="Calibri"/>
              </a:rPr>
              <a:t>Classification </a:t>
            </a:r>
            <a:endParaRPr sz="1800" b="0" i="0" u="none" strike="noStrike" cap="none" dirty="0">
              <a:solidFill>
                <a:srgbClr val="3F3F3F"/>
              </a:solidFill>
              <a:latin typeface="Calibri"/>
              <a:ea typeface="Calibri"/>
              <a:cs typeface="Calibri"/>
              <a:sym typeface="Calibri"/>
            </a:endParaRPr>
          </a:p>
          <a:p>
            <a:pPr marL="487044" marR="0" lvl="1" indent="-285749" algn="l" rtl="0">
              <a:lnSpc>
                <a:spcPct val="90000"/>
              </a:lnSpc>
              <a:spcBef>
                <a:spcPts val="600"/>
              </a:spcBef>
              <a:spcAft>
                <a:spcPts val="0"/>
              </a:spcAft>
              <a:buClr>
                <a:schemeClr val="accent1"/>
              </a:buClr>
              <a:buSzPts val="1800"/>
              <a:buFont typeface="Arial"/>
              <a:buChar char="•"/>
            </a:pPr>
            <a:r>
              <a:rPr lang="en-IN" sz="1800" b="0" i="0" u="none" strike="noStrike" cap="none" dirty="0">
                <a:solidFill>
                  <a:srgbClr val="3F3F3F"/>
                </a:solidFill>
                <a:latin typeface="Calibri"/>
                <a:ea typeface="Calibri"/>
                <a:cs typeface="Calibri"/>
                <a:sym typeface="Calibri"/>
              </a:rPr>
              <a:t>Content based</a:t>
            </a:r>
            <a:endParaRPr sz="1800" b="0" i="0" u="none" strike="noStrike" cap="none" dirty="0">
              <a:solidFill>
                <a:srgbClr val="3F3F3F"/>
              </a:solidFill>
              <a:latin typeface="Calibri"/>
              <a:ea typeface="Calibri"/>
              <a:cs typeface="Calibri"/>
              <a:sym typeface="Calibri"/>
            </a:endParaRPr>
          </a:p>
          <a:p>
            <a:pPr marL="487044" marR="0" lvl="1" indent="-285749" algn="l" rtl="0">
              <a:lnSpc>
                <a:spcPct val="90000"/>
              </a:lnSpc>
              <a:spcBef>
                <a:spcPts val="600"/>
              </a:spcBef>
              <a:spcAft>
                <a:spcPts val="0"/>
              </a:spcAft>
              <a:buClr>
                <a:schemeClr val="accent1"/>
              </a:buClr>
              <a:buSzPts val="1800"/>
              <a:buFont typeface="Arial"/>
              <a:buChar char="•"/>
            </a:pPr>
            <a:r>
              <a:rPr lang="en-IN" sz="1800" b="0" i="0" u="none" strike="noStrike" cap="none" dirty="0">
                <a:solidFill>
                  <a:srgbClr val="3F3F3F"/>
                </a:solidFill>
                <a:latin typeface="Calibri"/>
                <a:ea typeface="Calibri"/>
                <a:cs typeface="Calibri"/>
                <a:sym typeface="Calibri"/>
              </a:rPr>
              <a:t>Collaborative filtering</a:t>
            </a:r>
            <a:endParaRPr sz="1800" b="0" i="0" u="none" strike="noStrike" cap="none" dirty="0">
              <a:solidFill>
                <a:srgbClr val="3F3F3F"/>
              </a:solidFill>
              <a:latin typeface="Calibri"/>
              <a:ea typeface="Calibri"/>
              <a:cs typeface="Calibri"/>
              <a:sym typeface="Calibri"/>
            </a:endParaRPr>
          </a:p>
          <a:p>
            <a:pPr marL="487044" marR="0" lvl="1" indent="-285749" algn="l" rtl="0">
              <a:lnSpc>
                <a:spcPct val="90000"/>
              </a:lnSpc>
              <a:spcBef>
                <a:spcPts val="600"/>
              </a:spcBef>
              <a:spcAft>
                <a:spcPts val="0"/>
              </a:spcAft>
              <a:buClr>
                <a:schemeClr val="accent1"/>
              </a:buClr>
              <a:buSzPts val="1800"/>
              <a:buFont typeface="Arial"/>
              <a:buChar char="•"/>
            </a:pPr>
            <a:r>
              <a:rPr lang="en-IN" sz="1800" b="0" i="0" u="none" strike="noStrike" cap="none" dirty="0">
                <a:solidFill>
                  <a:srgbClr val="3F3F3F"/>
                </a:solidFill>
                <a:latin typeface="Calibri"/>
                <a:ea typeface="Calibri"/>
                <a:cs typeface="Calibri"/>
                <a:sym typeface="Calibri"/>
              </a:rPr>
              <a:t>Hybrid approaches</a:t>
            </a:r>
            <a:endParaRPr sz="1800" b="0" i="0" u="none" strike="noStrike" cap="none" dirty="0">
              <a:solidFill>
                <a:srgbClr val="3F3F3F"/>
              </a:solidFill>
              <a:latin typeface="Calibri"/>
              <a:ea typeface="Calibri"/>
              <a:cs typeface="Calibri"/>
              <a:sym typeface="Calibri"/>
            </a:endParaRPr>
          </a:p>
          <a:p>
            <a:pPr marL="342900" marR="0" lvl="0" indent="-342900" algn="l" rtl="0">
              <a:lnSpc>
                <a:spcPct val="90000"/>
              </a:lnSpc>
              <a:spcBef>
                <a:spcPts val="1600"/>
              </a:spcBef>
              <a:spcAft>
                <a:spcPts val="0"/>
              </a:spcAft>
              <a:buClr>
                <a:schemeClr val="accent1"/>
              </a:buClr>
              <a:buSzPts val="2000"/>
              <a:buFont typeface="Noto Sans Symbols"/>
              <a:buChar char="➢"/>
            </a:pPr>
            <a:r>
              <a:rPr lang="en-IN" sz="2000" b="0" i="0" u="none" strike="noStrike" cap="none" dirty="0">
                <a:solidFill>
                  <a:srgbClr val="3F3F3F"/>
                </a:solidFill>
                <a:latin typeface="Calibri"/>
                <a:ea typeface="Calibri"/>
                <a:cs typeface="Calibri"/>
                <a:sym typeface="Calibri"/>
              </a:rPr>
              <a:t>Evaluation of recommendation</a:t>
            </a:r>
            <a:endParaRPr sz="2000" b="0" i="0" u="none" strike="noStrike" cap="none" dirty="0">
              <a:solidFill>
                <a:srgbClr val="3F3F3F"/>
              </a:solidFill>
              <a:latin typeface="Calibri"/>
              <a:ea typeface="Calibri"/>
              <a:cs typeface="Calibri"/>
              <a:sym typeface="Calibri"/>
            </a:endParaRPr>
          </a:p>
          <a:p>
            <a:pPr marL="342900" marR="0" lvl="0" indent="-342900" algn="l" rtl="0">
              <a:lnSpc>
                <a:spcPct val="90000"/>
              </a:lnSpc>
              <a:spcBef>
                <a:spcPts val="1400"/>
              </a:spcBef>
              <a:spcAft>
                <a:spcPts val="0"/>
              </a:spcAft>
              <a:buClr>
                <a:schemeClr val="accent1"/>
              </a:buClr>
              <a:buSzPts val="2000"/>
              <a:buFont typeface="Noto Sans Symbols"/>
              <a:buChar char="➢"/>
            </a:pPr>
            <a:r>
              <a:rPr lang="en-IN" sz="2000" b="0" i="0" u="none" strike="noStrike" cap="none" dirty="0">
                <a:solidFill>
                  <a:srgbClr val="3F3F3F"/>
                </a:solidFill>
                <a:latin typeface="Calibri"/>
                <a:ea typeface="Calibri"/>
                <a:cs typeface="Calibri"/>
                <a:sym typeface="Calibri"/>
              </a:rPr>
              <a:t>Python examples</a:t>
            </a:r>
            <a:endParaRPr sz="2000" b="0" i="0" u="none" strike="noStrike" cap="none" dirty="0">
              <a:solidFill>
                <a:srgbClr val="3F3F3F"/>
              </a:solidFill>
              <a:latin typeface="Calibri"/>
              <a:ea typeface="Calibri"/>
              <a:cs typeface="Calibri"/>
              <a:sym typeface="Calibri"/>
            </a:endParaRPr>
          </a:p>
          <a:p>
            <a:pPr marL="342900" marR="0" lvl="0" indent="-342900" algn="l" rtl="0">
              <a:lnSpc>
                <a:spcPct val="90000"/>
              </a:lnSpc>
              <a:spcBef>
                <a:spcPts val="1400"/>
              </a:spcBef>
              <a:spcAft>
                <a:spcPts val="0"/>
              </a:spcAft>
              <a:buClr>
                <a:schemeClr val="accent1"/>
              </a:buClr>
              <a:buSzPts val="2000"/>
              <a:buFont typeface="Noto Sans Symbols"/>
              <a:buChar char="➢"/>
            </a:pPr>
            <a:r>
              <a:rPr lang="en-IN" sz="2000" b="0" i="0" u="none" strike="noStrike" cap="none" dirty="0">
                <a:solidFill>
                  <a:srgbClr val="3F3F3F"/>
                </a:solidFill>
                <a:latin typeface="Calibri"/>
                <a:ea typeface="Calibri"/>
                <a:cs typeface="Calibri"/>
                <a:sym typeface="Calibri"/>
              </a:rPr>
              <a:t>Advances in recommendation systems</a:t>
            </a:r>
            <a:endParaRPr dirty="0"/>
          </a:p>
        </p:txBody>
      </p:sp>
      <p:sp>
        <p:nvSpPr>
          <p:cNvPr id="2" name="Footer Placeholder 1"/>
          <p:cNvSpPr>
            <a:spLocks noGrp="1"/>
          </p:cNvSpPr>
          <p:nvPr>
            <p:ph type="ftr" sz="quarter" idx="11"/>
          </p:nvPr>
        </p:nvSpPr>
        <p:spPr>
          <a:xfrm>
            <a:off x="1810837" y="6492875"/>
            <a:ext cx="7881870" cy="365125"/>
          </a:xfrm>
        </p:spPr>
        <p:txBody>
          <a:bodyPr/>
          <a:lstStyle/>
          <a:p>
            <a:r>
              <a:rPr lang="en-US" sz="1400" dirty="0" smtClean="0">
                <a:latin typeface="+mn-lt"/>
              </a:rPr>
              <a:t>Proprietary content. ©Great Learning. All Rights Reserved. Unauthorized use or distribution prohibited</a:t>
            </a:r>
            <a:endParaRPr lang="en-IN" sz="1400" dirty="0">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We are overloaded</a:t>
            </a:r>
            <a:endParaRPr/>
          </a:p>
        </p:txBody>
      </p:sp>
      <p:sp>
        <p:nvSpPr>
          <p:cNvPr id="113" name="Google Shape;113;p16"/>
          <p:cNvSpPr txBox="1">
            <a:spLocks noGrp="1"/>
          </p:cNvSpPr>
          <p:nvPr>
            <p:ph sz="half" idx="1"/>
          </p:nvPr>
        </p:nvSpPr>
        <p:spPr>
          <a:prstGeom prst="rect">
            <a:avLst/>
          </a:prstGeom>
          <a:noFill/>
          <a:ln>
            <a:noFill/>
          </a:ln>
        </p:spPr>
        <p:txBody>
          <a:bodyPr spcFirstLastPara="1" wrap="square" lIns="0" tIns="45700" rIns="0" bIns="45700" anchor="t" anchorCtr="0">
            <a:noAutofit/>
          </a:bodyPr>
          <a:lstStyle/>
          <a:p>
            <a:pPr marL="285750" marR="0" lvl="0" indent="-285750" algn="l" rtl="0">
              <a:lnSpc>
                <a:spcPct val="90000"/>
              </a:lnSpc>
              <a:spcBef>
                <a:spcPts val="0"/>
              </a:spcBef>
              <a:spcAft>
                <a:spcPts val="0"/>
              </a:spcAft>
              <a:buClr>
                <a:schemeClr val="accent1"/>
              </a:buClr>
              <a:buSzPts val="2000"/>
              <a:buFont typeface="Arial"/>
              <a:buChar char="•"/>
            </a:pPr>
            <a:r>
              <a:rPr lang="en-IN" sz="2000" b="0" i="0" u="none" strike="noStrike" cap="none">
                <a:solidFill>
                  <a:srgbClr val="3F3F3F"/>
                </a:solidFill>
                <a:latin typeface="Calibri"/>
                <a:ea typeface="Calibri"/>
                <a:cs typeface="Calibri"/>
                <a:sym typeface="Calibri"/>
              </a:rPr>
              <a:t>Thousands of news articles and news blogs each day</a:t>
            </a:r>
            <a:endParaRPr sz="2000" b="0" i="0" u="none" strike="noStrike" cap="none">
              <a:solidFill>
                <a:srgbClr val="3F3F3F"/>
              </a:solidFill>
              <a:latin typeface="Calibri"/>
              <a:ea typeface="Calibri"/>
              <a:cs typeface="Calibri"/>
              <a:sym typeface="Calibri"/>
            </a:endParaRPr>
          </a:p>
          <a:p>
            <a:pPr marL="285750" marR="0" lvl="0" indent="-285750" algn="l" rtl="0">
              <a:lnSpc>
                <a:spcPct val="90000"/>
              </a:lnSpc>
              <a:spcBef>
                <a:spcPts val="1400"/>
              </a:spcBef>
              <a:spcAft>
                <a:spcPts val="0"/>
              </a:spcAft>
              <a:buClr>
                <a:schemeClr val="accent1"/>
              </a:buClr>
              <a:buSzPts val="2000"/>
              <a:buFont typeface="Arial"/>
              <a:buChar char="•"/>
            </a:pPr>
            <a:r>
              <a:rPr lang="en-IN" sz="2000" b="0" i="0" u="none" strike="noStrike" cap="none">
                <a:solidFill>
                  <a:srgbClr val="3F3F3F"/>
                </a:solidFill>
                <a:latin typeface="Calibri"/>
                <a:ea typeface="Calibri"/>
                <a:cs typeface="Calibri"/>
                <a:sym typeface="Calibri"/>
              </a:rPr>
              <a:t>Millions of movies, books, music tracks online</a:t>
            </a:r>
            <a:endParaRPr sz="2000" b="0" i="0" u="none" strike="noStrike" cap="none">
              <a:solidFill>
                <a:srgbClr val="3F3F3F"/>
              </a:solidFill>
              <a:latin typeface="Calibri"/>
              <a:ea typeface="Calibri"/>
              <a:cs typeface="Calibri"/>
              <a:sym typeface="Calibri"/>
            </a:endParaRPr>
          </a:p>
          <a:p>
            <a:pPr marL="285750" marR="0" lvl="0" indent="-285750" algn="l" rtl="0">
              <a:lnSpc>
                <a:spcPct val="90000"/>
              </a:lnSpc>
              <a:spcBef>
                <a:spcPts val="1400"/>
              </a:spcBef>
              <a:spcAft>
                <a:spcPts val="0"/>
              </a:spcAft>
              <a:buClr>
                <a:schemeClr val="accent1"/>
              </a:buClr>
              <a:buSzPts val="2000"/>
              <a:buFont typeface="Arial"/>
              <a:buChar char="•"/>
            </a:pPr>
            <a:r>
              <a:rPr lang="en-IN" sz="2000" b="0" i="0" u="none" strike="noStrike" cap="none">
                <a:solidFill>
                  <a:srgbClr val="3F3F3F"/>
                </a:solidFill>
                <a:latin typeface="Calibri"/>
                <a:ea typeface="Calibri"/>
                <a:cs typeface="Calibri"/>
                <a:sym typeface="Calibri"/>
              </a:rPr>
              <a:t>Several thousands of ad messages sent to us each day</a:t>
            </a:r>
            <a:endParaRPr sz="2000" b="0" i="0" u="none" strike="noStrike" cap="none">
              <a:solidFill>
                <a:srgbClr val="3F3F3F"/>
              </a:solidFill>
              <a:latin typeface="Calibri"/>
              <a:ea typeface="Calibri"/>
              <a:cs typeface="Calibri"/>
              <a:sym typeface="Calibri"/>
            </a:endParaRPr>
          </a:p>
          <a:p>
            <a:pPr marL="285750" marR="0" lvl="0" indent="-158750" algn="l" rtl="0">
              <a:lnSpc>
                <a:spcPct val="90000"/>
              </a:lnSpc>
              <a:spcBef>
                <a:spcPts val="1400"/>
              </a:spcBef>
              <a:spcAft>
                <a:spcPts val="0"/>
              </a:spcAft>
              <a:buClr>
                <a:schemeClr val="accent1"/>
              </a:buClr>
              <a:buSzPts val="2000"/>
              <a:buFont typeface="Arial"/>
              <a:buNone/>
            </a:pPr>
            <a:endParaRPr sz="2000" b="0" i="0" u="none" strike="noStrike" cap="none">
              <a:solidFill>
                <a:srgbClr val="3F3F3F"/>
              </a:solidFill>
              <a:latin typeface="Calibri"/>
              <a:ea typeface="Calibri"/>
              <a:cs typeface="Calibri"/>
              <a:sym typeface="Calibri"/>
            </a:endParaRPr>
          </a:p>
          <a:p>
            <a:pPr marL="285750" marR="0" lvl="0" indent="-285750" algn="l" rtl="0">
              <a:lnSpc>
                <a:spcPct val="90000"/>
              </a:lnSpc>
              <a:spcBef>
                <a:spcPts val="1400"/>
              </a:spcBef>
              <a:spcAft>
                <a:spcPts val="0"/>
              </a:spcAft>
              <a:buClr>
                <a:schemeClr val="accent1"/>
              </a:buClr>
              <a:buSzPts val="2000"/>
              <a:buFont typeface="Arial"/>
              <a:buChar char="•"/>
            </a:pPr>
            <a:r>
              <a:rPr lang="en-IN" sz="2000" b="0" i="0" u="none" strike="noStrike" cap="none">
                <a:solidFill>
                  <a:srgbClr val="3F3F3F"/>
                </a:solidFill>
                <a:latin typeface="Calibri"/>
                <a:ea typeface="Calibri"/>
                <a:cs typeface="Calibri"/>
                <a:sym typeface="Calibri"/>
              </a:rPr>
              <a:t>But is it new topic? </a:t>
            </a:r>
            <a:endParaRPr sz="2000" b="0" i="0" u="none" strike="noStrike" cap="none">
              <a:solidFill>
                <a:srgbClr val="3F3F3F"/>
              </a:solidFill>
              <a:latin typeface="Calibri"/>
              <a:ea typeface="Calibri"/>
              <a:cs typeface="Calibri"/>
              <a:sym typeface="Calibri"/>
            </a:endParaRPr>
          </a:p>
          <a:p>
            <a:pPr marL="742950" marR="0" lvl="1" indent="-285750" algn="l" rtl="0">
              <a:lnSpc>
                <a:spcPct val="90000"/>
              </a:lnSpc>
              <a:spcBef>
                <a:spcPts val="400"/>
              </a:spcBef>
              <a:spcAft>
                <a:spcPts val="0"/>
              </a:spcAft>
              <a:buClr>
                <a:schemeClr val="accent1"/>
              </a:buClr>
              <a:buSzPts val="1800"/>
              <a:buFont typeface="Arial"/>
              <a:buChar char="•"/>
            </a:pPr>
            <a:r>
              <a:rPr lang="en-IN" sz="1800" b="0" i="0" u="none" strike="noStrike" cap="none">
                <a:solidFill>
                  <a:srgbClr val="3F3F3F"/>
                </a:solidFill>
                <a:latin typeface="Calibri"/>
                <a:ea typeface="Calibri"/>
                <a:cs typeface="Calibri"/>
                <a:sym typeface="Calibri"/>
              </a:rPr>
              <a:t>what is new?</a:t>
            </a:r>
            <a:endParaRPr/>
          </a:p>
        </p:txBody>
      </p:sp>
      <p:pic>
        <p:nvPicPr>
          <p:cNvPr id="114" name="Google Shape;114;p16"/>
          <p:cNvPicPr preferRelativeResize="0">
            <a:picLocks noGrp="1"/>
          </p:cNvPicPr>
          <p:nvPr>
            <p:ph sz="half" idx="2"/>
          </p:nvPr>
        </p:nvPicPr>
        <p:blipFill rotWithShape="1">
          <a:blip r:embed="rId3">
            <a:alphaModFix/>
          </a:blip>
          <a:srcRect/>
          <a:stretch/>
        </p:blipFill>
        <p:spPr>
          <a:xfrm>
            <a:off x="7127240" y="2232025"/>
            <a:ext cx="3057525" cy="3067050"/>
          </a:xfrm>
          <a:prstGeom prst="rect">
            <a:avLst/>
          </a:prstGeom>
          <a:noFill/>
          <a:ln>
            <a:noFill/>
          </a:ln>
        </p:spPr>
      </p:pic>
      <p:sp>
        <p:nvSpPr>
          <p:cNvPr id="2" name="Footer Placeholder 1"/>
          <p:cNvSpPr>
            <a:spLocks noGrp="1"/>
          </p:cNvSpPr>
          <p:nvPr>
            <p:ph type="ftr" sz="quarter" idx="11"/>
          </p:nvPr>
        </p:nvSpPr>
        <p:spPr>
          <a:xfrm>
            <a:off x="1822869" y="6492875"/>
            <a:ext cx="7881870" cy="365125"/>
          </a:xfrm>
        </p:spPr>
        <p:txBody>
          <a:bodyPr/>
          <a:lstStyle/>
          <a:p>
            <a:r>
              <a:rPr lang="en-US" sz="1400" dirty="0" smtClean="0">
                <a:latin typeface="+mn-lt"/>
              </a:rPr>
              <a:t>Proprietary content. ©Great Learning. All Rights Reserved. Unauthorized use or distribution prohibited</a:t>
            </a:r>
            <a:endParaRPr lang="en-IN" sz="1400" dirty="0">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From scarcity to abundance</a:t>
            </a:r>
            <a:endParaRPr/>
          </a:p>
        </p:txBody>
      </p:sp>
      <p:sp>
        <p:nvSpPr>
          <p:cNvPr id="120" name="Google Shape;120;p17"/>
          <p:cNvSpPr txBox="1">
            <a:spLocks noGrp="1"/>
          </p:cNvSpPr>
          <p:nvPr>
            <p:ph sz="half" idx="1"/>
          </p:nvPr>
        </p:nvSpPr>
        <p:spPr>
          <a:prstGeom prst="rect">
            <a:avLst/>
          </a:prstGeom>
          <a:noFill/>
          <a:ln>
            <a:noFill/>
          </a:ln>
        </p:spPr>
        <p:txBody>
          <a:bodyPr spcFirstLastPara="1" wrap="square" lIns="0" tIns="45700" rIns="0" bIns="45700" anchor="t" anchorCtr="0">
            <a:noAutofit/>
          </a:bodyPr>
          <a:lstStyle/>
          <a:p>
            <a:pPr marL="91440" marR="0" lvl="0" indent="-91440" algn="l" rtl="0">
              <a:lnSpc>
                <a:spcPct val="90000"/>
              </a:lnSpc>
              <a:spcBef>
                <a:spcPts val="0"/>
              </a:spcBef>
              <a:spcAft>
                <a:spcPts val="0"/>
              </a:spcAft>
              <a:buClr>
                <a:schemeClr val="accent1"/>
              </a:buClr>
              <a:buSzPts val="2000"/>
              <a:buFont typeface="Calibri"/>
              <a:buChar char=" "/>
            </a:pPr>
            <a:r>
              <a:rPr lang="en-IN" sz="2000" b="1" i="0" u="none" strike="noStrike" cap="none">
                <a:solidFill>
                  <a:srgbClr val="3F3F3F"/>
                </a:solidFill>
                <a:latin typeface="Calibri"/>
                <a:ea typeface="Calibri"/>
                <a:cs typeface="Calibri"/>
                <a:sym typeface="Calibri"/>
              </a:rPr>
              <a:t>Limited resources:</a:t>
            </a:r>
            <a:endParaRPr sz="2000" b="1" i="0" u="none" strike="noStrike" cap="none">
              <a:solidFill>
                <a:srgbClr val="3F3F3F"/>
              </a:solidFill>
              <a:latin typeface="Calibri"/>
              <a:ea typeface="Calibri"/>
              <a:cs typeface="Calibri"/>
              <a:sym typeface="Calibri"/>
            </a:endParaRPr>
          </a:p>
          <a:p>
            <a:pPr marL="384175" marR="0" lvl="1" indent="-182880" algn="l" rtl="0">
              <a:lnSpc>
                <a:spcPct val="90000"/>
              </a:lnSpc>
              <a:spcBef>
                <a:spcPts val="400"/>
              </a:spcBef>
              <a:spcAft>
                <a:spcPts val="0"/>
              </a:spcAft>
              <a:buClr>
                <a:schemeClr val="accent1"/>
              </a:buClr>
              <a:buSzPts val="1800"/>
              <a:buFont typeface="Calibri"/>
              <a:buChar char="◦"/>
            </a:pPr>
            <a:r>
              <a:rPr lang="en-IN" sz="1800" b="0" i="0" u="none" strike="noStrike" cap="none">
                <a:solidFill>
                  <a:srgbClr val="3F3F3F"/>
                </a:solidFill>
                <a:latin typeface="Calibri"/>
                <a:ea typeface="Calibri"/>
                <a:cs typeface="Calibri"/>
                <a:sym typeface="Calibri"/>
              </a:rPr>
              <a:t>Shelf space</a:t>
            </a:r>
            <a:endParaRPr sz="1800" b="0" i="0" u="none" strike="noStrike" cap="none">
              <a:solidFill>
                <a:srgbClr val="3F3F3F"/>
              </a:solidFill>
              <a:latin typeface="Calibri"/>
              <a:ea typeface="Calibri"/>
              <a:cs typeface="Calibri"/>
              <a:sym typeface="Calibri"/>
            </a:endParaRPr>
          </a:p>
          <a:p>
            <a:pPr marL="384175" marR="0" lvl="1" indent="-182880" algn="l" rtl="0">
              <a:lnSpc>
                <a:spcPct val="90000"/>
              </a:lnSpc>
              <a:spcBef>
                <a:spcPts val="600"/>
              </a:spcBef>
              <a:spcAft>
                <a:spcPts val="0"/>
              </a:spcAft>
              <a:buClr>
                <a:schemeClr val="accent1"/>
              </a:buClr>
              <a:buSzPts val="1800"/>
              <a:buFont typeface="Calibri"/>
              <a:buChar char="◦"/>
            </a:pPr>
            <a:r>
              <a:rPr lang="en-IN" sz="1800" b="0" i="0" u="none" strike="noStrike" cap="none">
                <a:solidFill>
                  <a:srgbClr val="3F3F3F"/>
                </a:solidFill>
                <a:latin typeface="Calibri"/>
                <a:ea typeface="Calibri"/>
                <a:cs typeface="Calibri"/>
                <a:sym typeface="Calibri"/>
              </a:rPr>
              <a:t>No of hours for TV shows </a:t>
            </a:r>
            <a:endParaRPr sz="1800" b="0" i="0" u="none" strike="noStrike" cap="none">
              <a:solidFill>
                <a:srgbClr val="3F3F3F"/>
              </a:solidFill>
              <a:latin typeface="Calibri"/>
              <a:ea typeface="Calibri"/>
              <a:cs typeface="Calibri"/>
              <a:sym typeface="Calibri"/>
            </a:endParaRPr>
          </a:p>
          <a:p>
            <a:pPr marL="384175" marR="0" lvl="1" indent="-182880" algn="l" rtl="0">
              <a:lnSpc>
                <a:spcPct val="90000"/>
              </a:lnSpc>
              <a:spcBef>
                <a:spcPts val="600"/>
              </a:spcBef>
              <a:spcAft>
                <a:spcPts val="0"/>
              </a:spcAft>
              <a:buClr>
                <a:schemeClr val="accent1"/>
              </a:buClr>
              <a:buSzPts val="1800"/>
              <a:buFont typeface="Calibri"/>
              <a:buChar char="◦"/>
            </a:pPr>
            <a:r>
              <a:rPr lang="en-IN" sz="1800" b="0" i="0" u="none" strike="noStrike" cap="none">
                <a:solidFill>
                  <a:srgbClr val="3F3F3F"/>
                </a:solidFill>
                <a:latin typeface="Calibri"/>
                <a:ea typeface="Calibri"/>
                <a:cs typeface="Calibri"/>
                <a:sym typeface="Calibri"/>
              </a:rPr>
              <a:t>No of theaters for Movies</a:t>
            </a:r>
            <a:endParaRPr sz="1800" b="0" i="0" u="none" strike="noStrike" cap="none">
              <a:solidFill>
                <a:srgbClr val="3F3F3F"/>
              </a:solidFill>
              <a:latin typeface="Calibri"/>
              <a:ea typeface="Calibri"/>
              <a:cs typeface="Calibri"/>
              <a:sym typeface="Calibri"/>
            </a:endParaRPr>
          </a:p>
          <a:p>
            <a:pPr marL="91440" marR="0" lvl="0" indent="-91440" algn="l" rtl="0">
              <a:lnSpc>
                <a:spcPct val="90000"/>
              </a:lnSpc>
              <a:spcBef>
                <a:spcPts val="1600"/>
              </a:spcBef>
              <a:spcAft>
                <a:spcPts val="0"/>
              </a:spcAft>
              <a:buClr>
                <a:schemeClr val="accent1"/>
              </a:buClr>
              <a:buSzPts val="2000"/>
              <a:buFont typeface="Calibri"/>
              <a:buChar char=" "/>
            </a:pPr>
            <a:r>
              <a:rPr lang="en-IN" sz="2000" b="0" i="0" u="none" strike="noStrike" cap="none">
                <a:solidFill>
                  <a:srgbClr val="3F3F3F"/>
                </a:solidFill>
                <a:latin typeface="Calibri"/>
                <a:ea typeface="Calibri"/>
                <a:cs typeface="Calibri"/>
                <a:sym typeface="Calibri"/>
              </a:rPr>
              <a:t>Web enabled near-zero-cost dissimination of information about products</a:t>
            </a:r>
            <a:endParaRPr sz="2000" b="0" i="0" u="none" strike="noStrike" cap="none">
              <a:solidFill>
                <a:srgbClr val="3F3F3F"/>
              </a:solidFill>
              <a:latin typeface="Calibri"/>
              <a:ea typeface="Calibri"/>
              <a:cs typeface="Calibri"/>
              <a:sym typeface="Calibri"/>
            </a:endParaRPr>
          </a:p>
          <a:p>
            <a:pPr marL="384175" marR="0" lvl="1" indent="-182880" algn="l" rtl="0">
              <a:lnSpc>
                <a:spcPct val="90000"/>
              </a:lnSpc>
              <a:spcBef>
                <a:spcPts val="400"/>
              </a:spcBef>
              <a:spcAft>
                <a:spcPts val="0"/>
              </a:spcAft>
              <a:buClr>
                <a:schemeClr val="accent1"/>
              </a:buClr>
              <a:buSzPts val="1800"/>
              <a:buFont typeface="Calibri"/>
              <a:buChar char="◦"/>
            </a:pPr>
            <a:r>
              <a:rPr lang="en-IN" sz="1800" b="0" i="0" u="none" strike="noStrike" cap="none">
                <a:solidFill>
                  <a:srgbClr val="3F3F3F"/>
                </a:solidFill>
                <a:latin typeface="Calibri"/>
                <a:ea typeface="Calibri"/>
                <a:cs typeface="Calibri"/>
                <a:sym typeface="Calibri"/>
              </a:rPr>
              <a:t>Reliance vs Amazon</a:t>
            </a:r>
            <a:endParaRPr sz="1800" b="0" i="0" u="none" strike="noStrike" cap="none">
              <a:solidFill>
                <a:srgbClr val="3F3F3F"/>
              </a:solidFill>
              <a:latin typeface="Calibri"/>
              <a:ea typeface="Calibri"/>
              <a:cs typeface="Calibri"/>
              <a:sym typeface="Calibri"/>
            </a:endParaRPr>
          </a:p>
          <a:p>
            <a:pPr marL="384175" marR="0" lvl="1" indent="-182880" algn="l" rtl="0">
              <a:lnSpc>
                <a:spcPct val="90000"/>
              </a:lnSpc>
              <a:spcBef>
                <a:spcPts val="600"/>
              </a:spcBef>
              <a:spcAft>
                <a:spcPts val="0"/>
              </a:spcAft>
              <a:buClr>
                <a:schemeClr val="accent1"/>
              </a:buClr>
              <a:buSzPts val="1800"/>
              <a:buFont typeface="Calibri"/>
              <a:buChar char="◦"/>
            </a:pPr>
            <a:r>
              <a:rPr lang="en-IN" sz="1800" b="1" i="0" u="none" strike="noStrike" cap="none">
                <a:solidFill>
                  <a:srgbClr val="3F3F3F"/>
                </a:solidFill>
                <a:latin typeface="Calibri"/>
                <a:ea typeface="Calibri"/>
                <a:cs typeface="Calibri"/>
                <a:sym typeface="Calibri"/>
              </a:rPr>
              <a:t>long tail phenomenon</a:t>
            </a:r>
            <a:endParaRPr sz="1800" b="1" i="0" u="none" strike="noStrike" cap="none">
              <a:solidFill>
                <a:srgbClr val="3F3F3F"/>
              </a:solidFill>
              <a:latin typeface="Calibri"/>
              <a:ea typeface="Calibri"/>
              <a:cs typeface="Calibri"/>
              <a:sym typeface="Calibri"/>
            </a:endParaRPr>
          </a:p>
          <a:p>
            <a:pPr marL="567055" marR="0" lvl="2" indent="-182880" algn="l" rtl="0">
              <a:lnSpc>
                <a:spcPct val="90000"/>
              </a:lnSpc>
              <a:spcBef>
                <a:spcPts val="600"/>
              </a:spcBef>
              <a:spcAft>
                <a:spcPts val="0"/>
              </a:spcAft>
              <a:buClr>
                <a:schemeClr val="accent1"/>
              </a:buClr>
              <a:buSzPts val="1600"/>
              <a:buFont typeface="Calibri"/>
              <a:buChar char="◦"/>
            </a:pPr>
            <a:r>
              <a:rPr lang="en-IN" sz="1600" b="0" i="0" u="none" strike="noStrike" cap="none">
                <a:solidFill>
                  <a:srgbClr val="3F3F3F"/>
                </a:solidFill>
                <a:latin typeface="Calibri"/>
                <a:ea typeface="Calibri"/>
                <a:cs typeface="Calibri"/>
                <a:sym typeface="Calibri"/>
              </a:rPr>
              <a:t>Cut off point</a:t>
            </a:r>
            <a:endParaRPr sz="1600" b="0" i="0" u="none" strike="noStrike" cap="none">
              <a:solidFill>
                <a:srgbClr val="3F3F3F"/>
              </a:solidFill>
              <a:latin typeface="Calibri"/>
              <a:ea typeface="Calibri"/>
              <a:cs typeface="Calibri"/>
              <a:sym typeface="Calibri"/>
            </a:endParaRPr>
          </a:p>
          <a:p>
            <a:pPr marL="567055" marR="0" lvl="2" indent="-182880" algn="l" rtl="0">
              <a:lnSpc>
                <a:spcPct val="90000"/>
              </a:lnSpc>
              <a:spcBef>
                <a:spcPts val="600"/>
              </a:spcBef>
              <a:spcAft>
                <a:spcPts val="0"/>
              </a:spcAft>
              <a:buClr>
                <a:schemeClr val="accent1"/>
              </a:buClr>
              <a:buSzPts val="1600"/>
              <a:buFont typeface="Calibri"/>
              <a:buChar char="◦"/>
            </a:pPr>
            <a:r>
              <a:rPr lang="en-IN" sz="1600" b="0" i="0" u="none" strike="noStrike" cap="none">
                <a:solidFill>
                  <a:srgbClr val="3F3F3F"/>
                </a:solidFill>
                <a:latin typeface="Calibri"/>
                <a:ea typeface="Calibri"/>
                <a:cs typeface="Calibri"/>
                <a:sym typeface="Calibri"/>
              </a:rPr>
              <a:t>Area of the curve</a:t>
            </a:r>
            <a:endParaRPr sz="1600" b="0" i="0" u="none" strike="noStrike" cap="none">
              <a:solidFill>
                <a:srgbClr val="3F3F3F"/>
              </a:solidFill>
              <a:latin typeface="Calibri"/>
              <a:ea typeface="Calibri"/>
              <a:cs typeface="Calibri"/>
              <a:sym typeface="Calibri"/>
            </a:endParaRPr>
          </a:p>
          <a:p>
            <a:pPr marL="384175" marR="0" lvl="1" indent="-68579" algn="l" rtl="0">
              <a:lnSpc>
                <a:spcPct val="90000"/>
              </a:lnSpc>
              <a:spcBef>
                <a:spcPts val="600"/>
              </a:spcBef>
              <a:spcAft>
                <a:spcPts val="0"/>
              </a:spcAft>
              <a:buClr>
                <a:schemeClr val="accent1"/>
              </a:buClr>
              <a:buSzPts val="1800"/>
              <a:buFont typeface="Calibri"/>
              <a:buNone/>
            </a:pPr>
            <a:endParaRPr sz="1800" b="0" i="0" u="none" strike="noStrike" cap="none">
              <a:solidFill>
                <a:srgbClr val="3F3F3F"/>
              </a:solidFill>
              <a:latin typeface="Calibri"/>
              <a:ea typeface="Calibri"/>
              <a:cs typeface="Calibri"/>
              <a:sym typeface="Calibri"/>
            </a:endParaRPr>
          </a:p>
        </p:txBody>
      </p:sp>
      <p:pic>
        <p:nvPicPr>
          <p:cNvPr id="121" name="Google Shape;121;p17"/>
          <p:cNvPicPr preferRelativeResize="0">
            <a:picLocks noGrp="1"/>
          </p:cNvPicPr>
          <p:nvPr>
            <p:ph sz="half" idx="2"/>
          </p:nvPr>
        </p:nvPicPr>
        <p:blipFill rotWithShape="1">
          <a:blip r:embed="rId3">
            <a:alphaModFix/>
          </a:blip>
          <a:stretch/>
        </p:blipFill>
        <p:spPr>
          <a:xfrm>
            <a:off x="6172200" y="2084218"/>
            <a:ext cx="5181600" cy="3784410"/>
          </a:xfrm>
          <a:prstGeom prst="rect">
            <a:avLst/>
          </a:prstGeom>
          <a:noFill/>
          <a:ln>
            <a:noFill/>
          </a:ln>
        </p:spPr>
      </p:pic>
      <p:sp>
        <p:nvSpPr>
          <p:cNvPr id="122" name="Google Shape;122;p17"/>
          <p:cNvSpPr txBox="1"/>
          <p:nvPr/>
        </p:nvSpPr>
        <p:spPr>
          <a:xfrm>
            <a:off x="1688011" y="6262159"/>
            <a:ext cx="9110618" cy="3128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b="0" i="0" u="sng" strike="noStrike" cap="none" dirty="0" smtClean="0">
                <a:solidFill>
                  <a:schemeClr val="dk1"/>
                </a:solidFill>
                <a:latin typeface="Calibri"/>
                <a:ea typeface="Calibri"/>
                <a:cs typeface="Calibri"/>
                <a:sym typeface="Calibri"/>
              </a:rPr>
              <a:t>Source:</a:t>
            </a:r>
            <a:r>
              <a:rPr lang="en-IN" b="0" i="0" u="none" strike="noStrike" cap="none" dirty="0" smtClean="0">
                <a:solidFill>
                  <a:schemeClr val="dk1"/>
                </a:solidFill>
                <a:latin typeface="Calibri"/>
                <a:ea typeface="Calibri"/>
                <a:cs typeface="Calibri"/>
                <a:sym typeface="Calibri"/>
              </a:rPr>
              <a:t> http</a:t>
            </a:r>
            <a:r>
              <a:rPr lang="en-IN" b="0" i="0" u="none" strike="noStrike" cap="none" dirty="0">
                <a:solidFill>
                  <a:schemeClr val="dk1"/>
                </a:solidFill>
                <a:latin typeface="Calibri"/>
                <a:ea typeface="Calibri"/>
                <a:cs typeface="Calibri"/>
                <a:sym typeface="Calibri"/>
              </a:rPr>
              <a:t>://dataaspirant.com/2015/05/25/collaborative-filtering-recommendation-engine-implementation-in-python/</a:t>
            </a:r>
            <a:endParaRPr sz="1100" dirty="0"/>
          </a:p>
        </p:txBody>
      </p:sp>
      <p:sp>
        <p:nvSpPr>
          <p:cNvPr id="2" name="Footer Placeholder 1"/>
          <p:cNvSpPr>
            <a:spLocks noGrp="1"/>
          </p:cNvSpPr>
          <p:nvPr>
            <p:ph type="ftr" sz="quarter" idx="11"/>
          </p:nvPr>
        </p:nvSpPr>
        <p:spPr>
          <a:xfrm>
            <a:off x="1798806" y="6545623"/>
            <a:ext cx="7881870" cy="365125"/>
          </a:xfrm>
        </p:spPr>
        <p:txBody>
          <a:bodyPr/>
          <a:lstStyle/>
          <a:p>
            <a:r>
              <a:rPr lang="en-US" sz="1400" dirty="0" smtClean="0">
                <a:latin typeface="+mn-lt"/>
              </a:rPr>
              <a:t>Proprietary content. ©Great Learning. All Rights Reserved. Unauthorized use or distribution prohibited</a:t>
            </a:r>
            <a:endParaRPr lang="en-IN" sz="1400" dirty="0">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Why Recommendation System?</a:t>
            </a:r>
            <a:endParaRPr/>
          </a:p>
        </p:txBody>
      </p:sp>
      <p:sp>
        <p:nvSpPr>
          <p:cNvPr id="128" name="Google Shape;128;p18"/>
          <p:cNvSpPr txBox="1">
            <a:spLocks noGrp="1"/>
          </p:cNvSpPr>
          <p:nvPr>
            <p:ph idx="1"/>
          </p:nvPr>
        </p:nvSpPr>
        <p:spPr>
          <a:prstGeom prst="rect">
            <a:avLst/>
          </a:prstGeom>
          <a:noFill/>
          <a:ln>
            <a:noFill/>
          </a:ln>
        </p:spPr>
        <p:txBody>
          <a:bodyPr spcFirstLastPara="1" wrap="square" lIns="0" tIns="45700" rIns="0" bIns="45700" anchor="t" anchorCtr="0">
            <a:noAutofit/>
          </a:bodyPr>
          <a:lstStyle/>
          <a:p>
            <a:pPr marL="91440" marR="0" lvl="0" indent="-91440" algn="l" rtl="0">
              <a:lnSpc>
                <a:spcPct val="90000"/>
              </a:lnSpc>
              <a:spcBef>
                <a:spcPts val="0"/>
              </a:spcBef>
              <a:spcAft>
                <a:spcPts val="0"/>
              </a:spcAft>
              <a:buClr>
                <a:schemeClr val="accent1"/>
              </a:buClr>
              <a:buSzPts val="2000"/>
              <a:buFont typeface="Calibri"/>
              <a:buChar char=" "/>
            </a:pPr>
            <a:r>
              <a:rPr lang="en-IN" sz="2000" b="1" i="0" u="none" strike="noStrike" cap="none" dirty="0">
                <a:solidFill>
                  <a:srgbClr val="666666"/>
                </a:solidFill>
                <a:latin typeface="Calibri"/>
                <a:ea typeface="Calibri"/>
                <a:cs typeface="Calibri"/>
                <a:sym typeface="Calibri"/>
              </a:rPr>
              <a:t>What we can solve?</a:t>
            </a:r>
            <a:endParaRPr sz="2000" b="1" i="0" u="none" strike="noStrike" cap="none" dirty="0">
              <a:solidFill>
                <a:srgbClr val="666666"/>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Help user find item of their interest. </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Help item provider deliver their items to right user.</a:t>
            </a:r>
            <a:endParaRPr sz="2000" b="0" i="0" u="none" strike="noStrike" cap="none" dirty="0">
              <a:solidFill>
                <a:srgbClr val="3F3F3F"/>
              </a:solidFill>
              <a:latin typeface="Calibri"/>
              <a:ea typeface="Calibri"/>
              <a:cs typeface="Calibri"/>
              <a:sym typeface="Calibri"/>
            </a:endParaRPr>
          </a:p>
          <a:p>
            <a:pPr marL="384175" marR="0" lvl="1" indent="-182880" algn="l" rtl="0">
              <a:lnSpc>
                <a:spcPct val="90000"/>
              </a:lnSpc>
              <a:spcBef>
                <a:spcPts val="400"/>
              </a:spcBef>
              <a:spcAft>
                <a:spcPts val="0"/>
              </a:spcAft>
              <a:buClr>
                <a:schemeClr val="accent1"/>
              </a:buClr>
              <a:buSzPts val="1800"/>
              <a:buFont typeface="Calibri"/>
              <a:buChar char="◦"/>
            </a:pPr>
            <a:r>
              <a:rPr lang="en-IN" sz="1800" b="0" i="0" u="none" strike="noStrike" cap="none" dirty="0">
                <a:solidFill>
                  <a:srgbClr val="666666"/>
                </a:solidFill>
                <a:latin typeface="Calibri"/>
                <a:ea typeface="Calibri"/>
                <a:cs typeface="Calibri"/>
                <a:sym typeface="Calibri"/>
              </a:rPr>
              <a:t>Identify products most relevant to the user </a:t>
            </a:r>
            <a:endParaRPr sz="1800" b="0" i="0" u="none" strike="noStrike" cap="none" dirty="0">
              <a:solidFill>
                <a:srgbClr val="666666"/>
              </a:solidFill>
              <a:latin typeface="Calibri"/>
              <a:ea typeface="Calibri"/>
              <a:cs typeface="Calibri"/>
              <a:sym typeface="Calibri"/>
            </a:endParaRPr>
          </a:p>
          <a:p>
            <a:pPr marL="384175" marR="0" lvl="1" indent="-182880" algn="l" rtl="0">
              <a:lnSpc>
                <a:spcPct val="90000"/>
              </a:lnSpc>
              <a:spcBef>
                <a:spcPts val="600"/>
              </a:spcBef>
              <a:spcAft>
                <a:spcPts val="0"/>
              </a:spcAft>
              <a:buClr>
                <a:schemeClr val="accent1"/>
              </a:buClr>
              <a:buSzPts val="1800"/>
              <a:buFont typeface="Calibri"/>
              <a:buChar char="◦"/>
            </a:pPr>
            <a:r>
              <a:rPr lang="en-IN" sz="1800" b="0" i="0" u="none" strike="noStrike" cap="none" dirty="0">
                <a:solidFill>
                  <a:srgbClr val="666666"/>
                </a:solidFill>
                <a:latin typeface="Calibri"/>
                <a:ea typeface="Calibri"/>
                <a:cs typeface="Calibri"/>
                <a:sym typeface="Calibri"/>
              </a:rPr>
              <a:t>Personalized content</a:t>
            </a:r>
            <a:endParaRPr sz="1800" b="0" i="0" u="none" strike="noStrike" cap="none" dirty="0">
              <a:solidFill>
                <a:srgbClr val="666666"/>
              </a:solidFill>
              <a:latin typeface="Calibri"/>
              <a:ea typeface="Calibri"/>
              <a:cs typeface="Calibri"/>
              <a:sym typeface="Calibri"/>
            </a:endParaRPr>
          </a:p>
          <a:p>
            <a:pPr marL="384175" marR="0" lvl="1" indent="-182880" algn="l" rtl="0">
              <a:lnSpc>
                <a:spcPct val="90000"/>
              </a:lnSpc>
              <a:spcBef>
                <a:spcPts val="600"/>
              </a:spcBef>
              <a:spcAft>
                <a:spcPts val="0"/>
              </a:spcAft>
              <a:buClr>
                <a:schemeClr val="accent1"/>
              </a:buClr>
              <a:buSzPts val="1800"/>
              <a:buFont typeface="Calibri"/>
              <a:buChar char="◦"/>
            </a:pPr>
            <a:r>
              <a:rPr lang="en-IN" sz="1800" b="0" i="0" u="none" strike="noStrike" cap="none" dirty="0" err="1">
                <a:solidFill>
                  <a:srgbClr val="666666"/>
                </a:solidFill>
                <a:latin typeface="Calibri"/>
                <a:ea typeface="Calibri"/>
                <a:cs typeface="Calibri"/>
                <a:sym typeface="Calibri"/>
              </a:rPr>
              <a:t>Eg</a:t>
            </a:r>
            <a:r>
              <a:rPr lang="en-IN" sz="1800" b="0" i="0" u="none" strike="noStrike" cap="none" dirty="0">
                <a:solidFill>
                  <a:srgbClr val="666666"/>
                </a:solidFill>
                <a:latin typeface="Calibri"/>
                <a:ea typeface="Calibri"/>
                <a:cs typeface="Calibri"/>
                <a:sym typeface="Calibri"/>
              </a:rPr>
              <a:t>. Top n offers</a:t>
            </a:r>
            <a:endParaRPr sz="18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6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Help website improve user engagement. </a:t>
            </a:r>
            <a:endParaRPr sz="2000" b="0" i="0" u="none" strike="noStrike" cap="none" dirty="0">
              <a:solidFill>
                <a:srgbClr val="3F3F3F"/>
              </a:solidFill>
              <a:latin typeface="Calibri"/>
              <a:ea typeface="Calibri"/>
              <a:cs typeface="Calibri"/>
              <a:sym typeface="Calibri"/>
            </a:endParaRPr>
          </a:p>
          <a:p>
            <a:pPr marL="91440" marR="0" lvl="0" indent="35560" algn="l" rtl="0">
              <a:lnSpc>
                <a:spcPct val="90000"/>
              </a:lnSpc>
              <a:spcBef>
                <a:spcPts val="1400"/>
              </a:spcBef>
              <a:spcAft>
                <a:spcPts val="0"/>
              </a:spcAft>
              <a:buClr>
                <a:schemeClr val="accent1"/>
              </a:buClr>
              <a:buSzPts val="2000"/>
              <a:buFont typeface="Calibri"/>
              <a:buNone/>
            </a:pPr>
            <a:endParaRPr sz="2000" b="1" i="0" u="none" strike="noStrike" cap="none" dirty="0">
              <a:solidFill>
                <a:srgbClr val="666666"/>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1" i="0" u="none" strike="noStrike" cap="none" dirty="0">
                <a:solidFill>
                  <a:srgbClr val="666666"/>
                </a:solidFill>
                <a:latin typeface="Calibri"/>
                <a:ea typeface="Calibri"/>
                <a:cs typeface="Calibri"/>
                <a:sym typeface="Calibri"/>
              </a:rPr>
              <a:t>Recommender system</a:t>
            </a:r>
            <a:r>
              <a:rPr lang="en-IN" sz="2000" b="0" i="0" u="none" strike="noStrike" cap="none" dirty="0">
                <a:solidFill>
                  <a:srgbClr val="666666"/>
                </a:solidFill>
                <a:latin typeface="Calibri"/>
                <a:ea typeface="Calibri"/>
                <a:cs typeface="Calibri"/>
                <a:sym typeface="Calibri"/>
              </a:rPr>
              <a:t> creates a matching between users and items and exploits the </a:t>
            </a:r>
            <a:r>
              <a:rPr lang="en-IN" sz="2000" b="1" i="0" u="none" strike="noStrike" cap="none" dirty="0">
                <a:solidFill>
                  <a:srgbClr val="666666"/>
                </a:solidFill>
                <a:latin typeface="Calibri"/>
                <a:ea typeface="Calibri"/>
                <a:cs typeface="Calibri"/>
                <a:sym typeface="Calibri"/>
              </a:rPr>
              <a:t>similarity between users/items</a:t>
            </a:r>
            <a:r>
              <a:rPr lang="en-IN" sz="2000" b="0" i="0" u="none" strike="noStrike" cap="none" dirty="0">
                <a:solidFill>
                  <a:srgbClr val="666666"/>
                </a:solidFill>
                <a:latin typeface="Calibri"/>
                <a:ea typeface="Calibri"/>
                <a:cs typeface="Calibri"/>
                <a:sym typeface="Calibri"/>
              </a:rPr>
              <a:t> to make recommendations. </a:t>
            </a:r>
            <a:endParaRPr sz="2000" b="0" i="0" u="none" strike="noStrike" cap="none" dirty="0">
              <a:solidFill>
                <a:srgbClr val="666666"/>
              </a:solidFill>
              <a:latin typeface="Calibri"/>
              <a:ea typeface="Calibri"/>
              <a:cs typeface="Calibri"/>
              <a:sym typeface="Calibri"/>
            </a:endParaRPr>
          </a:p>
        </p:txBody>
      </p:sp>
      <p:sp>
        <p:nvSpPr>
          <p:cNvPr id="2" name="Footer Placeholder 1"/>
          <p:cNvSpPr>
            <a:spLocks noGrp="1"/>
          </p:cNvSpPr>
          <p:nvPr>
            <p:ph type="ftr" sz="quarter" idx="11"/>
          </p:nvPr>
        </p:nvSpPr>
        <p:spPr>
          <a:xfrm>
            <a:off x="1810837" y="6492875"/>
            <a:ext cx="7881870" cy="365125"/>
          </a:xfrm>
        </p:spPr>
        <p:txBody>
          <a:bodyPr/>
          <a:lstStyle/>
          <a:p>
            <a:r>
              <a:rPr lang="en-US" sz="1400" dirty="0" smtClean="0">
                <a:latin typeface="+mn-lt"/>
              </a:rPr>
              <a:t>Proprietary content. ©Great Learning. All Rights Reserved. Unauthorized use or distribution prohibited</a:t>
            </a:r>
            <a:endParaRPr lang="en-IN" sz="1400" dirty="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What can be recommended?</a:t>
            </a:r>
            <a:endParaRPr/>
          </a:p>
        </p:txBody>
      </p:sp>
      <p:sp>
        <p:nvSpPr>
          <p:cNvPr id="134" name="Google Shape;134;p19"/>
          <p:cNvSpPr txBox="1">
            <a:spLocks noGrp="1"/>
          </p:cNvSpPr>
          <p:nvPr>
            <p:ph sz="half" idx="1"/>
          </p:nvPr>
        </p:nvSpPr>
        <p:spPr>
          <a:prstGeom prst="rect">
            <a:avLst/>
          </a:prstGeom>
          <a:noFill/>
          <a:ln>
            <a:noFill/>
          </a:ln>
        </p:spPr>
        <p:txBody>
          <a:bodyPr spcFirstLastPara="1" wrap="square" lIns="0" tIns="45700" rIns="0" bIns="45700" anchor="t" anchorCtr="0">
            <a:noAutofit/>
          </a:bodyPr>
          <a:lstStyle/>
          <a:p>
            <a:pPr marL="91440" marR="0" lvl="0" indent="-91440" algn="l" rtl="0">
              <a:lnSpc>
                <a:spcPct val="90000"/>
              </a:lnSpc>
              <a:spcBef>
                <a:spcPts val="0"/>
              </a:spcBef>
              <a:spcAft>
                <a:spcPts val="0"/>
              </a:spcAft>
              <a:buClr>
                <a:schemeClr val="accent1"/>
              </a:buClr>
              <a:buSzPts val="2000"/>
              <a:buFont typeface="Calibri"/>
              <a:buChar char=" "/>
            </a:pPr>
            <a:r>
              <a:rPr lang="en-IN" sz="2000" b="0" i="0" u="none" strike="noStrike" cap="none">
                <a:solidFill>
                  <a:srgbClr val="3F3F3F"/>
                </a:solidFill>
                <a:latin typeface="Calibri"/>
                <a:ea typeface="Calibri"/>
                <a:cs typeface="Calibri"/>
                <a:sym typeface="Calibri"/>
              </a:rPr>
              <a:t>Advertising messages </a:t>
            </a:r>
            <a:endParaRPr sz="2000" b="0" i="0" u="none" strike="noStrike" cap="none">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a:solidFill>
                  <a:srgbClr val="3F3F3F"/>
                </a:solidFill>
                <a:latin typeface="Calibri"/>
                <a:ea typeface="Calibri"/>
                <a:cs typeface="Calibri"/>
                <a:sym typeface="Calibri"/>
              </a:rPr>
              <a:t>Movies</a:t>
            </a:r>
            <a:endParaRPr sz="2000" b="0" i="0" u="none" strike="noStrike" cap="none">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a:solidFill>
                  <a:srgbClr val="3F3F3F"/>
                </a:solidFill>
                <a:latin typeface="Calibri"/>
                <a:ea typeface="Calibri"/>
                <a:cs typeface="Calibri"/>
                <a:sym typeface="Calibri"/>
              </a:rPr>
              <a:t>Books </a:t>
            </a:r>
            <a:endParaRPr sz="2000" b="0" i="0" u="none" strike="noStrike" cap="none">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a:solidFill>
                  <a:srgbClr val="3F3F3F"/>
                </a:solidFill>
                <a:latin typeface="Calibri"/>
                <a:ea typeface="Calibri"/>
                <a:cs typeface="Calibri"/>
                <a:sym typeface="Calibri"/>
              </a:rPr>
              <a:t>Music tracks</a:t>
            </a:r>
            <a:endParaRPr sz="2000" b="0" i="0" u="none" strike="noStrike" cap="none">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a:solidFill>
                  <a:srgbClr val="3F3F3F"/>
                </a:solidFill>
                <a:latin typeface="Calibri"/>
                <a:ea typeface="Calibri"/>
                <a:cs typeface="Calibri"/>
                <a:sym typeface="Calibri"/>
              </a:rPr>
              <a:t>News articles</a:t>
            </a:r>
            <a:endParaRPr sz="2000" b="0" i="0" u="none" strike="noStrike" cap="none">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a:solidFill>
                  <a:srgbClr val="3F3F3F"/>
                </a:solidFill>
                <a:latin typeface="Calibri"/>
                <a:ea typeface="Calibri"/>
                <a:cs typeface="Calibri"/>
                <a:sym typeface="Calibri"/>
              </a:rPr>
              <a:t>Restaurants  </a:t>
            </a:r>
            <a:endParaRPr sz="2000" b="0" i="0" u="none" strike="noStrike" cap="none">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a:solidFill>
                  <a:srgbClr val="3F3F3F"/>
                </a:solidFill>
                <a:latin typeface="Calibri"/>
                <a:ea typeface="Calibri"/>
                <a:cs typeface="Calibri"/>
                <a:sym typeface="Calibri"/>
              </a:rPr>
              <a:t>Future friends (Social network sites) </a:t>
            </a:r>
            <a:endParaRPr sz="2000" b="0" i="0" u="none" strike="noStrike" cap="none">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a:solidFill>
                  <a:srgbClr val="3F3F3F"/>
                </a:solidFill>
                <a:latin typeface="Calibri"/>
                <a:ea typeface="Calibri"/>
                <a:cs typeface="Calibri"/>
                <a:sym typeface="Calibri"/>
              </a:rPr>
              <a:t>Courses in e-learning </a:t>
            </a:r>
            <a:endParaRPr sz="2000" b="0" i="0" u="none" strike="noStrike" cap="none">
              <a:solidFill>
                <a:srgbClr val="3F3F3F"/>
              </a:solidFill>
              <a:latin typeface="Calibri"/>
              <a:ea typeface="Calibri"/>
              <a:cs typeface="Calibri"/>
              <a:sym typeface="Calibri"/>
            </a:endParaRPr>
          </a:p>
        </p:txBody>
      </p:sp>
      <p:sp>
        <p:nvSpPr>
          <p:cNvPr id="135" name="Google Shape;135;p19"/>
          <p:cNvSpPr txBox="1">
            <a:spLocks noGrp="1"/>
          </p:cNvSpPr>
          <p:nvPr>
            <p:ph sz="half" idx="2"/>
          </p:nvPr>
        </p:nvSpPr>
        <p:spPr>
          <a:prstGeom prst="rect">
            <a:avLst/>
          </a:prstGeom>
          <a:noFill/>
          <a:ln>
            <a:noFill/>
          </a:ln>
        </p:spPr>
        <p:txBody>
          <a:bodyPr spcFirstLastPara="1" wrap="square" lIns="0" tIns="45700" rIns="0" bIns="45700" anchor="t" anchorCtr="0">
            <a:noAutofit/>
          </a:bodyPr>
          <a:lstStyle/>
          <a:p>
            <a:pPr marL="91440" marR="0" lvl="0" indent="-91440" algn="l" rtl="0">
              <a:lnSpc>
                <a:spcPct val="90000"/>
              </a:lnSpc>
              <a:spcBef>
                <a:spcPts val="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Jobs</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Research papers </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Investment choices </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TV programs </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Citations </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Cloths </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Online mates (Dating services)  </a:t>
            </a:r>
            <a:endParaRPr sz="2000" b="0" i="0" u="none" strike="noStrike" cap="none" dirty="0">
              <a:solidFill>
                <a:srgbClr val="3F3F3F"/>
              </a:solidFill>
              <a:latin typeface="Calibri"/>
              <a:ea typeface="Calibri"/>
              <a:cs typeface="Calibri"/>
              <a:sym typeface="Calibri"/>
            </a:endParaRPr>
          </a:p>
          <a:p>
            <a:pPr marL="91440" marR="0" lvl="0" indent="-91440" algn="l" rtl="0">
              <a:lnSpc>
                <a:spcPct val="90000"/>
              </a:lnSpc>
              <a:spcBef>
                <a:spcPts val="1400"/>
              </a:spcBef>
              <a:spcAft>
                <a:spcPts val="0"/>
              </a:spcAft>
              <a:buClr>
                <a:schemeClr val="accent1"/>
              </a:buClr>
              <a:buSzPts val="2000"/>
              <a:buFont typeface="Calibri"/>
              <a:buChar char=" "/>
            </a:pPr>
            <a:r>
              <a:rPr lang="en-IN" sz="2000" b="0" i="0" u="none" strike="noStrike" cap="none" dirty="0">
                <a:solidFill>
                  <a:srgbClr val="3F3F3F"/>
                </a:solidFill>
                <a:latin typeface="Calibri"/>
                <a:ea typeface="Calibri"/>
                <a:cs typeface="Calibri"/>
                <a:sym typeface="Calibri"/>
              </a:rPr>
              <a:t>Supermarket goods</a:t>
            </a:r>
            <a:endParaRPr sz="2000" b="0" i="0" u="none" strike="noStrike" cap="none" dirty="0">
              <a:solidFill>
                <a:srgbClr val="3F3F3F"/>
              </a:solidFill>
              <a:latin typeface="Calibri"/>
              <a:ea typeface="Calibri"/>
              <a:cs typeface="Calibri"/>
              <a:sym typeface="Calibri"/>
            </a:endParaRPr>
          </a:p>
        </p:txBody>
      </p:sp>
      <p:sp>
        <p:nvSpPr>
          <p:cNvPr id="2" name="Footer Placeholder 1"/>
          <p:cNvSpPr>
            <a:spLocks noGrp="1"/>
          </p:cNvSpPr>
          <p:nvPr>
            <p:ph type="ftr" sz="quarter" idx="11"/>
          </p:nvPr>
        </p:nvSpPr>
        <p:spPr>
          <a:xfrm>
            <a:off x="1762711" y="6492875"/>
            <a:ext cx="7881870" cy="365125"/>
          </a:xfrm>
        </p:spPr>
        <p:txBody>
          <a:bodyPr/>
          <a:lstStyle/>
          <a:p>
            <a:r>
              <a:rPr lang="en-US" sz="1400" dirty="0" smtClean="0">
                <a:latin typeface="+mn-lt"/>
              </a:rPr>
              <a:t>Proprietary content. ©Great Learning. All Rights Reserved. Unauthorized use or distribution prohibited</a:t>
            </a:r>
            <a:endParaRPr lang="en-IN" sz="1400" dirty="0">
              <a:latin typeface="+mn-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User and matching items</a:t>
            </a:r>
            <a:endParaRPr sz="4800" b="0" i="0" u="none" strike="noStrike" cap="none">
              <a:solidFill>
                <a:srgbClr val="3F3F3F"/>
              </a:solidFill>
              <a:latin typeface="Calibri"/>
              <a:ea typeface="Calibri"/>
              <a:cs typeface="Calibri"/>
              <a:sym typeface="Calibri"/>
            </a:endParaRPr>
          </a:p>
        </p:txBody>
      </p:sp>
      <p:sp>
        <p:nvSpPr>
          <p:cNvPr id="141" name="Google Shape;141;p20"/>
          <p:cNvSpPr txBox="1">
            <a:spLocks noGrp="1"/>
          </p:cNvSpPr>
          <p:nvPr>
            <p:ph idx="1"/>
          </p:nvPr>
        </p:nvSpPr>
        <p:spPr>
          <a:prstGeom prst="rect">
            <a:avLst/>
          </a:prstGeom>
          <a:noFill/>
          <a:ln>
            <a:noFill/>
          </a:ln>
        </p:spPr>
        <p:txBody>
          <a:bodyPr spcFirstLastPara="1" wrap="square" lIns="0" tIns="45700" rIns="0" bIns="45700" anchor="t" anchorCtr="0">
            <a:noAutofit/>
          </a:bodyPr>
          <a:lstStyle/>
          <a:p>
            <a:pPr marL="91440" marR="0" lvl="0" indent="-91440" algn="l" rtl="0">
              <a:lnSpc>
                <a:spcPct val="80000"/>
              </a:lnSpc>
              <a:spcBef>
                <a:spcPts val="0"/>
              </a:spcBef>
              <a:spcAft>
                <a:spcPts val="0"/>
              </a:spcAft>
              <a:buClr>
                <a:schemeClr val="accent1"/>
              </a:buClr>
              <a:buSzPts val="1750"/>
              <a:buFont typeface="Calibri"/>
              <a:buChar char=" "/>
            </a:pPr>
            <a:r>
              <a:rPr lang="en-IN" sz="1750" b="0" i="0" u="none" strike="noStrike" cap="none" dirty="0">
                <a:solidFill>
                  <a:srgbClr val="3F3F3F"/>
                </a:solidFill>
                <a:latin typeface="Calibri"/>
                <a:ea typeface="Calibri"/>
                <a:cs typeface="Calibri"/>
                <a:sym typeface="Calibri"/>
              </a:rPr>
              <a:t>Amazon  </a:t>
            </a:r>
            <a:r>
              <a:rPr lang="en-IN" sz="1750" b="1" i="0" u="none" strike="noStrike" cap="none" dirty="0">
                <a:solidFill>
                  <a:srgbClr val="3F3F3F"/>
                </a:solidFill>
                <a:latin typeface="Calibri"/>
                <a:ea typeface="Calibri"/>
                <a:cs typeface="Calibri"/>
                <a:sym typeface="Calibri"/>
              </a:rPr>
              <a:t>Users</a:t>
            </a:r>
            <a:r>
              <a:rPr lang="en-IN" sz="1750" b="0" i="0" u="none" strike="noStrike" cap="none" dirty="0">
                <a:solidFill>
                  <a:srgbClr val="3F3F3F"/>
                </a:solidFill>
                <a:latin typeface="Calibri"/>
                <a:ea typeface="Calibri"/>
                <a:cs typeface="Calibri"/>
                <a:sym typeface="Calibri"/>
              </a:rPr>
              <a:t>: members, </a:t>
            </a:r>
            <a:r>
              <a:rPr lang="en-IN" sz="1750" b="1" i="0" u="none" strike="noStrike" cap="none" dirty="0">
                <a:solidFill>
                  <a:srgbClr val="3F3F3F"/>
                </a:solidFill>
                <a:latin typeface="Calibri"/>
                <a:ea typeface="Calibri"/>
                <a:cs typeface="Calibri"/>
                <a:sym typeface="Calibri"/>
              </a:rPr>
              <a:t>Items</a:t>
            </a:r>
            <a:r>
              <a:rPr lang="en-IN" sz="1750" b="0" i="0" u="none" strike="noStrike" cap="none" dirty="0">
                <a:solidFill>
                  <a:srgbClr val="3F3F3F"/>
                </a:solidFill>
                <a:latin typeface="Calibri"/>
                <a:ea typeface="Calibri"/>
                <a:cs typeface="Calibri"/>
                <a:sym typeface="Calibri"/>
              </a:rPr>
              <a:t>: products, </a:t>
            </a:r>
            <a:r>
              <a:rPr lang="en-IN" sz="1750" b="0" i="0" u="none" strike="noStrike" cap="none" dirty="0" smtClean="0">
                <a:solidFill>
                  <a:srgbClr val="3F3F3F"/>
                </a:solidFill>
                <a:latin typeface="Calibri"/>
                <a:ea typeface="Calibri"/>
                <a:cs typeface="Calibri"/>
                <a:sym typeface="Calibri"/>
              </a:rPr>
              <a:t>books etc.</a:t>
            </a:r>
            <a:endParaRPr sz="1750" b="0"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400"/>
              </a:spcBef>
              <a:spcAft>
                <a:spcPts val="0"/>
              </a:spcAft>
              <a:buClr>
                <a:schemeClr val="accent1"/>
              </a:buClr>
              <a:buSzPts val="1750"/>
              <a:buFont typeface="Calibri"/>
              <a:buChar char=" "/>
            </a:pPr>
            <a:r>
              <a:rPr lang="en-IN" sz="1750" b="0" i="0" u="none" strike="noStrike" cap="none" dirty="0">
                <a:solidFill>
                  <a:srgbClr val="3F3F3F"/>
                </a:solidFill>
                <a:latin typeface="Calibri"/>
                <a:ea typeface="Calibri"/>
                <a:cs typeface="Calibri"/>
                <a:sym typeface="Calibri"/>
              </a:rPr>
              <a:t>Netflix      </a:t>
            </a:r>
            <a:r>
              <a:rPr lang="en-IN" sz="1750" b="1" i="0" u="none" strike="noStrike" cap="none" dirty="0">
                <a:solidFill>
                  <a:srgbClr val="3F3F3F"/>
                </a:solidFill>
                <a:latin typeface="Calibri"/>
                <a:ea typeface="Calibri"/>
                <a:cs typeface="Calibri"/>
                <a:sym typeface="Calibri"/>
              </a:rPr>
              <a:t>Users</a:t>
            </a:r>
            <a:r>
              <a:rPr lang="en-IN" sz="1750" b="0" i="0" u="none" strike="noStrike" cap="none" dirty="0">
                <a:solidFill>
                  <a:srgbClr val="3F3F3F"/>
                </a:solidFill>
                <a:latin typeface="Calibri"/>
                <a:ea typeface="Calibri"/>
                <a:cs typeface="Calibri"/>
                <a:sym typeface="Calibri"/>
              </a:rPr>
              <a:t>: members, </a:t>
            </a:r>
            <a:r>
              <a:rPr lang="en-IN" sz="1750" b="1" i="0" u="none" strike="noStrike" cap="none" dirty="0">
                <a:solidFill>
                  <a:srgbClr val="3F3F3F"/>
                </a:solidFill>
                <a:latin typeface="Calibri"/>
                <a:ea typeface="Calibri"/>
                <a:cs typeface="Calibri"/>
                <a:sym typeface="Calibri"/>
              </a:rPr>
              <a:t>Items</a:t>
            </a:r>
            <a:r>
              <a:rPr lang="en-IN" sz="1750" b="0" i="0" u="none" strike="noStrike" cap="none" dirty="0">
                <a:solidFill>
                  <a:srgbClr val="3F3F3F"/>
                </a:solidFill>
                <a:latin typeface="Calibri"/>
                <a:ea typeface="Calibri"/>
                <a:cs typeface="Calibri"/>
                <a:sym typeface="Calibri"/>
              </a:rPr>
              <a:t>: movies, TV shows</a:t>
            </a:r>
            <a:endParaRPr sz="1750" b="0"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400"/>
              </a:spcBef>
              <a:spcAft>
                <a:spcPts val="0"/>
              </a:spcAft>
              <a:buClr>
                <a:schemeClr val="accent1"/>
              </a:buClr>
              <a:buSzPts val="1750"/>
              <a:buFont typeface="Calibri"/>
              <a:buChar char=" "/>
            </a:pPr>
            <a:r>
              <a:rPr lang="en-IN" sz="1750" b="0" i="0" u="none" strike="noStrike" cap="none" dirty="0">
                <a:solidFill>
                  <a:srgbClr val="3F3F3F"/>
                </a:solidFill>
                <a:latin typeface="Calibri"/>
                <a:ea typeface="Calibri"/>
                <a:cs typeface="Calibri"/>
                <a:sym typeface="Calibri"/>
              </a:rPr>
              <a:t>LinkedIn    </a:t>
            </a:r>
            <a:r>
              <a:rPr lang="en-IN" sz="1750" b="1" i="0" u="none" strike="noStrike" cap="none" dirty="0">
                <a:solidFill>
                  <a:srgbClr val="3F3F3F"/>
                </a:solidFill>
                <a:latin typeface="Calibri"/>
                <a:ea typeface="Calibri"/>
                <a:cs typeface="Calibri"/>
                <a:sym typeface="Calibri"/>
              </a:rPr>
              <a:t>Users</a:t>
            </a:r>
            <a:r>
              <a:rPr lang="en-IN" sz="1750" b="0" i="0" u="none" strike="noStrike" cap="none" dirty="0">
                <a:solidFill>
                  <a:srgbClr val="3F3F3F"/>
                </a:solidFill>
                <a:latin typeface="Calibri"/>
                <a:ea typeface="Calibri"/>
                <a:cs typeface="Calibri"/>
                <a:sym typeface="Calibri"/>
              </a:rPr>
              <a:t>: members, </a:t>
            </a:r>
            <a:r>
              <a:rPr lang="en-IN" sz="1750" b="1" i="0" u="none" strike="noStrike" cap="none" dirty="0">
                <a:solidFill>
                  <a:srgbClr val="3F3F3F"/>
                </a:solidFill>
                <a:latin typeface="Calibri"/>
                <a:ea typeface="Calibri"/>
                <a:cs typeface="Calibri"/>
                <a:sym typeface="Calibri"/>
              </a:rPr>
              <a:t>Items</a:t>
            </a:r>
            <a:r>
              <a:rPr lang="en-IN" sz="1750" b="0" i="0" u="none" strike="noStrike" cap="none" dirty="0">
                <a:solidFill>
                  <a:srgbClr val="3F3F3F"/>
                </a:solidFill>
                <a:latin typeface="Calibri"/>
                <a:ea typeface="Calibri"/>
                <a:cs typeface="Calibri"/>
                <a:sym typeface="Calibri"/>
              </a:rPr>
              <a:t>: members</a:t>
            </a:r>
            <a:endParaRPr sz="1750" b="0"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400"/>
              </a:spcBef>
              <a:spcAft>
                <a:spcPts val="0"/>
              </a:spcAft>
              <a:buClr>
                <a:schemeClr val="accent1"/>
              </a:buClr>
              <a:buSzPts val="1750"/>
              <a:buFont typeface="Calibri"/>
              <a:buChar char=" "/>
            </a:pPr>
            <a:r>
              <a:rPr lang="en-IN" sz="1750" b="0" i="0" u="none" strike="noStrike" cap="none" dirty="0">
                <a:solidFill>
                  <a:srgbClr val="3F3F3F"/>
                </a:solidFill>
                <a:latin typeface="Calibri"/>
                <a:ea typeface="Calibri"/>
                <a:cs typeface="Calibri"/>
                <a:sym typeface="Calibri"/>
              </a:rPr>
              <a:t>Facebook  </a:t>
            </a:r>
            <a:r>
              <a:rPr lang="en-IN" sz="1750" b="1" i="0" u="none" strike="noStrike" cap="none" dirty="0">
                <a:solidFill>
                  <a:srgbClr val="3F3F3F"/>
                </a:solidFill>
                <a:latin typeface="Calibri"/>
                <a:ea typeface="Calibri"/>
                <a:cs typeface="Calibri"/>
                <a:sym typeface="Calibri"/>
              </a:rPr>
              <a:t>Users</a:t>
            </a:r>
            <a:r>
              <a:rPr lang="en-IN" sz="1750" b="0" i="0" u="none" strike="noStrike" cap="none" dirty="0">
                <a:solidFill>
                  <a:srgbClr val="3F3F3F"/>
                </a:solidFill>
                <a:latin typeface="Calibri"/>
                <a:ea typeface="Calibri"/>
                <a:cs typeface="Calibri"/>
                <a:sym typeface="Calibri"/>
              </a:rPr>
              <a:t>: members, </a:t>
            </a:r>
            <a:r>
              <a:rPr lang="en-IN" sz="1750" b="1" i="0" u="none" strike="noStrike" cap="none" dirty="0">
                <a:solidFill>
                  <a:srgbClr val="3F3F3F"/>
                </a:solidFill>
                <a:latin typeface="Calibri"/>
                <a:ea typeface="Calibri"/>
                <a:cs typeface="Calibri"/>
                <a:sym typeface="Calibri"/>
              </a:rPr>
              <a:t>Items</a:t>
            </a:r>
            <a:r>
              <a:rPr lang="en-IN" sz="1750" b="0" i="0" u="none" strike="noStrike" cap="none" dirty="0">
                <a:solidFill>
                  <a:srgbClr val="3F3F3F"/>
                </a:solidFill>
                <a:latin typeface="Calibri"/>
                <a:ea typeface="Calibri"/>
                <a:cs typeface="Calibri"/>
                <a:sym typeface="Calibri"/>
              </a:rPr>
              <a:t>: jobs</a:t>
            </a:r>
            <a:endParaRPr sz="1750" b="0" i="0" u="none" strike="noStrike" cap="none" dirty="0">
              <a:solidFill>
                <a:srgbClr val="3F3F3F"/>
              </a:solidFill>
              <a:latin typeface="Calibri"/>
              <a:ea typeface="Calibri"/>
              <a:cs typeface="Calibri"/>
              <a:sym typeface="Calibri"/>
            </a:endParaRPr>
          </a:p>
          <a:p>
            <a:pPr marL="91440" marR="0" lvl="0" indent="19685" algn="l" rtl="0">
              <a:lnSpc>
                <a:spcPct val="80000"/>
              </a:lnSpc>
              <a:spcBef>
                <a:spcPts val="1400"/>
              </a:spcBef>
              <a:spcAft>
                <a:spcPts val="0"/>
              </a:spcAft>
              <a:buClr>
                <a:schemeClr val="accent1"/>
              </a:buClr>
              <a:buSzPts val="1750"/>
              <a:buFont typeface="Calibri"/>
              <a:buNone/>
            </a:pPr>
            <a:endParaRPr sz="1750" b="0"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400"/>
              </a:spcBef>
              <a:spcAft>
                <a:spcPts val="0"/>
              </a:spcAft>
              <a:buClr>
                <a:schemeClr val="accent1"/>
              </a:buClr>
              <a:buSzPts val="1750"/>
              <a:buFont typeface="Calibri"/>
              <a:buChar char=" "/>
            </a:pPr>
            <a:r>
              <a:rPr lang="en-IN" sz="1750" b="1" i="0" u="none" strike="noStrike" cap="none" dirty="0">
                <a:solidFill>
                  <a:srgbClr val="3F3F3F"/>
                </a:solidFill>
                <a:latin typeface="Calibri"/>
                <a:ea typeface="Calibri"/>
                <a:cs typeface="Calibri"/>
                <a:sym typeface="Calibri"/>
              </a:rPr>
              <a:t>Power of Recommendations</a:t>
            </a:r>
            <a:r>
              <a:rPr lang="en-IN" sz="1750" b="0" i="0" u="none" strike="noStrike" cap="none" dirty="0">
                <a:solidFill>
                  <a:srgbClr val="3F3F3F"/>
                </a:solidFill>
                <a:latin typeface="Calibri"/>
                <a:ea typeface="Calibri"/>
                <a:cs typeface="Calibri"/>
                <a:sym typeface="Calibri"/>
              </a:rPr>
              <a:t>*:</a:t>
            </a:r>
            <a:endParaRPr sz="1750" b="0"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400"/>
              </a:spcBef>
              <a:spcAft>
                <a:spcPts val="0"/>
              </a:spcAft>
              <a:buClr>
                <a:schemeClr val="accent1"/>
              </a:buClr>
              <a:buSzPts val="1750"/>
              <a:buFont typeface="Calibri"/>
              <a:buChar char=" "/>
            </a:pPr>
            <a:r>
              <a:rPr lang="en-IN" sz="1750" b="0" i="0" u="none" strike="noStrike" cap="none" dirty="0">
                <a:solidFill>
                  <a:srgbClr val="3F3F3F"/>
                </a:solidFill>
                <a:latin typeface="Calibri"/>
                <a:ea typeface="Calibri"/>
                <a:cs typeface="Calibri"/>
                <a:sym typeface="Calibri"/>
              </a:rPr>
              <a:t>Netflix: – 2/3 rented movies are from recommendation </a:t>
            </a:r>
            <a:endParaRPr sz="1750" b="0"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400"/>
              </a:spcBef>
              <a:spcAft>
                <a:spcPts val="0"/>
              </a:spcAft>
              <a:buClr>
                <a:schemeClr val="accent1"/>
              </a:buClr>
              <a:buSzPts val="1750"/>
              <a:buFont typeface="Calibri"/>
              <a:buChar char=" "/>
            </a:pPr>
            <a:r>
              <a:rPr lang="en-IN" sz="1750" b="0" i="0" u="none" strike="noStrike" cap="none" dirty="0">
                <a:solidFill>
                  <a:srgbClr val="3F3F3F"/>
                </a:solidFill>
                <a:latin typeface="Calibri"/>
                <a:ea typeface="Calibri"/>
                <a:cs typeface="Calibri"/>
                <a:sym typeface="Calibri"/>
              </a:rPr>
              <a:t>Google News – 38% more click-through are due to recommendation </a:t>
            </a:r>
            <a:endParaRPr sz="1750" b="0"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400"/>
              </a:spcBef>
              <a:spcAft>
                <a:spcPts val="0"/>
              </a:spcAft>
              <a:buClr>
                <a:schemeClr val="accent1"/>
              </a:buClr>
              <a:buSzPts val="1750"/>
              <a:buFont typeface="Calibri"/>
              <a:buChar char=" "/>
            </a:pPr>
            <a:r>
              <a:rPr lang="en-IN" sz="1750" b="0" i="0" u="none" strike="noStrike" cap="none" dirty="0">
                <a:solidFill>
                  <a:srgbClr val="3F3F3F"/>
                </a:solidFill>
                <a:latin typeface="Calibri"/>
                <a:ea typeface="Calibri"/>
                <a:cs typeface="Calibri"/>
                <a:sym typeface="Calibri"/>
              </a:rPr>
              <a:t>Amazon – 35% sales are from recommendation</a:t>
            </a:r>
            <a:endParaRPr sz="1750" b="0"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400"/>
              </a:spcBef>
              <a:spcAft>
                <a:spcPts val="0"/>
              </a:spcAft>
              <a:buClr>
                <a:schemeClr val="accent1"/>
              </a:buClr>
              <a:buSzPts val="1750"/>
              <a:buFont typeface="Calibri"/>
              <a:buChar char=" "/>
            </a:pPr>
            <a:r>
              <a:rPr lang="en-IN" sz="1750" b="0" i="0" u="none" strike="noStrike" cap="none" dirty="0">
                <a:solidFill>
                  <a:srgbClr val="3F3F3F"/>
                </a:solidFill>
                <a:latin typeface="Calibri"/>
                <a:ea typeface="Calibri"/>
                <a:cs typeface="Calibri"/>
                <a:sym typeface="Calibri"/>
              </a:rPr>
              <a:t>*(</a:t>
            </a:r>
            <a:r>
              <a:rPr lang="en-IN" sz="1750" b="0" i="0" u="none" strike="noStrike" cap="none" dirty="0" err="1">
                <a:solidFill>
                  <a:srgbClr val="3F3F3F"/>
                </a:solidFill>
                <a:latin typeface="Calibri"/>
                <a:ea typeface="Calibri"/>
                <a:cs typeface="Calibri"/>
                <a:sym typeface="Calibri"/>
              </a:rPr>
              <a:t>Celma</a:t>
            </a:r>
            <a:r>
              <a:rPr lang="en-IN" sz="1750" b="0" i="0" u="none" strike="noStrike" cap="none" dirty="0">
                <a:solidFill>
                  <a:srgbClr val="3F3F3F"/>
                </a:solidFill>
                <a:latin typeface="Calibri"/>
                <a:ea typeface="Calibri"/>
                <a:cs typeface="Calibri"/>
                <a:sym typeface="Calibri"/>
              </a:rPr>
              <a:t> &amp; </a:t>
            </a:r>
            <a:r>
              <a:rPr lang="en-IN" sz="1750" b="0" i="0" u="none" strike="noStrike" cap="none" dirty="0" err="1">
                <a:solidFill>
                  <a:srgbClr val="3F3F3F"/>
                </a:solidFill>
                <a:latin typeface="Calibri"/>
                <a:ea typeface="Calibri"/>
                <a:cs typeface="Calibri"/>
                <a:sym typeface="Calibri"/>
              </a:rPr>
              <a:t>Lamere</a:t>
            </a:r>
            <a:r>
              <a:rPr lang="en-IN" sz="1750" b="0" i="0" u="none" strike="noStrike" cap="none" dirty="0">
                <a:solidFill>
                  <a:srgbClr val="3F3F3F"/>
                </a:solidFill>
                <a:latin typeface="Calibri"/>
                <a:ea typeface="Calibri"/>
                <a:cs typeface="Calibri"/>
                <a:sym typeface="Calibri"/>
              </a:rPr>
              <a:t>, ISMIR 2007)</a:t>
            </a:r>
            <a:endParaRPr sz="1750" b="0" i="0" u="none" strike="noStrike" cap="none" dirty="0">
              <a:solidFill>
                <a:srgbClr val="3F3F3F"/>
              </a:solidFill>
              <a:latin typeface="Calibri"/>
              <a:ea typeface="Calibri"/>
              <a:cs typeface="Calibri"/>
              <a:sym typeface="Calibri"/>
            </a:endParaRPr>
          </a:p>
          <a:p>
            <a:pPr marL="91440" marR="0" lvl="0" indent="19685" algn="l" rtl="0">
              <a:lnSpc>
                <a:spcPct val="80000"/>
              </a:lnSpc>
              <a:spcBef>
                <a:spcPts val="1400"/>
              </a:spcBef>
              <a:spcAft>
                <a:spcPts val="0"/>
              </a:spcAft>
              <a:buClr>
                <a:schemeClr val="accent1"/>
              </a:buClr>
              <a:buSzPts val="1750"/>
              <a:buFont typeface="Calibri"/>
              <a:buNone/>
            </a:pPr>
            <a:endParaRPr sz="1750" b="0" i="0" u="none" strike="noStrike" cap="none" dirty="0">
              <a:solidFill>
                <a:srgbClr val="3F3F3F"/>
              </a:solidFill>
              <a:latin typeface="Calibri"/>
              <a:ea typeface="Calibri"/>
              <a:cs typeface="Calibri"/>
              <a:sym typeface="Calibri"/>
            </a:endParaRPr>
          </a:p>
          <a:p>
            <a:pPr marL="91440" marR="0" lvl="0" indent="19685" algn="l" rtl="0">
              <a:lnSpc>
                <a:spcPct val="80000"/>
              </a:lnSpc>
              <a:spcBef>
                <a:spcPts val="1400"/>
              </a:spcBef>
              <a:spcAft>
                <a:spcPts val="0"/>
              </a:spcAft>
              <a:buClr>
                <a:schemeClr val="accent1"/>
              </a:buClr>
              <a:buSzPts val="1750"/>
              <a:buFont typeface="Calibri"/>
              <a:buNone/>
            </a:pPr>
            <a:endParaRPr sz="1750" b="0" i="0" u="none" strike="noStrike" cap="none" dirty="0">
              <a:solidFill>
                <a:srgbClr val="3F3F3F"/>
              </a:solidFill>
              <a:latin typeface="Calibri"/>
              <a:ea typeface="Calibri"/>
              <a:cs typeface="Calibri"/>
              <a:sym typeface="Calibri"/>
            </a:endParaRPr>
          </a:p>
        </p:txBody>
      </p:sp>
      <p:sp>
        <p:nvSpPr>
          <p:cNvPr id="2" name="Footer Placeholder 1"/>
          <p:cNvSpPr>
            <a:spLocks noGrp="1"/>
          </p:cNvSpPr>
          <p:nvPr>
            <p:ph type="ftr" sz="quarter" idx="11"/>
          </p:nvPr>
        </p:nvSpPr>
        <p:spPr>
          <a:xfrm>
            <a:off x="1774743" y="6492875"/>
            <a:ext cx="7881870" cy="365125"/>
          </a:xfrm>
        </p:spPr>
        <p:txBody>
          <a:bodyPr/>
          <a:lstStyle/>
          <a:p>
            <a:r>
              <a:rPr lang="en-US" sz="1400" dirty="0" smtClean="0">
                <a:latin typeface="+mn-lt"/>
              </a:rPr>
              <a:t>Proprietary content. ©Great Learning. All Rights Reserved. Unauthorized use or distribution prohibited</a:t>
            </a:r>
            <a:endParaRPr lang="en-IN" sz="1400" dirty="0">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Recommendation historical trends</a:t>
            </a:r>
            <a:endParaRPr/>
          </a:p>
        </p:txBody>
      </p:sp>
      <p:sp>
        <p:nvSpPr>
          <p:cNvPr id="148" name="Google Shape;148;p21"/>
          <p:cNvSpPr txBox="1">
            <a:spLocks noGrp="1"/>
          </p:cNvSpPr>
          <p:nvPr>
            <p:ph sz="half" idx="1"/>
          </p:nvPr>
        </p:nvSpPr>
        <p:spPr>
          <a:xfrm>
            <a:off x="6217920" y="1961847"/>
            <a:ext cx="4937760" cy="4023360"/>
          </a:xfrm>
          <a:prstGeom prst="rect">
            <a:avLst/>
          </a:prstGeom>
          <a:noFill/>
          <a:ln>
            <a:noFill/>
          </a:ln>
        </p:spPr>
        <p:txBody>
          <a:bodyPr spcFirstLastPara="1" wrap="square" lIns="0" tIns="45700" rIns="0" bIns="45700" anchor="t" anchorCtr="0">
            <a:noAutofit/>
          </a:bodyPr>
          <a:lstStyle/>
          <a:p>
            <a:pPr marL="0" marR="0" lvl="0" indent="0" algn="l" rtl="0">
              <a:lnSpc>
                <a:spcPct val="90000"/>
              </a:lnSpc>
              <a:spcBef>
                <a:spcPts val="0"/>
              </a:spcBef>
              <a:spcAft>
                <a:spcPts val="0"/>
              </a:spcAft>
              <a:buClr>
                <a:schemeClr val="accent1"/>
              </a:buClr>
              <a:buSzPts val="2000"/>
              <a:buFont typeface="Calibri"/>
              <a:buNone/>
            </a:pPr>
            <a:r>
              <a:rPr lang="en-IN" sz="2000" b="0" i="0" u="none" strike="noStrike" cap="none" dirty="0">
                <a:solidFill>
                  <a:srgbClr val="3F3F3F"/>
                </a:solidFill>
                <a:latin typeface="Calibri"/>
                <a:ea typeface="Calibri"/>
                <a:cs typeface="Calibri"/>
                <a:sym typeface="Calibri"/>
              </a:rPr>
              <a:t>In 1988, </a:t>
            </a:r>
            <a:r>
              <a:rPr lang="en-IN" sz="2000" b="0" i="0" u="none" strike="noStrike" cap="none" dirty="0" smtClean="0">
                <a:solidFill>
                  <a:srgbClr val="3F3F3F"/>
                </a:solidFill>
                <a:latin typeface="Calibri"/>
                <a:ea typeface="Calibri"/>
                <a:cs typeface="Calibri"/>
                <a:sym typeface="Calibri"/>
              </a:rPr>
              <a:t>Mr. Joe Simpson, an English </a:t>
            </a:r>
            <a:r>
              <a:rPr lang="en-IN" sz="2000" b="0" i="0" u="none" strike="noStrike" cap="none" dirty="0">
                <a:solidFill>
                  <a:srgbClr val="3F3F3F"/>
                </a:solidFill>
                <a:latin typeface="Calibri"/>
                <a:ea typeface="Calibri"/>
                <a:cs typeface="Calibri"/>
                <a:sym typeface="Calibri"/>
              </a:rPr>
              <a:t>mountain </a:t>
            </a:r>
            <a:r>
              <a:rPr lang="en-IN" sz="2000" b="0" i="0" u="none" strike="noStrike" cap="none" dirty="0" smtClean="0">
                <a:solidFill>
                  <a:srgbClr val="3F3F3F"/>
                </a:solidFill>
                <a:latin typeface="Calibri"/>
                <a:ea typeface="Calibri"/>
                <a:cs typeface="Calibri"/>
                <a:sym typeface="Calibri"/>
              </a:rPr>
              <a:t>climber, wrote </a:t>
            </a:r>
            <a:r>
              <a:rPr lang="en-IN" sz="2000" b="0" i="0" u="none" strike="noStrike" cap="none" dirty="0">
                <a:solidFill>
                  <a:srgbClr val="3F3F3F"/>
                </a:solidFill>
                <a:latin typeface="Calibri"/>
                <a:ea typeface="Calibri"/>
                <a:cs typeface="Calibri"/>
                <a:sym typeface="Calibri"/>
              </a:rPr>
              <a:t>a book called Touching the </a:t>
            </a:r>
            <a:r>
              <a:rPr lang="en-IN" sz="2000" b="0" i="0" u="none" strike="noStrike" cap="none" dirty="0" smtClean="0">
                <a:solidFill>
                  <a:srgbClr val="3F3F3F"/>
                </a:solidFill>
                <a:latin typeface="Calibri"/>
                <a:ea typeface="Calibri"/>
                <a:cs typeface="Calibri"/>
                <a:sym typeface="Calibri"/>
              </a:rPr>
              <a:t>Void. </a:t>
            </a:r>
            <a:r>
              <a:rPr lang="en-IN" sz="2000" b="0" i="0" u="none" strike="noStrike" cap="none" dirty="0">
                <a:solidFill>
                  <a:srgbClr val="3F3F3F"/>
                </a:solidFill>
                <a:latin typeface="Calibri"/>
                <a:ea typeface="Calibri"/>
                <a:cs typeface="Calibri"/>
                <a:sym typeface="Calibri"/>
              </a:rPr>
              <a:t>It got good </a:t>
            </a:r>
            <a:r>
              <a:rPr lang="en-IN" sz="2000" b="0" i="0" u="none" strike="noStrike" cap="none" dirty="0" smtClean="0">
                <a:solidFill>
                  <a:srgbClr val="3F3F3F"/>
                </a:solidFill>
                <a:latin typeface="Calibri"/>
                <a:ea typeface="Calibri"/>
                <a:cs typeface="Calibri"/>
                <a:sym typeface="Calibri"/>
              </a:rPr>
              <a:t>reviews but was considered as </a:t>
            </a:r>
            <a:r>
              <a:rPr lang="en-IN" sz="2000" b="0" i="0" u="none" strike="noStrike" cap="none" dirty="0">
                <a:solidFill>
                  <a:srgbClr val="3F3F3F"/>
                </a:solidFill>
                <a:latin typeface="Calibri"/>
                <a:ea typeface="Calibri"/>
                <a:cs typeface="Calibri"/>
                <a:sym typeface="Calibri"/>
              </a:rPr>
              <a:t>modest </a:t>
            </a:r>
            <a:r>
              <a:rPr lang="en-IN" sz="2000" b="0" i="0" u="none" strike="noStrike" cap="none" dirty="0" smtClean="0">
                <a:solidFill>
                  <a:srgbClr val="3F3F3F"/>
                </a:solidFill>
                <a:latin typeface="Calibri"/>
                <a:ea typeface="Calibri"/>
                <a:cs typeface="Calibri"/>
                <a:sym typeface="Calibri"/>
              </a:rPr>
              <a:t>success and </a:t>
            </a:r>
            <a:r>
              <a:rPr lang="en-IN" sz="2000" b="0" i="0" u="none" strike="noStrike" cap="none" dirty="0">
                <a:solidFill>
                  <a:srgbClr val="3F3F3F"/>
                </a:solidFill>
                <a:latin typeface="Calibri"/>
                <a:ea typeface="Calibri"/>
                <a:cs typeface="Calibri"/>
                <a:sym typeface="Calibri"/>
              </a:rPr>
              <a:t>it was soon forgotten. </a:t>
            </a:r>
            <a:endParaRPr lang="en-IN" sz="2000" b="0" i="0" u="none" strike="noStrike" cap="none" dirty="0" smtClean="0">
              <a:solidFill>
                <a:srgbClr val="3F3F3F"/>
              </a:solidFill>
              <a:latin typeface="Calibri"/>
              <a:ea typeface="Calibri"/>
              <a:cs typeface="Calibri"/>
              <a:sym typeface="Calibri"/>
            </a:endParaRPr>
          </a:p>
          <a:p>
            <a:pPr marL="0" marR="0" lvl="0" indent="0" algn="l" rtl="0">
              <a:lnSpc>
                <a:spcPct val="90000"/>
              </a:lnSpc>
              <a:spcBef>
                <a:spcPts val="0"/>
              </a:spcBef>
              <a:spcAft>
                <a:spcPts val="0"/>
              </a:spcAft>
              <a:buClr>
                <a:schemeClr val="accent1"/>
              </a:buClr>
              <a:buSzPts val="2000"/>
              <a:buFont typeface="Calibri"/>
              <a:buNone/>
            </a:pPr>
            <a:endParaRPr lang="en-IN" dirty="0"/>
          </a:p>
          <a:p>
            <a:pPr marL="0" marR="0" lvl="0" indent="0" algn="l" rtl="0">
              <a:lnSpc>
                <a:spcPct val="90000"/>
              </a:lnSpc>
              <a:spcBef>
                <a:spcPts val="0"/>
              </a:spcBef>
              <a:spcAft>
                <a:spcPts val="0"/>
              </a:spcAft>
              <a:buClr>
                <a:schemeClr val="accent1"/>
              </a:buClr>
              <a:buSzPts val="2000"/>
              <a:buFont typeface="Calibri"/>
              <a:buNone/>
            </a:pPr>
            <a:r>
              <a:rPr lang="en-IN" dirty="0" smtClean="0"/>
              <a:t>However</a:t>
            </a:r>
            <a:r>
              <a:rPr lang="en-IN" sz="2000" b="0" i="0" u="none" strike="noStrike" cap="none" dirty="0" smtClean="0">
                <a:solidFill>
                  <a:srgbClr val="3F3F3F"/>
                </a:solidFill>
                <a:latin typeface="Calibri"/>
                <a:ea typeface="Calibri"/>
                <a:cs typeface="Calibri"/>
                <a:sym typeface="Calibri"/>
              </a:rPr>
              <a:t>, </a:t>
            </a:r>
            <a:r>
              <a:rPr lang="en-IN" sz="2000" b="0" i="0" u="none" strike="noStrike" cap="none" dirty="0">
                <a:solidFill>
                  <a:srgbClr val="3F3F3F"/>
                </a:solidFill>
                <a:latin typeface="Calibri"/>
                <a:ea typeface="Calibri"/>
                <a:cs typeface="Calibri"/>
                <a:sym typeface="Calibri"/>
              </a:rPr>
              <a:t>a decade later, </a:t>
            </a:r>
            <a:r>
              <a:rPr lang="en-IN" sz="2000" b="0" i="0" u="none" strike="noStrike" cap="none" dirty="0" smtClean="0">
                <a:solidFill>
                  <a:srgbClr val="3F3F3F"/>
                </a:solidFill>
                <a:latin typeface="Calibri"/>
                <a:ea typeface="Calibri"/>
                <a:cs typeface="Calibri"/>
                <a:sym typeface="Calibri"/>
              </a:rPr>
              <a:t>an interesting </a:t>
            </a:r>
            <a:r>
              <a:rPr lang="en-IN" sz="2000" b="0" i="0" u="none" strike="noStrike" cap="none" dirty="0">
                <a:solidFill>
                  <a:srgbClr val="3F3F3F"/>
                </a:solidFill>
                <a:latin typeface="Calibri"/>
                <a:ea typeface="Calibri"/>
                <a:cs typeface="Calibri"/>
                <a:sym typeface="Calibri"/>
              </a:rPr>
              <a:t>thing happened. </a:t>
            </a:r>
            <a:r>
              <a:rPr lang="en-IN" sz="2000" b="0" i="0" u="none" strike="noStrike" cap="none" dirty="0" smtClean="0">
                <a:solidFill>
                  <a:srgbClr val="3F3F3F"/>
                </a:solidFill>
                <a:latin typeface="Calibri"/>
                <a:ea typeface="Calibri"/>
                <a:cs typeface="Calibri"/>
                <a:sym typeface="Calibri"/>
              </a:rPr>
              <a:t>Mr. Jon </a:t>
            </a:r>
            <a:r>
              <a:rPr lang="en-IN" sz="2000" b="0" i="0" u="none" strike="noStrike" cap="none" dirty="0" err="1">
                <a:solidFill>
                  <a:srgbClr val="3F3F3F"/>
                </a:solidFill>
                <a:latin typeface="Calibri"/>
                <a:ea typeface="Calibri"/>
                <a:cs typeface="Calibri"/>
                <a:sym typeface="Calibri"/>
              </a:rPr>
              <a:t>Krakauer</a:t>
            </a:r>
            <a:r>
              <a:rPr lang="en-IN" sz="2000" b="0" i="0" u="none" strike="noStrike" cap="none" dirty="0">
                <a:solidFill>
                  <a:srgbClr val="3F3F3F"/>
                </a:solidFill>
                <a:latin typeface="Calibri"/>
                <a:ea typeface="Calibri"/>
                <a:cs typeface="Calibri"/>
                <a:sym typeface="Calibri"/>
              </a:rPr>
              <a:t> wrote </a:t>
            </a:r>
            <a:r>
              <a:rPr lang="en-IN" sz="2000" b="0" i="0" u="none" strike="noStrike" cap="none" dirty="0" smtClean="0">
                <a:solidFill>
                  <a:srgbClr val="3F3F3F"/>
                </a:solidFill>
                <a:latin typeface="Calibri"/>
                <a:ea typeface="Calibri"/>
                <a:cs typeface="Calibri"/>
                <a:sym typeface="Calibri"/>
              </a:rPr>
              <a:t>a book called Into </a:t>
            </a:r>
            <a:r>
              <a:rPr lang="en-IN" sz="2000" b="0" i="0" u="none" strike="noStrike" cap="none" dirty="0">
                <a:solidFill>
                  <a:srgbClr val="3F3F3F"/>
                </a:solidFill>
                <a:latin typeface="Calibri"/>
                <a:ea typeface="Calibri"/>
                <a:cs typeface="Calibri"/>
                <a:sym typeface="Calibri"/>
              </a:rPr>
              <a:t>Thin Air, </a:t>
            </a:r>
            <a:r>
              <a:rPr lang="en-IN" dirty="0" smtClean="0"/>
              <a:t>a thriller</a:t>
            </a:r>
            <a:r>
              <a:rPr lang="en-IN" sz="2000" b="0" i="0" u="none" strike="noStrike" cap="none" dirty="0" smtClean="0">
                <a:solidFill>
                  <a:srgbClr val="3F3F3F"/>
                </a:solidFill>
                <a:latin typeface="Calibri"/>
                <a:ea typeface="Calibri"/>
                <a:cs typeface="Calibri"/>
                <a:sym typeface="Calibri"/>
              </a:rPr>
              <a:t> </a:t>
            </a:r>
            <a:r>
              <a:rPr lang="en-IN" sz="2000" b="0" i="0" u="none" strike="noStrike" cap="none" dirty="0">
                <a:solidFill>
                  <a:srgbClr val="3F3F3F"/>
                </a:solidFill>
                <a:latin typeface="Calibri"/>
                <a:ea typeface="Calibri"/>
                <a:cs typeface="Calibri"/>
                <a:sym typeface="Calibri"/>
              </a:rPr>
              <a:t>about a mountain-climbing tragedy, which became a publishing sensation. </a:t>
            </a:r>
            <a:r>
              <a:rPr lang="en-IN" sz="2000" b="0" i="0" u="none" strike="noStrike" cap="none" dirty="0" smtClean="0">
                <a:solidFill>
                  <a:srgbClr val="3F3F3F"/>
                </a:solidFill>
                <a:latin typeface="Calibri"/>
                <a:ea typeface="Calibri"/>
                <a:cs typeface="Calibri"/>
                <a:sym typeface="Calibri"/>
              </a:rPr>
              <a:t>Suddenly</a:t>
            </a:r>
            <a:r>
              <a:rPr lang="en-IN" sz="2000" b="0" i="0" u="none" strike="noStrike" cap="none" dirty="0">
                <a:solidFill>
                  <a:srgbClr val="3F3F3F"/>
                </a:solidFill>
                <a:latin typeface="Calibri"/>
                <a:ea typeface="Calibri"/>
                <a:cs typeface="Calibri"/>
                <a:sym typeface="Calibri"/>
              </a:rPr>
              <a:t>, Touching the Void started to sell again</a:t>
            </a:r>
            <a:r>
              <a:rPr lang="en-IN" sz="2000" b="0" i="0" u="none" strike="noStrike" cap="none" dirty="0" smtClean="0">
                <a:solidFill>
                  <a:srgbClr val="3F3F3F"/>
                </a:solidFill>
                <a:latin typeface="Calibri"/>
                <a:ea typeface="Calibri"/>
                <a:cs typeface="Calibri"/>
                <a:sym typeface="Calibri"/>
              </a:rPr>
              <a:t>.</a:t>
            </a:r>
            <a:endParaRPr sz="2000" b="0" i="0" u="none" strike="noStrike" cap="none" dirty="0">
              <a:solidFill>
                <a:srgbClr val="3F3F3F"/>
              </a:solidFill>
              <a:latin typeface="Calibri"/>
              <a:ea typeface="Calibri"/>
              <a:cs typeface="Calibri"/>
              <a:sym typeface="Calibri"/>
            </a:endParaRPr>
          </a:p>
        </p:txBody>
      </p:sp>
      <p:pic>
        <p:nvPicPr>
          <p:cNvPr id="149" name="Google Shape;149;p21"/>
          <p:cNvPicPr preferRelativeResize="0"/>
          <p:nvPr/>
        </p:nvPicPr>
        <p:blipFill rotWithShape="1">
          <a:blip r:embed="rId3">
            <a:alphaModFix/>
          </a:blip>
          <a:srcRect/>
          <a:stretch/>
        </p:blipFill>
        <p:spPr>
          <a:xfrm>
            <a:off x="3779445" y="2246540"/>
            <a:ext cx="1743075" cy="2688122"/>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032470" y="2259425"/>
            <a:ext cx="1743075" cy="2619375"/>
          </a:xfrm>
          <a:prstGeom prst="rect">
            <a:avLst/>
          </a:prstGeom>
          <a:noFill/>
          <a:ln>
            <a:noFill/>
          </a:ln>
        </p:spPr>
      </p:pic>
      <p:sp>
        <p:nvSpPr>
          <p:cNvPr id="151" name="Google Shape;151;p21"/>
          <p:cNvSpPr txBox="1"/>
          <p:nvPr/>
        </p:nvSpPr>
        <p:spPr>
          <a:xfrm>
            <a:off x="935245" y="5077950"/>
            <a:ext cx="2604000" cy="2220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Published in 1988</a:t>
            </a:r>
            <a:endParaRPr/>
          </a:p>
        </p:txBody>
      </p:sp>
      <p:sp>
        <p:nvSpPr>
          <p:cNvPr id="152" name="Google Shape;152;p21"/>
          <p:cNvSpPr txBox="1"/>
          <p:nvPr/>
        </p:nvSpPr>
        <p:spPr>
          <a:xfrm>
            <a:off x="3779445" y="5123800"/>
            <a:ext cx="2604000" cy="2220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Published in 1996</a:t>
            </a:r>
            <a:endParaRPr/>
          </a:p>
        </p:txBody>
      </p:sp>
      <p:sp>
        <p:nvSpPr>
          <p:cNvPr id="2" name="Footer Placeholder 1"/>
          <p:cNvSpPr>
            <a:spLocks noGrp="1"/>
          </p:cNvSpPr>
          <p:nvPr>
            <p:ph type="ftr" sz="quarter" idx="11"/>
          </p:nvPr>
        </p:nvSpPr>
        <p:spPr>
          <a:xfrm>
            <a:off x="1750680" y="6541059"/>
            <a:ext cx="7881870" cy="365125"/>
          </a:xfrm>
        </p:spPr>
        <p:txBody>
          <a:bodyPr/>
          <a:lstStyle/>
          <a:p>
            <a:r>
              <a:rPr lang="en-US" sz="1400" dirty="0" smtClean="0">
                <a:latin typeface="+mn-lt"/>
              </a:rPr>
              <a:t>Proprietary content. ©Great Learning. All Rights Reserved. Unauthorized use or distribution prohibited</a:t>
            </a:r>
            <a:endParaRPr lang="en-IN" sz="1400" dirty="0">
              <a:latin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3F3F3F"/>
              </a:buClr>
              <a:buSzPts val="4800"/>
              <a:buFont typeface="Calibri"/>
              <a:buNone/>
            </a:pPr>
            <a:r>
              <a:rPr lang="en-IN" sz="4800" b="0" i="0" u="none" strike="noStrike" cap="none">
                <a:solidFill>
                  <a:srgbClr val="3F3F3F"/>
                </a:solidFill>
                <a:latin typeface="Calibri"/>
                <a:ea typeface="Calibri"/>
                <a:cs typeface="Calibri"/>
                <a:sym typeface="Calibri"/>
              </a:rPr>
              <a:t>Real world examples</a:t>
            </a:r>
            <a:endParaRPr/>
          </a:p>
        </p:txBody>
      </p:sp>
      <p:sp>
        <p:nvSpPr>
          <p:cNvPr id="159" name="Google Shape;159;p22"/>
          <p:cNvSpPr txBox="1">
            <a:spLocks noGrp="1"/>
          </p:cNvSpPr>
          <p:nvPr>
            <p:ph idx="1"/>
          </p:nvPr>
        </p:nvSpPr>
        <p:spPr>
          <a:prstGeom prst="rect">
            <a:avLst/>
          </a:prstGeom>
          <a:noFill/>
          <a:ln>
            <a:noFill/>
          </a:ln>
        </p:spPr>
        <p:txBody>
          <a:bodyPr spcFirstLastPara="1" wrap="square" lIns="0" tIns="45700" rIns="0" bIns="45700" anchor="t" anchorCtr="0">
            <a:noAutofit/>
          </a:bodyPr>
          <a:lstStyle/>
          <a:p>
            <a:pPr marL="91440" marR="0" lvl="0" indent="-91440" algn="l" rtl="0">
              <a:lnSpc>
                <a:spcPct val="80000"/>
              </a:lnSpc>
              <a:spcBef>
                <a:spcPts val="0"/>
              </a:spcBef>
              <a:spcAft>
                <a:spcPts val="0"/>
              </a:spcAft>
              <a:buClr>
                <a:schemeClr val="accent1"/>
              </a:buClr>
              <a:buSzPts val="1950"/>
              <a:buFont typeface="Calibri"/>
              <a:buChar char=" "/>
            </a:pPr>
            <a:r>
              <a:rPr lang="en-IN" sz="1950" b="0" i="0" u="none" strike="noStrike" cap="none" dirty="0">
                <a:solidFill>
                  <a:srgbClr val="3F3F3F"/>
                </a:solidFill>
                <a:latin typeface="Calibri"/>
                <a:ea typeface="Calibri"/>
                <a:cs typeface="Calibri"/>
                <a:sym typeface="Calibri"/>
              </a:rPr>
              <a:t>•</a:t>
            </a:r>
            <a:r>
              <a:rPr lang="en-IN" sz="1950" b="0" i="0" u="none" strike="noStrike" cap="none" dirty="0" err="1">
                <a:solidFill>
                  <a:srgbClr val="3F3F3F"/>
                </a:solidFill>
                <a:latin typeface="Calibri"/>
                <a:ea typeface="Calibri"/>
                <a:cs typeface="Calibri"/>
                <a:sym typeface="Calibri"/>
              </a:rPr>
              <a:t>GroupLens</a:t>
            </a:r>
            <a:r>
              <a:rPr lang="en-IN" sz="1950" b="0" i="0" u="none" strike="noStrike" cap="none" dirty="0">
                <a:solidFill>
                  <a:srgbClr val="3F3F3F"/>
                </a:solidFill>
                <a:latin typeface="Calibri"/>
                <a:ea typeface="Calibri"/>
                <a:cs typeface="Calibri"/>
                <a:sym typeface="Calibri"/>
              </a:rPr>
              <a:t>(https://grouplens.org/)</a:t>
            </a:r>
            <a:endParaRPr sz="1950" b="0" i="0" u="none" strike="noStrike" cap="none" dirty="0">
              <a:solidFill>
                <a:srgbClr val="3F3F3F"/>
              </a:solidFill>
              <a:latin typeface="Calibri"/>
              <a:ea typeface="Calibri"/>
              <a:cs typeface="Calibri"/>
              <a:sym typeface="Calibri"/>
            </a:endParaRPr>
          </a:p>
          <a:p>
            <a:pPr marL="384175" marR="0" lvl="1" indent="-182880" algn="l" rtl="0">
              <a:lnSpc>
                <a:spcPct val="80000"/>
              </a:lnSpc>
              <a:spcBef>
                <a:spcPts val="400"/>
              </a:spcBef>
              <a:spcAft>
                <a:spcPts val="0"/>
              </a:spcAft>
              <a:buClr>
                <a:schemeClr val="accent1"/>
              </a:buClr>
              <a:buSzPts val="1754"/>
              <a:buFont typeface="Calibri"/>
              <a:buChar char="◦"/>
            </a:pPr>
            <a:r>
              <a:rPr lang="en-IN" sz="1754" b="0" i="0" u="none" strike="noStrike" cap="none" dirty="0">
                <a:solidFill>
                  <a:srgbClr val="3F3F3F"/>
                </a:solidFill>
                <a:latin typeface="Calibri"/>
                <a:ea typeface="Calibri"/>
                <a:cs typeface="Calibri"/>
                <a:sym typeface="Calibri"/>
              </a:rPr>
              <a:t>Helped in development of initial recommender systems by pioneering initial collaborative filtering models</a:t>
            </a:r>
            <a:endParaRPr sz="1754" b="0" i="0" u="none" strike="noStrike" cap="none" dirty="0">
              <a:solidFill>
                <a:srgbClr val="3F3F3F"/>
              </a:solidFill>
              <a:latin typeface="Calibri"/>
              <a:ea typeface="Calibri"/>
              <a:cs typeface="Calibri"/>
              <a:sym typeface="Calibri"/>
            </a:endParaRPr>
          </a:p>
          <a:p>
            <a:pPr marL="384175" marR="0" lvl="1" indent="-182880" algn="l" rtl="0">
              <a:lnSpc>
                <a:spcPct val="80000"/>
              </a:lnSpc>
              <a:spcBef>
                <a:spcPts val="600"/>
              </a:spcBef>
              <a:spcAft>
                <a:spcPts val="0"/>
              </a:spcAft>
              <a:buClr>
                <a:schemeClr val="accent1"/>
              </a:buClr>
              <a:buSzPts val="1754"/>
              <a:buFont typeface="Calibri"/>
              <a:buChar char="◦"/>
            </a:pPr>
            <a:r>
              <a:rPr lang="en-IN" sz="1754" b="0" i="0" u="none" strike="noStrike" cap="none" dirty="0">
                <a:solidFill>
                  <a:srgbClr val="3F3F3F"/>
                </a:solidFill>
                <a:latin typeface="Calibri"/>
                <a:ea typeface="Calibri"/>
                <a:cs typeface="Calibri"/>
                <a:sym typeface="Calibri"/>
              </a:rPr>
              <a:t>Provided various datasets –</a:t>
            </a:r>
            <a:r>
              <a:rPr lang="en-IN" sz="1754" b="0" i="0" u="none" strike="noStrike" cap="none" dirty="0" err="1">
                <a:solidFill>
                  <a:srgbClr val="3F3F3F"/>
                </a:solidFill>
                <a:latin typeface="Calibri"/>
                <a:ea typeface="Calibri"/>
                <a:cs typeface="Calibri"/>
                <a:sym typeface="Calibri"/>
              </a:rPr>
              <a:t>MovieLensand</a:t>
            </a:r>
            <a:r>
              <a:rPr lang="en-IN" sz="1754" b="0" i="0" u="none" strike="noStrike" cap="none" dirty="0">
                <a:solidFill>
                  <a:srgbClr val="3F3F3F"/>
                </a:solidFill>
                <a:latin typeface="Calibri"/>
                <a:ea typeface="Calibri"/>
                <a:cs typeface="Calibri"/>
                <a:sym typeface="Calibri"/>
              </a:rPr>
              <a:t> </a:t>
            </a:r>
            <a:r>
              <a:rPr lang="en-IN" sz="1754" b="0" i="0" u="none" strike="noStrike" cap="none" dirty="0" err="1">
                <a:solidFill>
                  <a:srgbClr val="3F3F3F"/>
                </a:solidFill>
                <a:latin typeface="Calibri"/>
                <a:ea typeface="Calibri"/>
                <a:cs typeface="Calibri"/>
                <a:sym typeface="Calibri"/>
              </a:rPr>
              <a:t>BookLens</a:t>
            </a:r>
            <a:endParaRPr sz="1754" b="0"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600"/>
              </a:spcBef>
              <a:spcAft>
                <a:spcPts val="0"/>
              </a:spcAft>
              <a:buClr>
                <a:schemeClr val="accent1"/>
              </a:buClr>
              <a:buSzPts val="1950"/>
              <a:buFont typeface="Calibri"/>
              <a:buChar char=" "/>
            </a:pPr>
            <a:r>
              <a:rPr lang="en-IN" sz="1950" b="0" i="0" u="none" strike="noStrike" cap="none" dirty="0">
                <a:solidFill>
                  <a:srgbClr val="3F3F3F"/>
                </a:solidFill>
                <a:latin typeface="Calibri"/>
                <a:ea typeface="Calibri"/>
                <a:cs typeface="Calibri"/>
                <a:sym typeface="Calibri"/>
              </a:rPr>
              <a:t>•Amazon –Did lot of work on implementing commercial recommender systems</a:t>
            </a:r>
            <a:endParaRPr sz="1950" b="0" i="0" u="none" strike="noStrike" cap="none" dirty="0">
              <a:solidFill>
                <a:srgbClr val="3F3F3F"/>
              </a:solidFill>
              <a:latin typeface="Calibri"/>
              <a:ea typeface="Calibri"/>
              <a:cs typeface="Calibri"/>
              <a:sym typeface="Calibri"/>
            </a:endParaRPr>
          </a:p>
          <a:p>
            <a:pPr marL="384175" marR="0" lvl="1" indent="-182880" algn="l" rtl="0">
              <a:lnSpc>
                <a:spcPct val="80000"/>
              </a:lnSpc>
              <a:spcBef>
                <a:spcPts val="400"/>
              </a:spcBef>
              <a:spcAft>
                <a:spcPts val="0"/>
              </a:spcAft>
              <a:buClr>
                <a:schemeClr val="accent1"/>
              </a:buClr>
              <a:buSzPts val="1754"/>
              <a:buFont typeface="Calibri"/>
              <a:buChar char="◦"/>
            </a:pPr>
            <a:r>
              <a:rPr lang="en-IN" sz="1754" b="0" i="0" u="none" strike="noStrike" cap="none" dirty="0">
                <a:solidFill>
                  <a:srgbClr val="3F3F3F"/>
                </a:solidFill>
                <a:latin typeface="Calibri"/>
                <a:ea typeface="Calibri"/>
                <a:cs typeface="Calibri"/>
                <a:sym typeface="Calibri"/>
              </a:rPr>
              <a:t>They also implemented lot of computational improvements</a:t>
            </a:r>
            <a:endParaRPr sz="1754" b="0"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600"/>
              </a:spcBef>
              <a:spcAft>
                <a:spcPts val="0"/>
              </a:spcAft>
              <a:buClr>
                <a:schemeClr val="accent1"/>
              </a:buClr>
              <a:buSzPts val="1950"/>
              <a:buFont typeface="Calibri"/>
              <a:buChar char=" "/>
            </a:pPr>
            <a:r>
              <a:rPr lang="en-IN" sz="1950" b="0" i="0" u="none" strike="noStrike" cap="none" dirty="0">
                <a:solidFill>
                  <a:srgbClr val="3F3F3F"/>
                </a:solidFill>
                <a:latin typeface="Calibri"/>
                <a:ea typeface="Calibri"/>
                <a:cs typeface="Calibri"/>
                <a:sym typeface="Calibri"/>
              </a:rPr>
              <a:t>•Netflix Prize</a:t>
            </a:r>
            <a:endParaRPr sz="1950" b="0" i="0" u="none" strike="noStrike" cap="none" dirty="0">
              <a:solidFill>
                <a:srgbClr val="3F3F3F"/>
              </a:solidFill>
              <a:latin typeface="Calibri"/>
              <a:ea typeface="Calibri"/>
              <a:cs typeface="Calibri"/>
              <a:sym typeface="Calibri"/>
            </a:endParaRPr>
          </a:p>
          <a:p>
            <a:pPr marL="384175" marR="0" lvl="1" indent="-182880" algn="l" rtl="0">
              <a:lnSpc>
                <a:spcPct val="80000"/>
              </a:lnSpc>
              <a:spcBef>
                <a:spcPts val="400"/>
              </a:spcBef>
              <a:spcAft>
                <a:spcPts val="0"/>
              </a:spcAft>
              <a:buClr>
                <a:schemeClr val="accent1"/>
              </a:buClr>
              <a:buSzPts val="1754"/>
              <a:buFont typeface="Calibri"/>
              <a:buChar char="◦"/>
            </a:pPr>
            <a:r>
              <a:rPr lang="en-IN" sz="1754" b="0" i="0" u="none" strike="noStrike" cap="none" dirty="0">
                <a:solidFill>
                  <a:srgbClr val="3F3F3F"/>
                </a:solidFill>
                <a:latin typeface="Calibri"/>
                <a:ea typeface="Calibri"/>
                <a:cs typeface="Calibri"/>
                <a:sym typeface="Calibri"/>
              </a:rPr>
              <a:t>Pioneered Latent Factor/Matrix Factorization models</a:t>
            </a:r>
            <a:endParaRPr sz="1754" b="0"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600"/>
              </a:spcBef>
              <a:spcAft>
                <a:spcPts val="0"/>
              </a:spcAft>
              <a:buClr>
                <a:schemeClr val="accent1"/>
              </a:buClr>
              <a:buSzPts val="1950"/>
              <a:buFont typeface="Calibri"/>
              <a:buChar char=" "/>
            </a:pPr>
            <a:r>
              <a:rPr lang="en-IN" sz="1950" b="0" i="0" u="none" strike="noStrike" cap="none" dirty="0">
                <a:solidFill>
                  <a:srgbClr val="3F3F3F"/>
                </a:solidFill>
                <a:latin typeface="Calibri"/>
                <a:ea typeface="Calibri"/>
                <a:cs typeface="Calibri"/>
                <a:sym typeface="Calibri"/>
              </a:rPr>
              <a:t>•Google –You Tube</a:t>
            </a:r>
            <a:endParaRPr sz="1950" b="0" i="0" u="none" strike="noStrike" cap="none" dirty="0">
              <a:solidFill>
                <a:srgbClr val="3F3F3F"/>
              </a:solidFill>
              <a:latin typeface="Calibri"/>
              <a:ea typeface="Calibri"/>
              <a:cs typeface="Calibri"/>
              <a:sym typeface="Calibri"/>
            </a:endParaRPr>
          </a:p>
          <a:p>
            <a:pPr marL="384175" marR="0" lvl="1" indent="-182880" algn="l" rtl="0">
              <a:lnSpc>
                <a:spcPct val="80000"/>
              </a:lnSpc>
              <a:spcBef>
                <a:spcPts val="400"/>
              </a:spcBef>
              <a:spcAft>
                <a:spcPts val="0"/>
              </a:spcAft>
              <a:buClr>
                <a:schemeClr val="accent1"/>
              </a:buClr>
              <a:buSzPts val="1754"/>
              <a:buFont typeface="Calibri"/>
              <a:buChar char="◦"/>
            </a:pPr>
            <a:r>
              <a:rPr lang="en-IN" sz="1754" b="0" i="0" u="none" strike="noStrike" cap="none" dirty="0">
                <a:solidFill>
                  <a:srgbClr val="3F3F3F"/>
                </a:solidFill>
                <a:latin typeface="Calibri"/>
                <a:ea typeface="Calibri"/>
                <a:cs typeface="Calibri"/>
                <a:sym typeface="Calibri"/>
              </a:rPr>
              <a:t>Hybrid recommendation systems</a:t>
            </a:r>
            <a:endParaRPr sz="1754" b="0" i="0" u="none" strike="noStrike" cap="none" dirty="0">
              <a:solidFill>
                <a:srgbClr val="3F3F3F"/>
              </a:solidFill>
              <a:latin typeface="Calibri"/>
              <a:ea typeface="Calibri"/>
              <a:cs typeface="Calibri"/>
              <a:sym typeface="Calibri"/>
            </a:endParaRPr>
          </a:p>
          <a:p>
            <a:pPr marL="384175" marR="0" lvl="1" indent="-182880" algn="l" rtl="0">
              <a:lnSpc>
                <a:spcPct val="80000"/>
              </a:lnSpc>
              <a:spcBef>
                <a:spcPts val="600"/>
              </a:spcBef>
              <a:spcAft>
                <a:spcPts val="0"/>
              </a:spcAft>
              <a:buClr>
                <a:schemeClr val="accent1"/>
              </a:buClr>
              <a:buSzPts val="1754"/>
              <a:buFont typeface="Calibri"/>
              <a:buChar char="◦"/>
            </a:pPr>
            <a:r>
              <a:rPr lang="en-IN" sz="1754" b="0" i="0" u="none" strike="noStrike" cap="none" dirty="0">
                <a:solidFill>
                  <a:srgbClr val="3F3F3F"/>
                </a:solidFill>
                <a:latin typeface="Calibri"/>
                <a:ea typeface="Calibri"/>
                <a:cs typeface="Calibri"/>
                <a:sym typeface="Calibri"/>
              </a:rPr>
              <a:t>Deep Learning Based Systems</a:t>
            </a:r>
            <a:endParaRPr sz="1754" b="0" i="0" u="none" strike="noStrike" cap="none" dirty="0">
              <a:solidFill>
                <a:srgbClr val="3F3F3F"/>
              </a:solidFill>
              <a:latin typeface="Calibri"/>
              <a:ea typeface="Calibri"/>
              <a:cs typeface="Calibri"/>
              <a:sym typeface="Calibri"/>
            </a:endParaRPr>
          </a:p>
          <a:p>
            <a:pPr marL="91440" marR="0" lvl="0" indent="-91440" algn="l" rtl="0">
              <a:lnSpc>
                <a:spcPct val="80000"/>
              </a:lnSpc>
              <a:spcBef>
                <a:spcPts val="1600"/>
              </a:spcBef>
              <a:spcAft>
                <a:spcPts val="0"/>
              </a:spcAft>
              <a:buClr>
                <a:schemeClr val="accent1"/>
              </a:buClr>
              <a:buSzPts val="1950"/>
              <a:buFont typeface="Calibri"/>
              <a:buChar char=" "/>
            </a:pPr>
            <a:r>
              <a:rPr lang="en-IN" sz="1950" b="0" i="0" u="none" strike="noStrike" cap="none" dirty="0">
                <a:solidFill>
                  <a:srgbClr val="3F3F3F"/>
                </a:solidFill>
                <a:latin typeface="Calibri"/>
                <a:ea typeface="Calibri"/>
                <a:cs typeface="Calibri"/>
                <a:sym typeface="Calibri"/>
              </a:rPr>
              <a:t>•Social Network Recommendations</a:t>
            </a:r>
            <a:endParaRPr dirty="0"/>
          </a:p>
        </p:txBody>
      </p:sp>
      <p:sp>
        <p:nvSpPr>
          <p:cNvPr id="2" name="Footer Placeholder 1"/>
          <p:cNvSpPr>
            <a:spLocks noGrp="1"/>
          </p:cNvSpPr>
          <p:nvPr>
            <p:ph type="ftr" sz="quarter" idx="11"/>
          </p:nvPr>
        </p:nvSpPr>
        <p:spPr>
          <a:xfrm>
            <a:off x="1750679" y="6492875"/>
            <a:ext cx="7881870" cy="365125"/>
          </a:xfrm>
        </p:spPr>
        <p:txBody>
          <a:bodyPr/>
          <a:lstStyle/>
          <a:p>
            <a:r>
              <a:rPr lang="en-US" sz="1400" dirty="0" smtClean="0">
                <a:latin typeface="+mn-lt"/>
              </a:rPr>
              <a:t>Proprietary content. ©Great Learning. All Rights Reserved. Unauthorized use or distribution prohibited</a:t>
            </a:r>
            <a:endParaRPr lang="en-IN" sz="1400" dirty="0">
              <a:latin typeface="+mn-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1597</TotalTime>
  <Words>1312</Words>
  <Application>Microsoft Office PowerPoint</Application>
  <PresentationFormat>Widescreen</PresentationFormat>
  <Paragraphs>190</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Source Sans Pro</vt:lpstr>
      <vt:lpstr>Noto Sans Symbols</vt:lpstr>
      <vt:lpstr>Arial</vt:lpstr>
      <vt:lpstr>Times New Roman</vt:lpstr>
      <vt:lpstr>Calibri Light</vt:lpstr>
      <vt:lpstr>Office Theme</vt:lpstr>
      <vt:lpstr>Recommendation systems</vt:lpstr>
      <vt:lpstr>Agenda</vt:lpstr>
      <vt:lpstr>We are overloaded</vt:lpstr>
      <vt:lpstr>From scarcity to abundance</vt:lpstr>
      <vt:lpstr>Why Recommendation System?</vt:lpstr>
      <vt:lpstr>What can be recommended?</vt:lpstr>
      <vt:lpstr>User and matching items</vt:lpstr>
      <vt:lpstr>Recommendation historical trends</vt:lpstr>
      <vt:lpstr>Real world examples</vt:lpstr>
      <vt:lpstr>Perfect matching item may not exist</vt:lpstr>
      <vt:lpstr>Types of recommendation systems</vt:lpstr>
      <vt:lpstr>Popularity based Recommender System</vt:lpstr>
      <vt:lpstr>Classification model</vt:lpstr>
      <vt:lpstr>Content based recommendations</vt:lpstr>
      <vt:lpstr>Content based recommendation system</vt:lpstr>
      <vt:lpstr>Content based recommendation system</vt:lpstr>
      <vt:lpstr>Cosine Similarity: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systems</dc:title>
  <dc:creator>Arjun</dc:creator>
  <cp:lastModifiedBy>Bhavya Shetty</cp:lastModifiedBy>
  <cp:revision>54</cp:revision>
  <dcterms:modified xsi:type="dcterms:W3CDTF">2019-11-15T07:34:03Z</dcterms:modified>
</cp:coreProperties>
</file>