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0"/>
  </p:notesMasterIdLst>
  <p:sldIdLst>
    <p:sldId id="267" r:id="rId2"/>
    <p:sldId id="268" r:id="rId3"/>
    <p:sldId id="274" r:id="rId4"/>
    <p:sldId id="275" r:id="rId5"/>
    <p:sldId id="276" r:id="rId6"/>
    <p:sldId id="305" r:id="rId7"/>
    <p:sldId id="277" r:id="rId8"/>
    <p:sldId id="278" r:id="rId9"/>
    <p:sldId id="306" r:id="rId10"/>
    <p:sldId id="282" r:id="rId11"/>
    <p:sldId id="283" r:id="rId12"/>
    <p:sldId id="284" r:id="rId13"/>
    <p:sldId id="285" r:id="rId14"/>
    <p:sldId id="286" r:id="rId15"/>
    <p:sldId id="295" r:id="rId16"/>
    <p:sldId id="294" r:id="rId17"/>
    <p:sldId id="288" r:id="rId18"/>
    <p:sldId id="289" r:id="rId19"/>
    <p:sldId id="290" r:id="rId20"/>
    <p:sldId id="291" r:id="rId21"/>
    <p:sldId id="292" r:id="rId22"/>
    <p:sldId id="287" r:id="rId23"/>
    <p:sldId id="303" r:id="rId24"/>
    <p:sldId id="300" r:id="rId25"/>
    <p:sldId id="293" r:id="rId26"/>
    <p:sldId id="299" r:id="rId27"/>
    <p:sldId id="301" r:id="rId28"/>
    <p:sldId id="302"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Source Sans Pro" panose="020B0604020202020204" charset="0"/>
      <p:regular r:id="rId35"/>
      <p:bold r:id="rId36"/>
      <p:italic r:id="rId37"/>
      <p:boldItalic r:id="rId38"/>
    </p:embeddedFont>
    <p:embeddedFont>
      <p:font typeface="Calibri Light" panose="020F0302020204030204" pitchFamily="34" charset="0"/>
      <p:regular r:id="rId39"/>
      <p: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A78BF0-E2F1-4CCE-AE91-4AD643451E0F}">
  <a:tblStyle styleId="{CEA78BF0-E2F1-4CCE-AE91-4AD643451E0F}" styleName="Table_0">
    <a:wholeTbl>
      <a:tcTxStyle b="off" i="off">
        <a:font>
          <a:latin typeface="Calibri"/>
          <a:ea typeface="Calibri"/>
          <a:cs typeface="Calibri"/>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80" d="100"/>
          <a:sy n="80" d="100"/>
        </p:scale>
        <p:origin x="70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3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3" name="Google Shape;403;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9" name="Google Shape;409;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3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5" name="Google Shape;415;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4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6" name="Google Shape;486;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6" name="Google Shape;476;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01295" marR="0" lvl="1" indent="0" algn="l" rtl="0">
              <a:spcBef>
                <a:spcPts val="0"/>
              </a:spcBef>
              <a:spcAft>
                <a:spcPts val="0"/>
              </a:spcAft>
              <a:buClr>
                <a:schemeClr val="dk1"/>
              </a:buClr>
              <a:buSzPts val="1200"/>
              <a:buFont typeface="Calibri"/>
              <a:buNone/>
            </a:pPr>
            <a:r>
              <a:rPr lang="en-IN" sz="1200" b="0" i="0" u="none" strike="noStrike" cap="none">
                <a:solidFill>
                  <a:schemeClr val="dk1"/>
                </a:solidFill>
                <a:latin typeface="Calibri"/>
                <a:ea typeface="Calibri"/>
                <a:cs typeface="Calibri"/>
                <a:sym typeface="Calibri"/>
              </a:rPr>
              <a:t>Make recommendations for Alice </a:t>
            </a:r>
            <a:endParaRPr sz="12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r>
              <a:rPr lang="en-IN" sz="1200" b="0" i="0" u="none" strike="noStrike" cap="none">
                <a:solidFill>
                  <a:schemeClr val="dk1"/>
                </a:solidFill>
                <a:latin typeface="Calibri"/>
                <a:ea typeface="Calibri"/>
                <a:cs typeface="Calibri"/>
                <a:sym typeface="Calibri"/>
              </a:rPr>
              <a:t>Determine "relevant" rules based on Alice's transactions </a:t>
            </a:r>
            <a:br>
              <a:rPr lang="en-IN" sz="1200" b="0" i="0" u="none" strike="noStrike" cap="none">
                <a:solidFill>
                  <a:schemeClr val="dk1"/>
                </a:solidFill>
                <a:latin typeface="Calibri"/>
                <a:ea typeface="Calibri"/>
                <a:cs typeface="Calibri"/>
                <a:sym typeface="Calibri"/>
              </a:rPr>
            </a:br>
            <a:r>
              <a:rPr lang="en-IN" sz="1200" b="0" i="0" u="none" strike="noStrike" cap="none">
                <a:solidFill>
                  <a:schemeClr val="dk1"/>
                </a:solidFill>
                <a:latin typeface="Calibri"/>
                <a:ea typeface="Calibri"/>
                <a:cs typeface="Calibri"/>
                <a:sym typeface="Calibri"/>
              </a:rPr>
              <a:t>(the above rule will be relevant as Alice bought Item1)</a:t>
            </a:r>
            <a:endParaRPr sz="12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r>
              <a:rPr lang="en-IN" sz="1200" b="0" i="0" u="none" strike="noStrike" cap="none">
                <a:solidFill>
                  <a:schemeClr val="dk1"/>
                </a:solidFill>
                <a:latin typeface="Calibri"/>
                <a:ea typeface="Calibri"/>
                <a:cs typeface="Calibri"/>
                <a:sym typeface="Calibri"/>
              </a:rPr>
              <a:t>Determine items not already bought by Alice</a:t>
            </a:r>
            <a:endParaRPr sz="12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r>
              <a:rPr lang="en-IN" sz="1200" b="0" i="0" u="none" strike="noStrike" cap="none">
                <a:solidFill>
                  <a:schemeClr val="dk1"/>
                </a:solidFill>
                <a:latin typeface="Calibri"/>
                <a:ea typeface="Calibri"/>
                <a:cs typeface="Calibri"/>
                <a:sym typeface="Calibri"/>
              </a:rPr>
              <a:t>Sort the items based on the rules' confidence values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477" name="Google Shape;477;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a:solidFill>
                  <a:schemeClr val="dk1"/>
                </a:solidFill>
                <a:latin typeface="Calibri"/>
                <a:ea typeface="Calibri"/>
                <a:cs typeface="Calibri"/>
                <a:sym typeface="Calibri"/>
              </a:rPr>
              <a:t>16</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3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2" name="Google Shape;432;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3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9" name="Google Shape;439;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3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8" name="Google Shape;448;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4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6" name="Google Shape;456;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4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4" name="Google Shape;464;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3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2" name="Google Shape;422;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4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5" name="Google Shape;525;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4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0" name="Google Shape;470;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4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9" name="Google Shape;519;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5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1" name="Google Shape;531;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5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7" name="Google Shape;537;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66" name="Google Shape;266;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a:solidFill>
                  <a:schemeClr val="dk1"/>
                </a:solidFill>
                <a:latin typeface="Calibri"/>
                <a:ea typeface="Calibri"/>
                <a:cs typeface="Calibri"/>
                <a:sym typeface="Calibri"/>
              </a:rPr>
              <a:t>7</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7" name="Google Shape;397;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smtClean="0"/>
              <a:t>Proprietary content. ©Great Learning. All Rights Reserved. Unauthorized use or distribution prohibited</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27714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smtClean="0"/>
              <a:t>Proprietary content. ©Great Learning. All Rights Reserved. Unauthorized use or distribution prohibited</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242172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smtClean="0"/>
              <a:t>Proprietary content. ©Great Learning. All Rights Reserved. Unauthorized use or distribution prohibited</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04930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smtClean="0"/>
              <a:t>Proprietary content. ©Great Learning. All Rights Reserved. Unauthorized use or distribution prohibited</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108262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smtClean="0"/>
              <a:t>Proprietary content. ©Great Learning. All Rights Reserved. Unauthorized use or distribution prohibited</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54376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smtClean="0"/>
              <a:t>Proprietary content. ©Great Learning. All Rights Reserved. Unauthorized use or distribution prohibited</a:t>
            </a:r>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014543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r>
              <a:rPr lang="en-US" smtClean="0"/>
              <a:t>Proprietary content. ©Great Learning. All Rights Reserved. Unauthorized use or distribution prohibited</a:t>
            </a:r>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57691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US" smtClean="0"/>
              <a:t>Proprietary content. ©Great Learning. All Rights Reserved. Unauthorized use or distribution prohibited</a:t>
            </a:r>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934530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r>
              <a:rPr lang="en-US" smtClean="0"/>
              <a:t>Proprietary content. ©Great Learning. All Rights Reserved. Unauthorized use or distribution prohibited</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163639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smtClean="0"/>
              <a:t>Proprietary content. ©Great Learning. All Rights Reserved. Unauthorized use or distribution prohibited</a:t>
            </a:r>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83930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smtClean="0"/>
              <a:t>Proprietary content. ©Great Learning. All Rights Reserved. Unauthorized use or distribution prohibited</a:t>
            </a:r>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386935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249251" y="6356350"/>
            <a:ext cx="8976574" cy="365125"/>
          </a:xfrm>
          <a:prstGeom prst="rect">
            <a:avLst/>
          </a:prstGeom>
        </p:spPr>
        <p:txBody>
          <a:bodyPr vert="horz" lIns="91440" tIns="45720" rIns="91440" bIns="45720" rtlCol="0" anchor="ctr"/>
          <a:lstStyle>
            <a:lvl1pPr algn="ctr">
              <a:defRPr sz="1400">
                <a:solidFill>
                  <a:schemeClr val="tx1">
                    <a:lumMod val="50000"/>
                    <a:lumOff val="50000"/>
                  </a:schemeClr>
                </a:solidFill>
              </a:defRPr>
            </a:lvl1pPr>
          </a:lstStyle>
          <a:p>
            <a:r>
              <a:rPr lang="en-US" altLang="en-US" dirty="0" smtClean="0">
                <a:latin typeface="Calibri" panose="020F0502020204030204" pitchFamily="34" charset="0"/>
              </a:rPr>
              <a:t>Proprietary content. ©Great Learning. All Rights Reserved. Unauthorized use or distribution prohibited</a:t>
            </a:r>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IN" smtClean="0"/>
              <a:t>‹#›</a:t>
            </a:fld>
            <a:endParaRPr lang="en-IN" dirty="0"/>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327590" y="6057"/>
            <a:ext cx="2864410" cy="583200"/>
          </a:xfrm>
          <a:prstGeom prst="rect">
            <a:avLst/>
          </a:prstGeom>
        </p:spPr>
      </p:pic>
    </p:spTree>
    <p:extLst>
      <p:ext uri="{BB962C8B-B14F-4D97-AF65-F5344CB8AC3E}">
        <p14:creationId xmlns:p14="http://schemas.microsoft.com/office/powerpoint/2010/main" val="140794585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dataconomy.com/an-introduction-to-recommendation-engine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s://github.com/dvysardana/RecommenderSystems_PyData_2016" TargetMode="External"/><Relationship Id="rId4" Type="http://schemas.openxmlformats.org/officeDocument/2006/relationships/hyperlink" Target="https://goo.gl/ehBnhf"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Fundamental concepts of similarity</a:t>
            </a:r>
            <a:endParaRPr/>
          </a:p>
        </p:txBody>
      </p:sp>
      <p:sp>
        <p:nvSpPr>
          <p:cNvPr id="181" name="Google Shape;181;p25"/>
          <p:cNvSpPr txBox="1">
            <a:spLocks noGrp="1"/>
          </p:cNvSpPr>
          <p:nvPr>
            <p:ph sz="half" idx="1"/>
          </p:nvPr>
        </p:nvSpPr>
        <p:spPr>
          <a:prstGeom prst="rect">
            <a:avLst/>
          </a:prstGeom>
          <a:noFill/>
          <a:ln>
            <a:noFill/>
          </a:ln>
        </p:spPr>
        <p:txBody>
          <a:bodyPr spcFirstLastPara="1" wrap="square" lIns="0" tIns="45700" rIns="0" bIns="45700" anchor="t" anchorCtr="0">
            <a:noAutofit/>
          </a:bodyPr>
          <a:lstStyle/>
          <a:p>
            <a:pPr marL="91440" marR="0" lvl="0" indent="-91440" algn="l" rtl="0">
              <a:lnSpc>
                <a:spcPct val="70000"/>
              </a:lnSpc>
              <a:spcBef>
                <a:spcPts val="0"/>
              </a:spcBef>
              <a:spcAft>
                <a:spcPts val="0"/>
              </a:spcAft>
              <a:buClr>
                <a:schemeClr val="accent1"/>
              </a:buClr>
              <a:buSzPts val="1800"/>
              <a:buFont typeface="Calibri"/>
              <a:buChar char=" "/>
            </a:pPr>
            <a:r>
              <a:rPr lang="en-IN" sz="1800" b="1" i="0" u="none" strike="noStrike" cap="none" dirty="0">
                <a:solidFill>
                  <a:srgbClr val="3F3F3F"/>
                </a:solidFill>
                <a:latin typeface="Calibri"/>
                <a:ea typeface="Calibri"/>
                <a:cs typeface="Calibri"/>
                <a:sym typeface="Calibri"/>
              </a:rPr>
              <a:t>Euclidean Distance</a:t>
            </a:r>
            <a:endParaRPr sz="1800" b="1" i="0" u="none" strike="noStrike" cap="none" dirty="0">
              <a:solidFill>
                <a:srgbClr val="3F3F3F"/>
              </a:solidFill>
              <a:latin typeface="Calibri"/>
              <a:ea typeface="Calibri"/>
              <a:cs typeface="Calibri"/>
              <a:sym typeface="Calibri"/>
            </a:endParaRPr>
          </a:p>
          <a:p>
            <a:pPr marL="91440" marR="0" lvl="0" indent="-91440" algn="l" rtl="0">
              <a:lnSpc>
                <a:spcPct val="70000"/>
              </a:lnSpc>
              <a:spcBef>
                <a:spcPts val="1400"/>
              </a:spcBef>
              <a:spcAft>
                <a:spcPts val="0"/>
              </a:spcAft>
              <a:buClr>
                <a:schemeClr val="accent1"/>
              </a:buClr>
              <a:buSzPts val="1800"/>
              <a:buFont typeface="Calibri"/>
              <a:buChar char=" "/>
            </a:pPr>
            <a:r>
              <a:rPr lang="en-IN" sz="1800" b="1" i="0" u="none" strike="noStrike" cap="none" dirty="0">
                <a:solidFill>
                  <a:srgbClr val="3F3F3F"/>
                </a:solidFill>
                <a:latin typeface="Calibri"/>
                <a:ea typeface="Calibri"/>
                <a:cs typeface="Calibri"/>
                <a:sym typeface="Calibri"/>
              </a:rPr>
              <a:t>Cosine Similarity:</a:t>
            </a:r>
            <a:endParaRPr sz="1800" b="1" i="0" u="none" strike="noStrike" cap="none" dirty="0">
              <a:solidFill>
                <a:srgbClr val="3F3F3F"/>
              </a:solidFill>
              <a:latin typeface="Calibri"/>
              <a:ea typeface="Calibri"/>
              <a:cs typeface="Calibri"/>
              <a:sym typeface="Calibri"/>
            </a:endParaRPr>
          </a:p>
          <a:p>
            <a:pPr marL="91440" marR="0" lvl="0" indent="-91440" algn="l" rtl="0">
              <a:lnSpc>
                <a:spcPct val="70000"/>
              </a:lnSpc>
              <a:spcBef>
                <a:spcPts val="1400"/>
              </a:spcBef>
              <a:spcAft>
                <a:spcPts val="0"/>
              </a:spcAft>
              <a:buClr>
                <a:schemeClr val="accent1"/>
              </a:buClr>
              <a:buSzPts val="1800"/>
              <a:buFont typeface="Calibri"/>
              <a:buChar char=" "/>
            </a:pPr>
            <a:r>
              <a:rPr lang="en-IN" sz="1800" b="0" i="0" u="none" strike="noStrike" cap="none" dirty="0" smtClean="0">
                <a:solidFill>
                  <a:srgbClr val="3F3F3F"/>
                </a:solidFill>
                <a:latin typeface="Calibri"/>
                <a:ea typeface="Calibri"/>
                <a:cs typeface="Calibri"/>
                <a:sym typeface="Calibri"/>
              </a:rPr>
              <a:t>Cosine Similarity </a:t>
            </a:r>
            <a:r>
              <a:rPr lang="en-IN" sz="1800" b="0" i="0" u="none" strike="noStrike" cap="none" dirty="0">
                <a:solidFill>
                  <a:srgbClr val="3F3F3F"/>
                </a:solidFill>
                <a:latin typeface="Calibri"/>
                <a:ea typeface="Calibri"/>
                <a:cs typeface="Calibri"/>
                <a:sym typeface="Calibri"/>
              </a:rPr>
              <a:t>is the cosine </a:t>
            </a:r>
            <a:r>
              <a:rPr lang="en-IN" sz="1800" b="0" i="0" u="none" strike="noStrike" cap="none" dirty="0" smtClean="0">
                <a:solidFill>
                  <a:srgbClr val="3F3F3F"/>
                </a:solidFill>
                <a:latin typeface="Calibri"/>
                <a:ea typeface="Calibri"/>
                <a:cs typeface="Calibri"/>
                <a:sym typeface="Calibri"/>
              </a:rPr>
              <a:t>of the angle </a:t>
            </a:r>
            <a:r>
              <a:rPr lang="en-IN" sz="1800" b="0" i="0" u="none" strike="noStrike" cap="none" dirty="0">
                <a:solidFill>
                  <a:srgbClr val="3F3F3F"/>
                </a:solidFill>
                <a:latin typeface="Calibri"/>
                <a:ea typeface="Calibri"/>
                <a:cs typeface="Calibri"/>
                <a:sym typeface="Calibri"/>
              </a:rPr>
              <a:t>between the 2 vectors </a:t>
            </a:r>
            <a:r>
              <a:rPr lang="en-IN" sz="1800" b="0" i="0" u="none" strike="noStrike" cap="none" dirty="0" smtClean="0">
                <a:solidFill>
                  <a:srgbClr val="3F3F3F"/>
                </a:solidFill>
                <a:latin typeface="Calibri"/>
                <a:ea typeface="Calibri"/>
                <a:cs typeface="Calibri"/>
                <a:sym typeface="Calibri"/>
              </a:rPr>
              <a:t> </a:t>
            </a:r>
            <a:r>
              <a:rPr lang="en-IN" sz="1800" b="0" i="0" u="none" strike="noStrike" cap="none" dirty="0">
                <a:solidFill>
                  <a:srgbClr val="3F3F3F"/>
                </a:solidFill>
                <a:latin typeface="Calibri"/>
                <a:ea typeface="Calibri"/>
                <a:cs typeface="Calibri"/>
                <a:sym typeface="Calibri"/>
              </a:rPr>
              <a:t>A and B</a:t>
            </a:r>
            <a:endParaRPr sz="1800" b="0" i="0" u="none" strike="noStrike" cap="none" dirty="0">
              <a:solidFill>
                <a:srgbClr val="3F3F3F"/>
              </a:solidFill>
              <a:latin typeface="Calibri"/>
              <a:ea typeface="Calibri"/>
              <a:cs typeface="Calibri"/>
              <a:sym typeface="Calibri"/>
            </a:endParaRPr>
          </a:p>
          <a:p>
            <a:pPr marL="91440" marR="0" lvl="0" indent="-91440" algn="l" rtl="0">
              <a:lnSpc>
                <a:spcPct val="70000"/>
              </a:lnSpc>
              <a:spcBef>
                <a:spcPts val="1400"/>
              </a:spcBef>
              <a:spcAft>
                <a:spcPts val="0"/>
              </a:spcAft>
              <a:buClr>
                <a:schemeClr val="accent1"/>
              </a:buClr>
              <a:buSzPts val="1800"/>
              <a:buFont typeface="Calibri"/>
              <a:buChar char=" "/>
            </a:pPr>
            <a:r>
              <a:rPr lang="en-IN" sz="1800" b="0" i="0" u="none" strike="noStrike" cap="none" dirty="0">
                <a:solidFill>
                  <a:srgbClr val="3F3F3F"/>
                </a:solidFill>
                <a:latin typeface="Calibri"/>
                <a:ea typeface="Calibri"/>
                <a:cs typeface="Calibri"/>
                <a:sym typeface="Calibri"/>
              </a:rPr>
              <a:t>Closer the vectors, smaller will be the angle and </a:t>
            </a:r>
            <a:r>
              <a:rPr lang="en-IN" sz="1800" b="0" i="0" u="none" strike="noStrike" cap="none" dirty="0" smtClean="0">
                <a:solidFill>
                  <a:srgbClr val="3F3F3F"/>
                </a:solidFill>
                <a:latin typeface="Calibri"/>
                <a:ea typeface="Calibri"/>
                <a:cs typeface="Calibri"/>
                <a:sym typeface="Calibri"/>
              </a:rPr>
              <a:t>hence larger their cosine value.</a:t>
            </a:r>
          </a:p>
          <a:p>
            <a:pPr marL="91440" marR="0" lvl="0" indent="-91440" algn="l" rtl="0">
              <a:lnSpc>
                <a:spcPct val="70000"/>
              </a:lnSpc>
              <a:spcBef>
                <a:spcPts val="1400"/>
              </a:spcBef>
              <a:spcAft>
                <a:spcPts val="0"/>
              </a:spcAft>
              <a:buClr>
                <a:schemeClr val="accent1"/>
              </a:buClr>
              <a:buSzPts val="1800"/>
              <a:buFont typeface="Calibri"/>
              <a:buChar char=" "/>
            </a:pPr>
            <a:endParaRPr sz="1800" b="0" i="0" u="none" strike="noStrike" cap="none" dirty="0">
              <a:solidFill>
                <a:srgbClr val="3F3F3F"/>
              </a:solidFill>
              <a:latin typeface="Calibri"/>
              <a:ea typeface="Calibri"/>
              <a:cs typeface="Calibri"/>
              <a:sym typeface="Calibri"/>
            </a:endParaRPr>
          </a:p>
          <a:p>
            <a:pPr marL="91440" marR="0" lvl="0" indent="-91440" algn="l" rtl="0">
              <a:lnSpc>
                <a:spcPct val="70000"/>
              </a:lnSpc>
              <a:spcBef>
                <a:spcPts val="1400"/>
              </a:spcBef>
              <a:spcAft>
                <a:spcPts val="0"/>
              </a:spcAft>
              <a:buClr>
                <a:schemeClr val="accent1"/>
              </a:buClr>
              <a:buSzPts val="1800"/>
              <a:buFont typeface="Calibri"/>
              <a:buChar char=" "/>
            </a:pPr>
            <a:r>
              <a:rPr lang="en-IN" sz="1800" b="1" i="0" u="none" strike="noStrike" cap="none" dirty="0">
                <a:solidFill>
                  <a:srgbClr val="3F3F3F"/>
                </a:solidFill>
                <a:latin typeface="Calibri"/>
                <a:ea typeface="Calibri"/>
                <a:cs typeface="Calibri"/>
                <a:sym typeface="Calibri"/>
              </a:rPr>
              <a:t>Pearson Similarity:</a:t>
            </a:r>
            <a:endParaRPr sz="1800" b="1" i="0" u="none" strike="noStrike" cap="none" dirty="0">
              <a:solidFill>
                <a:srgbClr val="3F3F3F"/>
              </a:solidFill>
              <a:latin typeface="Calibri"/>
              <a:ea typeface="Calibri"/>
              <a:cs typeface="Calibri"/>
              <a:sym typeface="Calibri"/>
            </a:endParaRPr>
          </a:p>
          <a:p>
            <a:pPr marL="91440" marR="0" lvl="0" indent="-91440" algn="l" rtl="0">
              <a:lnSpc>
                <a:spcPct val="70000"/>
              </a:lnSpc>
              <a:spcBef>
                <a:spcPts val="1400"/>
              </a:spcBef>
              <a:spcAft>
                <a:spcPts val="0"/>
              </a:spcAft>
              <a:buClr>
                <a:schemeClr val="accent1"/>
              </a:buClr>
              <a:buSzPts val="1800"/>
              <a:buFont typeface="Calibri"/>
              <a:buChar char=" "/>
            </a:pPr>
            <a:r>
              <a:rPr lang="en-IN" sz="1800" dirty="0" smtClean="0"/>
              <a:t>Pearson similarity</a:t>
            </a:r>
            <a:r>
              <a:rPr lang="en-IN" sz="1800" b="0" i="0" u="none" strike="noStrike" cap="none" dirty="0" smtClean="0">
                <a:solidFill>
                  <a:srgbClr val="3F3F3F"/>
                </a:solidFill>
                <a:latin typeface="Calibri"/>
                <a:ea typeface="Calibri"/>
                <a:cs typeface="Calibri"/>
                <a:sym typeface="Calibri"/>
              </a:rPr>
              <a:t> is also another measure of finding similarity </a:t>
            </a:r>
            <a:r>
              <a:rPr lang="en-IN" sz="1800" b="0" i="0" u="none" strike="noStrike" cap="none" dirty="0">
                <a:solidFill>
                  <a:srgbClr val="3F3F3F"/>
                </a:solidFill>
                <a:latin typeface="Calibri"/>
                <a:ea typeface="Calibri"/>
                <a:cs typeface="Calibri"/>
                <a:sym typeface="Calibri"/>
              </a:rPr>
              <a:t>between </a:t>
            </a:r>
            <a:r>
              <a:rPr lang="en-IN" sz="1800" b="0" i="0" u="none" strike="noStrike" cap="none" dirty="0" smtClean="0">
                <a:solidFill>
                  <a:srgbClr val="3F3F3F"/>
                </a:solidFill>
                <a:latin typeface="Calibri"/>
                <a:ea typeface="Calibri"/>
                <a:cs typeface="Calibri"/>
                <a:sym typeface="Calibri"/>
              </a:rPr>
              <a:t>two </a:t>
            </a:r>
            <a:r>
              <a:rPr lang="en-IN" sz="1800" b="0" i="0" u="none" strike="noStrike" cap="none" dirty="0">
                <a:solidFill>
                  <a:srgbClr val="3F3F3F"/>
                </a:solidFill>
                <a:latin typeface="Calibri"/>
                <a:ea typeface="Calibri"/>
                <a:cs typeface="Calibri"/>
                <a:sym typeface="Calibri"/>
              </a:rPr>
              <a:t>vectors.</a:t>
            </a:r>
            <a:endParaRPr sz="1800" b="0" i="0" u="none" strike="noStrike" cap="none" dirty="0">
              <a:solidFill>
                <a:srgbClr val="3F3F3F"/>
              </a:solidFill>
              <a:latin typeface="Calibri"/>
              <a:ea typeface="Calibri"/>
              <a:cs typeface="Calibri"/>
              <a:sym typeface="Calibri"/>
            </a:endParaRPr>
          </a:p>
          <a:p>
            <a:pPr marL="91440" marR="0" lvl="0" indent="-91440" algn="l" rtl="0">
              <a:lnSpc>
                <a:spcPct val="70000"/>
              </a:lnSpc>
              <a:spcBef>
                <a:spcPts val="1400"/>
              </a:spcBef>
              <a:spcAft>
                <a:spcPts val="0"/>
              </a:spcAft>
              <a:buClr>
                <a:schemeClr val="accent1"/>
              </a:buClr>
              <a:buSzPts val="1800"/>
              <a:buFont typeface="Calibri"/>
              <a:buChar char=" "/>
            </a:pPr>
            <a:r>
              <a:rPr lang="en-IN" sz="1800" b="0" i="0" u="none" strike="noStrike" cap="none" dirty="0">
                <a:solidFill>
                  <a:srgbClr val="3F3F3F"/>
                </a:solidFill>
                <a:latin typeface="Calibri"/>
                <a:ea typeface="Calibri"/>
                <a:cs typeface="Calibri"/>
                <a:sym typeface="Calibri"/>
              </a:rPr>
              <a:t>Pearson correlation and cosine similarity are invariant to scaling.</a:t>
            </a:r>
            <a:endParaRPr sz="1800" b="0" i="0" u="none" strike="noStrike" cap="none" dirty="0">
              <a:solidFill>
                <a:srgbClr val="3F3F3F"/>
              </a:solidFill>
              <a:latin typeface="Calibri"/>
              <a:ea typeface="Calibri"/>
              <a:cs typeface="Calibri"/>
              <a:sym typeface="Calibri"/>
            </a:endParaRPr>
          </a:p>
          <a:p>
            <a:pPr marL="91440" marR="0" lvl="0" indent="-91440" algn="l" rtl="0">
              <a:lnSpc>
                <a:spcPct val="70000"/>
              </a:lnSpc>
              <a:spcBef>
                <a:spcPts val="1400"/>
              </a:spcBef>
              <a:spcAft>
                <a:spcPts val="0"/>
              </a:spcAft>
              <a:buClr>
                <a:schemeClr val="accent1"/>
              </a:buClr>
              <a:buSzPts val="1800"/>
              <a:buFont typeface="Calibri"/>
              <a:buChar char=" "/>
            </a:pPr>
            <a:r>
              <a:rPr lang="en-IN" sz="1800" b="0" i="0" u="none" strike="noStrike" cap="none" dirty="0">
                <a:solidFill>
                  <a:srgbClr val="3F3F3F"/>
                </a:solidFill>
                <a:latin typeface="Calibri"/>
                <a:ea typeface="Calibri"/>
                <a:cs typeface="Calibri"/>
                <a:sym typeface="Calibri"/>
              </a:rPr>
              <a:t>Cosine similarity is NOT invariant to shifts. Pearson correlation is invariant to shifts.</a:t>
            </a:r>
            <a:endParaRPr dirty="0"/>
          </a:p>
        </p:txBody>
      </p:sp>
      <p:sp>
        <p:nvSpPr>
          <p:cNvPr id="182" name="Google Shape;182;p25"/>
          <p:cNvSpPr txBox="1"/>
          <p:nvPr/>
        </p:nvSpPr>
        <p:spPr>
          <a:xfrm>
            <a:off x="6801485" y="5077460"/>
            <a:ext cx="4515485" cy="6426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Correlation is the cosine similarity between centered versions of x and y &amp; between -1 to 1</a:t>
            </a:r>
            <a:endParaRPr/>
          </a:p>
        </p:txBody>
      </p:sp>
      <p:pic>
        <p:nvPicPr>
          <p:cNvPr id="183" name="Google Shape;183;p25"/>
          <p:cNvPicPr preferRelativeResize="0"/>
          <p:nvPr/>
        </p:nvPicPr>
        <p:blipFill rotWithShape="1">
          <a:blip r:embed="rId3">
            <a:alphaModFix/>
          </a:blip>
          <a:srcRect/>
          <a:stretch/>
        </p:blipFill>
        <p:spPr>
          <a:xfrm>
            <a:off x="7742555" y="2046605"/>
            <a:ext cx="2097405" cy="476885"/>
          </a:xfrm>
          <a:prstGeom prst="rect">
            <a:avLst/>
          </a:prstGeom>
          <a:noFill/>
          <a:ln>
            <a:noFill/>
          </a:ln>
        </p:spPr>
      </p:pic>
      <p:pic>
        <p:nvPicPr>
          <p:cNvPr id="184" name="Google Shape;184;p25"/>
          <p:cNvPicPr preferRelativeResize="0"/>
          <p:nvPr/>
        </p:nvPicPr>
        <p:blipFill rotWithShape="1">
          <a:blip r:embed="rId4">
            <a:alphaModFix/>
          </a:blip>
          <a:srcRect/>
          <a:stretch/>
        </p:blipFill>
        <p:spPr>
          <a:xfrm>
            <a:off x="7193915" y="2846070"/>
            <a:ext cx="3209925" cy="752475"/>
          </a:xfrm>
          <a:prstGeom prst="rect">
            <a:avLst/>
          </a:prstGeom>
          <a:noFill/>
          <a:ln>
            <a:noFill/>
          </a:ln>
        </p:spPr>
      </p:pic>
      <p:pic>
        <p:nvPicPr>
          <p:cNvPr id="185" name="Google Shape;185;p25"/>
          <p:cNvPicPr preferRelativeResize="0"/>
          <p:nvPr/>
        </p:nvPicPr>
        <p:blipFill rotWithShape="1">
          <a:blip r:embed="rId5">
            <a:alphaModFix/>
          </a:blip>
          <a:srcRect/>
          <a:stretch/>
        </p:blipFill>
        <p:spPr>
          <a:xfrm>
            <a:off x="7446010" y="3802380"/>
            <a:ext cx="2916555" cy="1172210"/>
          </a:xfrm>
          <a:prstGeom prst="rect">
            <a:avLst/>
          </a:prstGeom>
          <a:noFill/>
          <a:ln>
            <a:noFill/>
          </a:ln>
        </p:spPr>
      </p:pic>
      <p:sp>
        <p:nvSpPr>
          <p:cNvPr id="2" name="Footer Placeholder 1"/>
          <p:cNvSpPr>
            <a:spLocks noGrp="1"/>
          </p:cNvSpPr>
          <p:nvPr>
            <p:ph type="ftr" sz="quarter" idx="11"/>
          </p:nvPr>
        </p:nvSpPr>
        <p:spPr/>
        <p:txBody>
          <a:bodyPr/>
          <a:lstStyle/>
          <a:p>
            <a:r>
              <a:rPr lang="en-US" dirty="0" smtClean="0">
                <a:latin typeface="+mn-lt"/>
              </a:rPr>
              <a:t>Proprietary content. ©Great Learning. All Rights Reserved. Unauthorized use or distribution prohibited</a:t>
            </a:r>
            <a:endParaRPr lang="en-IN" dirty="0">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392"/>
        <p:cNvGrpSpPr/>
        <p:nvPr/>
      </p:nvGrpSpPr>
      <p:grpSpPr>
        <a:xfrm>
          <a:off x="0" y="0"/>
          <a:ext cx="0" cy="0"/>
          <a:chOff x="0" y="0"/>
          <a:chExt cx="0" cy="0"/>
        </a:xfrm>
      </p:grpSpPr>
      <p:sp>
        <p:nvSpPr>
          <p:cNvPr id="393" name="Google Shape;393;p40"/>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Collaborative filtering: Complexity</a:t>
            </a:r>
            <a:endParaRPr sz="4800" b="0" i="0" u="none" strike="noStrike" cap="none">
              <a:solidFill>
                <a:srgbClr val="3F3F3F"/>
              </a:solidFill>
              <a:latin typeface="Calibri"/>
              <a:ea typeface="Calibri"/>
              <a:cs typeface="Calibri"/>
              <a:sym typeface="Calibri"/>
            </a:endParaRPr>
          </a:p>
        </p:txBody>
      </p:sp>
      <p:sp>
        <p:nvSpPr>
          <p:cNvPr id="394" name="Google Shape;394;p40"/>
          <p:cNvSpPr txBox="1">
            <a:spLocks noGrp="1"/>
          </p:cNvSpPr>
          <p:nvPr>
            <p:ph idx="1"/>
          </p:nvPr>
        </p:nvSpPr>
        <p:spPr>
          <a:xfrm>
            <a:off x="1097279" y="1845734"/>
            <a:ext cx="10283483" cy="4023360"/>
          </a:xfrm>
          <a:prstGeom prst="rect">
            <a:avLst/>
          </a:prstGeom>
          <a:noFill/>
          <a:ln>
            <a:noFill/>
          </a:ln>
        </p:spPr>
        <p:txBody>
          <a:bodyPr spcFirstLastPara="1" wrap="square" lIns="0" tIns="45700" rIns="0" bIns="45700" anchor="t" anchorCtr="0">
            <a:noAutofit/>
          </a:bodyPr>
          <a:lstStyle/>
          <a:p>
            <a:pPr marL="91440" marR="0" lvl="0" indent="-91440" algn="l" rtl="0">
              <a:lnSpc>
                <a:spcPct val="90000"/>
              </a:lnSpc>
              <a:spcBef>
                <a:spcPts val="0"/>
              </a:spcBef>
              <a:spcAft>
                <a:spcPts val="0"/>
              </a:spcAft>
              <a:buClr>
                <a:schemeClr val="accent1"/>
              </a:buClr>
              <a:buSzPts val="2400"/>
              <a:buFont typeface="Calibri"/>
              <a:buChar char=" "/>
            </a:pPr>
            <a:r>
              <a:rPr lang="en-IN" sz="2400" b="0" i="0" u="none" strike="noStrike" cap="none" dirty="0">
                <a:solidFill>
                  <a:srgbClr val="3F3F3F"/>
                </a:solidFill>
                <a:latin typeface="Calibri"/>
                <a:ea typeface="Calibri"/>
                <a:cs typeface="Calibri"/>
                <a:sym typeface="Calibri"/>
              </a:rPr>
              <a:t>Expensive step:</a:t>
            </a:r>
            <a:endParaRPr sz="2400" b="0" i="0" u="none" strike="noStrike" cap="none" dirty="0">
              <a:solidFill>
                <a:srgbClr val="3F3F3F"/>
              </a:solidFill>
              <a:latin typeface="Calibri"/>
              <a:ea typeface="Calibri"/>
              <a:cs typeface="Calibri"/>
              <a:sym typeface="Calibri"/>
            </a:endParaRPr>
          </a:p>
          <a:p>
            <a:pPr marL="384175" marR="0" lvl="1" indent="-182880" algn="l" rtl="0">
              <a:lnSpc>
                <a:spcPct val="90000"/>
              </a:lnSpc>
              <a:spcBef>
                <a:spcPts val="400"/>
              </a:spcBef>
              <a:spcAft>
                <a:spcPts val="0"/>
              </a:spcAft>
              <a:buClr>
                <a:schemeClr val="accent1"/>
              </a:buClr>
              <a:buSzPts val="2400"/>
              <a:buFont typeface="Calibri"/>
              <a:buChar char="◦"/>
            </a:pPr>
            <a:r>
              <a:rPr lang="en-IN" sz="2400" b="0" i="0" u="none" strike="noStrike" cap="none" dirty="0">
                <a:solidFill>
                  <a:srgbClr val="3F3F3F"/>
                </a:solidFill>
                <a:latin typeface="Calibri"/>
                <a:ea typeface="Calibri"/>
                <a:cs typeface="Calibri"/>
                <a:sym typeface="Calibri"/>
              </a:rPr>
              <a:t>Finding k most similar users or items O (|U|) where U is the size of utility matrix</a:t>
            </a:r>
            <a:endParaRPr sz="24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600"/>
              </a:spcBef>
              <a:spcAft>
                <a:spcPts val="0"/>
              </a:spcAft>
              <a:buClr>
                <a:schemeClr val="accent1"/>
              </a:buClr>
              <a:buSzPts val="2400"/>
              <a:buFont typeface="Calibri"/>
              <a:buChar char=" "/>
            </a:pPr>
            <a:r>
              <a:rPr lang="en-IN" sz="2400" b="0" i="0" u="none" strike="noStrike" cap="none" dirty="0">
                <a:solidFill>
                  <a:srgbClr val="3F3F3F"/>
                </a:solidFill>
                <a:latin typeface="Calibri"/>
                <a:ea typeface="Calibri"/>
                <a:cs typeface="Calibri"/>
                <a:sym typeface="Calibri"/>
              </a:rPr>
              <a:t>Item -&gt; compute similarity </a:t>
            </a:r>
            <a:r>
              <a:rPr lang="en-IN" sz="2400" b="0" i="0" u="none" strike="noStrike" cap="none" dirty="0" err="1">
                <a:solidFill>
                  <a:srgbClr val="3F3F3F"/>
                </a:solidFill>
                <a:latin typeface="Calibri"/>
                <a:ea typeface="Calibri"/>
                <a:cs typeface="Calibri"/>
                <a:sym typeface="Calibri"/>
              </a:rPr>
              <a:t>wrt</a:t>
            </a:r>
            <a:r>
              <a:rPr lang="en-IN" sz="2400" b="0" i="0" u="none" strike="noStrike" cap="none" dirty="0">
                <a:solidFill>
                  <a:srgbClr val="3F3F3F"/>
                </a:solidFill>
                <a:latin typeface="Calibri"/>
                <a:ea typeface="Calibri"/>
                <a:cs typeface="Calibri"/>
                <a:sym typeface="Calibri"/>
              </a:rPr>
              <a:t> every other item</a:t>
            </a:r>
            <a:endParaRPr sz="24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400"/>
              <a:buFont typeface="Calibri"/>
              <a:buChar char=" "/>
            </a:pPr>
            <a:r>
              <a:rPr lang="en-IN" sz="2400" b="0" i="0" u="none" strike="noStrike" cap="none" dirty="0">
                <a:solidFill>
                  <a:srgbClr val="3F3F3F"/>
                </a:solidFill>
                <a:latin typeface="Calibri"/>
                <a:ea typeface="Calibri"/>
                <a:cs typeface="Calibri"/>
                <a:sym typeface="Calibri"/>
              </a:rPr>
              <a:t>Better not to do at run time</a:t>
            </a:r>
            <a:endParaRPr sz="24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400"/>
              <a:buFont typeface="Calibri"/>
              <a:buChar char=" "/>
            </a:pPr>
            <a:r>
              <a:rPr lang="en-IN" sz="2400" b="1" i="0" u="none" strike="noStrike" cap="none" dirty="0">
                <a:solidFill>
                  <a:srgbClr val="3F3F3F"/>
                </a:solidFill>
                <a:latin typeface="Calibri"/>
                <a:ea typeface="Calibri"/>
                <a:cs typeface="Calibri"/>
                <a:sym typeface="Calibri"/>
              </a:rPr>
              <a:t>Can we precompute?</a:t>
            </a:r>
            <a:endParaRPr sz="2400" b="1"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400"/>
              <a:buFont typeface="Calibri"/>
              <a:buChar char=" "/>
            </a:pPr>
            <a:r>
              <a:rPr lang="en-IN" sz="2400" b="0" i="0" u="none" strike="noStrike" cap="none" dirty="0">
                <a:solidFill>
                  <a:srgbClr val="3F3F3F"/>
                </a:solidFill>
                <a:latin typeface="Calibri"/>
                <a:ea typeface="Calibri"/>
                <a:cs typeface="Calibri"/>
                <a:sym typeface="Calibri"/>
              </a:rPr>
              <a:t>Simple pre-computation for ‘n’ items: </a:t>
            </a:r>
            <a:r>
              <a:rPr lang="en-IN" sz="2400" b="1" i="0" u="none" strike="noStrike" cap="none" dirty="0">
                <a:solidFill>
                  <a:srgbClr val="3F3F3F"/>
                </a:solidFill>
                <a:latin typeface="Calibri"/>
                <a:ea typeface="Calibri"/>
                <a:cs typeface="Calibri"/>
                <a:sym typeface="Calibri"/>
              </a:rPr>
              <a:t>O(</a:t>
            </a:r>
            <a:r>
              <a:rPr lang="en-IN" sz="2400" b="1" i="0" u="none" strike="noStrike" cap="none" dirty="0" err="1">
                <a:solidFill>
                  <a:srgbClr val="3F3F3F"/>
                </a:solidFill>
                <a:latin typeface="Calibri"/>
                <a:ea typeface="Calibri"/>
                <a:cs typeface="Calibri"/>
                <a:sym typeface="Calibri"/>
              </a:rPr>
              <a:t>n.|U</a:t>
            </a:r>
            <a:r>
              <a:rPr lang="en-IN" sz="2400" b="1" i="0" u="none" strike="noStrike" cap="none" dirty="0">
                <a:solidFill>
                  <a:srgbClr val="3F3F3F"/>
                </a:solidFill>
                <a:latin typeface="Calibri"/>
                <a:ea typeface="Calibri"/>
                <a:cs typeface="Calibri"/>
                <a:sym typeface="Calibri"/>
              </a:rPr>
              <a:t>|)</a:t>
            </a:r>
            <a:endParaRPr sz="2400" b="1"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400"/>
              <a:buFont typeface="Calibri"/>
              <a:buChar char=" "/>
            </a:pPr>
            <a:r>
              <a:rPr lang="en-IN" sz="2400" b="0" i="0" u="none" strike="noStrike" cap="none" dirty="0">
                <a:solidFill>
                  <a:srgbClr val="3F3F3F"/>
                </a:solidFill>
                <a:latin typeface="Calibri"/>
                <a:ea typeface="Calibri"/>
                <a:cs typeface="Calibri"/>
                <a:sym typeface="Calibri"/>
              </a:rPr>
              <a:t>Techniques like dimensionality reduction or clustering or near </a:t>
            </a:r>
            <a:r>
              <a:rPr lang="en-IN" sz="2400" b="0" i="0" u="none" strike="noStrike" cap="none" dirty="0" err="1">
                <a:solidFill>
                  <a:srgbClr val="3F3F3F"/>
                </a:solidFill>
                <a:latin typeface="Calibri"/>
                <a:ea typeface="Calibri"/>
                <a:cs typeface="Calibri"/>
                <a:sym typeface="Calibri"/>
              </a:rPr>
              <a:t>neighborhood</a:t>
            </a:r>
            <a:r>
              <a:rPr lang="en-IN" sz="2400" b="0" i="0" u="none" strike="noStrike" cap="none" dirty="0">
                <a:solidFill>
                  <a:srgbClr val="3F3F3F"/>
                </a:solidFill>
                <a:latin typeface="Calibri"/>
                <a:ea typeface="Calibri"/>
                <a:cs typeface="Calibri"/>
                <a:sym typeface="Calibri"/>
              </a:rPr>
              <a:t> search algorithms can be used. </a:t>
            </a:r>
            <a:endParaRPr sz="2400" b="0" i="0" u="none" strike="noStrike" cap="none" dirty="0">
              <a:solidFill>
                <a:srgbClr val="3F3F3F"/>
              </a:solidFill>
              <a:latin typeface="Calibri"/>
              <a:ea typeface="Calibri"/>
              <a:cs typeface="Calibri"/>
              <a:sym typeface="Calibri"/>
            </a:endParaRPr>
          </a:p>
        </p:txBody>
      </p:sp>
      <p:sp>
        <p:nvSpPr>
          <p:cNvPr id="2" name="Footer Placeholder 1"/>
          <p:cNvSpPr>
            <a:spLocks noGrp="1"/>
          </p:cNvSpPr>
          <p:nvPr>
            <p:ph type="ftr" sz="quarter" idx="11"/>
          </p:nvPr>
        </p:nvSpPr>
        <p:spPr/>
        <p:txBody>
          <a:bodyPr/>
          <a:lstStyle/>
          <a:p>
            <a:r>
              <a:rPr lang="en-US" dirty="0" smtClean="0">
                <a:latin typeface="+mn-lt"/>
              </a:rPr>
              <a:t>Proprietary content. ©Great Learning. All Rights Reserved. Unauthorized use or distribution prohibited</a:t>
            </a:r>
            <a:endParaRPr lang="en-IN"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398"/>
        <p:cNvGrpSpPr/>
        <p:nvPr/>
      </p:nvGrpSpPr>
      <p:grpSpPr>
        <a:xfrm>
          <a:off x="0" y="0"/>
          <a:ext cx="0" cy="0"/>
          <a:chOff x="0" y="0"/>
          <a:chExt cx="0" cy="0"/>
        </a:xfrm>
      </p:grpSpPr>
      <p:sp>
        <p:nvSpPr>
          <p:cNvPr id="399" name="Google Shape;399;p41"/>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Strengths of Collaborative Filtering</a:t>
            </a:r>
            <a:endParaRPr/>
          </a:p>
        </p:txBody>
      </p:sp>
      <p:sp>
        <p:nvSpPr>
          <p:cNvPr id="400" name="Google Shape;400;p41"/>
          <p:cNvSpPr txBox="1">
            <a:spLocks noGrp="1"/>
          </p:cNvSpPr>
          <p:nvPr>
            <p:ph idx="1"/>
          </p:nvPr>
        </p:nvSpPr>
        <p:spPr>
          <a:xfrm>
            <a:off x="1251585" y="1815152"/>
            <a:ext cx="10160000" cy="4585648"/>
          </a:xfrm>
          <a:prstGeom prst="rect">
            <a:avLst/>
          </a:prstGeom>
          <a:noFill/>
          <a:ln>
            <a:noFill/>
          </a:ln>
        </p:spPr>
        <p:txBody>
          <a:bodyPr spcFirstLastPara="1" wrap="square" lIns="0" tIns="45700" rIns="0" bIns="45700" anchor="t" anchorCtr="0">
            <a:noAutofit/>
          </a:bodyPr>
          <a:lstStyle/>
          <a:p>
            <a:pPr marL="91440" marR="0" lvl="0" indent="-91440" algn="l" rtl="0">
              <a:lnSpc>
                <a:spcPct val="90000"/>
              </a:lnSpc>
              <a:spcBef>
                <a:spcPts val="0"/>
              </a:spcBef>
              <a:spcAft>
                <a:spcPts val="0"/>
              </a:spcAft>
              <a:buClr>
                <a:schemeClr val="accent1"/>
              </a:buClr>
              <a:buSzPts val="2000"/>
              <a:buFont typeface="Calibri"/>
              <a:buChar char=" "/>
            </a:pPr>
            <a:r>
              <a:rPr lang="en-IN" sz="2000" b="1" i="0" u="none" strike="noStrike" cap="none" dirty="0">
                <a:solidFill>
                  <a:srgbClr val="3F3F3F"/>
                </a:solidFill>
                <a:latin typeface="Calibri"/>
                <a:ea typeface="Calibri"/>
                <a:cs typeface="Calibri"/>
                <a:sym typeface="Calibri"/>
              </a:rPr>
              <a:t>Content-Agnostic </a:t>
            </a:r>
            <a:endParaRPr sz="2000" b="1" i="0" u="none" strike="noStrike" cap="none" dirty="0">
              <a:solidFill>
                <a:srgbClr val="3F3F3F"/>
              </a:solidFill>
              <a:latin typeface="Calibri"/>
              <a:ea typeface="Calibri"/>
              <a:cs typeface="Calibri"/>
              <a:sym typeface="Calibri"/>
            </a:endParaRPr>
          </a:p>
          <a:p>
            <a:pPr marL="384175" marR="0" lvl="1" indent="-182880" algn="l" rtl="0">
              <a:lnSpc>
                <a:spcPct val="90000"/>
              </a:lnSpc>
              <a:spcBef>
                <a:spcPts val="400"/>
              </a:spcBef>
              <a:spcAft>
                <a:spcPts val="0"/>
              </a:spcAft>
              <a:buClr>
                <a:schemeClr val="accent1"/>
              </a:buClr>
              <a:buSzPts val="2000"/>
              <a:buFont typeface="Calibri"/>
              <a:buChar char="◦"/>
            </a:pPr>
            <a:r>
              <a:rPr lang="en-IN" sz="2000" b="0" i="0" u="none" strike="noStrike" cap="none" dirty="0">
                <a:solidFill>
                  <a:srgbClr val="3F3F3F"/>
                </a:solidFill>
                <a:latin typeface="Calibri"/>
                <a:ea typeface="Calibri"/>
                <a:cs typeface="Calibri"/>
                <a:sym typeface="Calibri"/>
              </a:rPr>
              <a:t> Does not require items or users to be tagged with content information</a:t>
            </a:r>
            <a:endParaRPr sz="2000" b="0" i="0" u="none" strike="noStrike" cap="none" dirty="0">
              <a:solidFill>
                <a:srgbClr val="3F3F3F"/>
              </a:solidFill>
              <a:latin typeface="Calibri"/>
              <a:ea typeface="Calibri"/>
              <a:cs typeface="Calibri"/>
              <a:sym typeface="Calibri"/>
            </a:endParaRPr>
          </a:p>
          <a:p>
            <a:pPr marL="384175" marR="0" lvl="1" indent="-55879" algn="l" rtl="0">
              <a:lnSpc>
                <a:spcPct val="90000"/>
              </a:lnSpc>
              <a:spcBef>
                <a:spcPts val="60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6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Recommendations are very </a:t>
            </a:r>
            <a:r>
              <a:rPr lang="en-IN" sz="2000" b="1" i="0" u="none" strike="noStrike" cap="none" dirty="0">
                <a:solidFill>
                  <a:srgbClr val="3F3F3F"/>
                </a:solidFill>
                <a:latin typeface="Calibri"/>
                <a:ea typeface="Calibri"/>
                <a:cs typeface="Calibri"/>
                <a:sym typeface="Calibri"/>
              </a:rPr>
              <a:t>personalized </a:t>
            </a:r>
            <a:r>
              <a:rPr lang="en-IN" sz="2000" b="0" i="0" u="none" strike="noStrike" cap="none" dirty="0">
                <a:solidFill>
                  <a:srgbClr val="3F3F3F"/>
                </a:solidFill>
                <a:latin typeface="Calibri"/>
                <a:ea typeface="Calibri"/>
                <a:cs typeface="Calibri"/>
                <a:sym typeface="Calibri"/>
              </a:rPr>
              <a:t>because they’re based on like-minded people </a:t>
            </a:r>
            <a:endParaRPr sz="2000" b="0" i="0" u="none" strike="noStrike" cap="none" dirty="0">
              <a:solidFill>
                <a:srgbClr val="3F3F3F"/>
              </a:solidFill>
              <a:latin typeface="Calibri"/>
              <a:ea typeface="Calibri"/>
              <a:cs typeface="Calibri"/>
              <a:sym typeface="Calibri"/>
            </a:endParaRPr>
          </a:p>
          <a:p>
            <a:pPr marL="91440" marR="0" lvl="0" indent="35560" algn="l" rtl="0">
              <a:lnSpc>
                <a:spcPct val="90000"/>
              </a:lnSpc>
              <a:spcBef>
                <a:spcPts val="140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1" i="0" u="none" strike="noStrike" cap="none" dirty="0">
                <a:solidFill>
                  <a:srgbClr val="3F3F3F"/>
                </a:solidFill>
                <a:latin typeface="Calibri"/>
                <a:ea typeface="Calibri"/>
                <a:cs typeface="Calibri"/>
                <a:sym typeface="Calibri"/>
              </a:rPr>
              <a:t>Adaptive </a:t>
            </a:r>
            <a:r>
              <a:rPr lang="en-IN" sz="2000" b="0" i="0" u="none" strike="noStrike" cap="none" dirty="0">
                <a:solidFill>
                  <a:srgbClr val="3F3F3F"/>
                </a:solidFill>
                <a:latin typeface="Calibri"/>
                <a:ea typeface="Calibri"/>
                <a:cs typeface="Calibri"/>
                <a:sym typeface="Calibri"/>
              </a:rPr>
              <a:t>to the user base</a:t>
            </a:r>
            <a:endParaRPr sz="2000" b="0" i="0" u="none" strike="noStrike" cap="none" dirty="0">
              <a:solidFill>
                <a:srgbClr val="3F3F3F"/>
              </a:solidFill>
              <a:latin typeface="Calibri"/>
              <a:ea typeface="Calibri"/>
              <a:cs typeface="Calibri"/>
              <a:sym typeface="Calibri"/>
            </a:endParaRPr>
          </a:p>
          <a:p>
            <a:pPr marL="91440" marR="0" lvl="0" indent="35560" algn="l" rtl="0">
              <a:lnSpc>
                <a:spcPct val="90000"/>
              </a:lnSpc>
              <a:spcBef>
                <a:spcPts val="140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Can pick up on fitting recommendations that would be difficult or impossible to identify with a content-based method </a:t>
            </a:r>
            <a:endParaRPr sz="2000" b="0" i="0" u="none" strike="noStrike" cap="none" dirty="0">
              <a:solidFill>
                <a:srgbClr val="3F3F3F"/>
              </a:solidFill>
              <a:latin typeface="Calibri"/>
              <a:ea typeface="Calibri"/>
              <a:cs typeface="Calibri"/>
              <a:sym typeface="Calibri"/>
            </a:endParaRPr>
          </a:p>
          <a:p>
            <a:pPr marL="91440" marR="0" lvl="0" indent="35560" algn="l" rtl="0">
              <a:lnSpc>
                <a:spcPct val="90000"/>
              </a:lnSpc>
              <a:spcBef>
                <a:spcPts val="140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Inherently adaptive to </a:t>
            </a:r>
            <a:r>
              <a:rPr lang="en-IN" sz="2000" b="1" i="0" u="none" strike="noStrike" cap="none" dirty="0">
                <a:solidFill>
                  <a:srgbClr val="3F3F3F"/>
                </a:solidFill>
                <a:latin typeface="Calibri"/>
                <a:ea typeface="Calibri"/>
                <a:cs typeface="Calibri"/>
                <a:sym typeface="Calibri"/>
              </a:rPr>
              <a:t>preference changes over time</a:t>
            </a:r>
            <a:endParaRPr dirty="0"/>
          </a:p>
        </p:txBody>
      </p:sp>
      <p:sp>
        <p:nvSpPr>
          <p:cNvPr id="2" name="Footer Placeholder 1"/>
          <p:cNvSpPr>
            <a:spLocks noGrp="1"/>
          </p:cNvSpPr>
          <p:nvPr>
            <p:ph type="ftr" sz="quarter" idx="11"/>
          </p:nvPr>
        </p:nvSpPr>
        <p:spPr/>
        <p:txBody>
          <a:bodyPr/>
          <a:lstStyle/>
          <a:p>
            <a:r>
              <a:rPr lang="en-US" dirty="0" smtClean="0">
                <a:latin typeface="+mn-lt"/>
              </a:rPr>
              <a:t>Proprietary content. ©Great Learning. All Rights Reserved. Unauthorized use or distribution prohibited</a:t>
            </a:r>
            <a:endParaRPr lang="en-IN"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404"/>
        <p:cNvGrpSpPr/>
        <p:nvPr/>
      </p:nvGrpSpPr>
      <p:grpSpPr>
        <a:xfrm>
          <a:off x="0" y="0"/>
          <a:ext cx="0" cy="0"/>
          <a:chOff x="0" y="0"/>
          <a:chExt cx="0" cy="0"/>
        </a:xfrm>
      </p:grpSpPr>
      <p:sp>
        <p:nvSpPr>
          <p:cNvPr id="405" name="Google Shape;405;p42"/>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Issues with collaborative filtering</a:t>
            </a:r>
            <a:endParaRPr/>
          </a:p>
        </p:txBody>
      </p:sp>
      <p:sp>
        <p:nvSpPr>
          <p:cNvPr id="406" name="Google Shape;406;p42"/>
          <p:cNvSpPr txBox="1">
            <a:spLocks noGrp="1"/>
          </p:cNvSpPr>
          <p:nvPr>
            <p:ph idx="1"/>
          </p:nvPr>
        </p:nvSpPr>
        <p:spPr>
          <a:prstGeom prst="rect">
            <a:avLst/>
          </a:prstGeom>
          <a:noFill/>
          <a:ln>
            <a:noFill/>
          </a:ln>
        </p:spPr>
        <p:txBody>
          <a:bodyPr spcFirstLastPara="1" wrap="square" lIns="0" tIns="45700" rIns="0" bIns="45700" anchor="t" anchorCtr="0">
            <a:noAutofit/>
          </a:bodyPr>
          <a:lstStyle/>
          <a:p>
            <a:pPr marL="91440" marR="0" lvl="0" indent="-91440" algn="l" rtl="0">
              <a:lnSpc>
                <a:spcPct val="90000"/>
              </a:lnSpc>
              <a:spcBef>
                <a:spcPts val="0"/>
              </a:spcBef>
              <a:spcAft>
                <a:spcPts val="0"/>
              </a:spcAft>
              <a:buClr>
                <a:schemeClr val="accent1"/>
              </a:buClr>
              <a:buSzPts val="2000"/>
              <a:buFont typeface="Calibri"/>
              <a:buChar char=" "/>
            </a:pPr>
            <a:r>
              <a:rPr lang="en-IN" sz="2000" b="1" i="0" u="none" strike="noStrike" cap="none">
                <a:solidFill>
                  <a:srgbClr val="3F3F3F"/>
                </a:solidFill>
                <a:latin typeface="Calibri"/>
                <a:ea typeface="Calibri"/>
                <a:cs typeface="Calibri"/>
                <a:sym typeface="Calibri"/>
              </a:rPr>
              <a:t>Cold Start:</a:t>
            </a:r>
            <a:r>
              <a:rPr lang="en-IN" sz="2000" b="0" i="0" u="none" strike="noStrike" cap="none">
                <a:solidFill>
                  <a:srgbClr val="3F3F3F"/>
                </a:solidFill>
                <a:latin typeface="Calibri"/>
                <a:ea typeface="Calibri"/>
                <a:cs typeface="Calibri"/>
                <a:sym typeface="Calibri"/>
              </a:rPr>
              <a:t> There needs to be enough other users already in the system to find a match.</a:t>
            </a:r>
            <a:endParaRPr sz="2000" b="0" i="0" u="none" strike="noStrike" cap="none">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a:solidFill>
                  <a:srgbClr val="3F3F3F"/>
                </a:solidFill>
                <a:latin typeface="Calibri"/>
                <a:ea typeface="Calibri"/>
                <a:cs typeface="Calibri"/>
                <a:sym typeface="Calibri"/>
              </a:rPr>
              <a:t>In recommender systems, the cold start problem is often reduced by adopting a hybrid approach between content-based matching and collaborative filtering.</a:t>
            </a:r>
            <a:endParaRPr sz="2000" b="0" i="0" u="none" strike="noStrike" cap="none">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1" i="0" u="none" strike="noStrike" cap="none">
                <a:solidFill>
                  <a:srgbClr val="3F3F3F"/>
                </a:solidFill>
                <a:latin typeface="Calibri"/>
                <a:ea typeface="Calibri"/>
                <a:cs typeface="Calibri"/>
                <a:sym typeface="Calibri"/>
              </a:rPr>
              <a:t>Sparsity:</a:t>
            </a:r>
            <a:r>
              <a:rPr lang="en-IN" sz="2000" b="0" i="0" u="none" strike="noStrike" cap="none">
                <a:solidFill>
                  <a:srgbClr val="3F3F3F"/>
                </a:solidFill>
                <a:latin typeface="Calibri"/>
                <a:ea typeface="Calibri"/>
                <a:cs typeface="Calibri"/>
                <a:sym typeface="Calibri"/>
              </a:rPr>
              <a:t> If there are many items to be recommended, even if there are many users, the user/ratings matrix is sparse, and it is hard to find users that have rated the same items.</a:t>
            </a:r>
            <a:endParaRPr sz="2000" b="0" i="0" u="none" strike="noStrike" cap="none">
              <a:solidFill>
                <a:srgbClr val="3F3F3F"/>
              </a:solidFill>
              <a:latin typeface="Calibri"/>
              <a:ea typeface="Calibri"/>
              <a:cs typeface="Calibri"/>
              <a:sym typeface="Calibri"/>
            </a:endParaRPr>
          </a:p>
          <a:p>
            <a:pPr marL="384175" marR="0" lvl="1" indent="-182880" algn="l" rtl="0">
              <a:lnSpc>
                <a:spcPct val="90000"/>
              </a:lnSpc>
              <a:spcBef>
                <a:spcPts val="400"/>
              </a:spcBef>
              <a:spcAft>
                <a:spcPts val="0"/>
              </a:spcAft>
              <a:buClr>
                <a:schemeClr val="accent1"/>
              </a:buClr>
              <a:buSzPts val="2000"/>
              <a:buFont typeface="Calibri"/>
              <a:buChar char="◦"/>
            </a:pPr>
            <a:r>
              <a:rPr lang="en-IN" sz="2000" b="0" i="0" u="none" strike="noStrike" cap="none">
                <a:solidFill>
                  <a:srgbClr val="3F3F3F"/>
                </a:solidFill>
                <a:latin typeface="Calibri"/>
                <a:ea typeface="Calibri"/>
                <a:cs typeface="Calibri"/>
                <a:sym typeface="Calibri"/>
              </a:rPr>
              <a:t>Systems unable to compute ratings for a large number of items since very few user preferences available</a:t>
            </a:r>
            <a:endParaRPr sz="2000" b="0" i="0" u="none" strike="noStrike" cap="none">
              <a:solidFill>
                <a:srgbClr val="3F3F3F"/>
              </a:solidFill>
              <a:latin typeface="Calibri"/>
              <a:ea typeface="Calibri"/>
              <a:cs typeface="Calibri"/>
              <a:sym typeface="Calibri"/>
            </a:endParaRPr>
          </a:p>
          <a:p>
            <a:pPr marL="384175" marR="0" lvl="1" indent="-182880" algn="l" rtl="0">
              <a:lnSpc>
                <a:spcPct val="90000"/>
              </a:lnSpc>
              <a:spcBef>
                <a:spcPts val="600"/>
              </a:spcBef>
              <a:spcAft>
                <a:spcPts val="0"/>
              </a:spcAft>
              <a:buClr>
                <a:schemeClr val="accent1"/>
              </a:buClr>
              <a:buSzPts val="2000"/>
              <a:buFont typeface="Calibri"/>
              <a:buChar char="◦"/>
            </a:pPr>
            <a:r>
              <a:rPr lang="en-IN" sz="2000" b="0" i="0" u="none" strike="noStrike" cap="none">
                <a:solidFill>
                  <a:srgbClr val="3F3F3F"/>
                </a:solidFill>
                <a:latin typeface="Calibri"/>
                <a:ea typeface="Calibri"/>
                <a:cs typeface="Calibri"/>
                <a:sym typeface="Calibri"/>
              </a:rPr>
              <a:t>Unable to find similarities between users due to sparse representation available</a:t>
            </a:r>
            <a:endParaRPr sz="2000" b="0" i="0" u="none" strike="noStrike" cap="none">
              <a:solidFill>
                <a:srgbClr val="3F3F3F"/>
              </a:solidFill>
              <a:latin typeface="Calibri"/>
              <a:ea typeface="Calibri"/>
              <a:cs typeface="Calibri"/>
              <a:sym typeface="Calibri"/>
            </a:endParaRPr>
          </a:p>
          <a:p>
            <a:pPr marL="384175" marR="0" lvl="1" indent="-182880" algn="l" rtl="0">
              <a:lnSpc>
                <a:spcPct val="90000"/>
              </a:lnSpc>
              <a:spcBef>
                <a:spcPts val="600"/>
              </a:spcBef>
              <a:spcAft>
                <a:spcPts val="0"/>
              </a:spcAft>
              <a:buClr>
                <a:schemeClr val="accent1"/>
              </a:buClr>
              <a:buSzPts val="2000"/>
              <a:buFont typeface="Calibri"/>
              <a:buChar char="◦"/>
            </a:pPr>
            <a:r>
              <a:rPr lang="en-IN" sz="2000" b="0" i="0" u="none" strike="noStrike" cap="none">
                <a:solidFill>
                  <a:srgbClr val="3F3F3F"/>
                </a:solidFill>
                <a:latin typeface="Calibri"/>
                <a:ea typeface="Calibri"/>
                <a:cs typeface="Calibri"/>
                <a:sym typeface="Calibri"/>
              </a:rPr>
              <a:t>Hybrid approaches help where content on users/items is used to improve predictions</a:t>
            </a:r>
            <a:endParaRPr sz="2000" b="0" i="0" u="none" strike="noStrike" cap="none">
              <a:solidFill>
                <a:srgbClr val="3F3F3F"/>
              </a:solidFill>
              <a:latin typeface="Calibri"/>
              <a:ea typeface="Calibri"/>
              <a:cs typeface="Calibri"/>
              <a:sym typeface="Calibri"/>
            </a:endParaRPr>
          </a:p>
          <a:p>
            <a:pPr marL="91440" marR="0" lvl="0" indent="-91440" algn="l" rtl="0">
              <a:lnSpc>
                <a:spcPct val="90000"/>
              </a:lnSpc>
              <a:spcBef>
                <a:spcPts val="1600"/>
              </a:spcBef>
              <a:spcAft>
                <a:spcPts val="0"/>
              </a:spcAft>
              <a:buClr>
                <a:schemeClr val="accent1"/>
              </a:buClr>
              <a:buSzPts val="2000"/>
              <a:buFont typeface="Calibri"/>
              <a:buChar char=" "/>
            </a:pPr>
            <a:r>
              <a:rPr lang="en-IN" sz="2000" b="1" i="0" u="none" strike="noStrike" cap="none">
                <a:solidFill>
                  <a:srgbClr val="3F3F3F"/>
                </a:solidFill>
                <a:latin typeface="Calibri"/>
                <a:ea typeface="Calibri"/>
                <a:cs typeface="Calibri"/>
                <a:sym typeface="Calibri"/>
              </a:rPr>
              <a:t>Grey Sheep</a:t>
            </a:r>
            <a:endParaRPr sz="2000" b="1" i="0" u="none" strike="noStrike" cap="none">
              <a:solidFill>
                <a:srgbClr val="3F3F3F"/>
              </a:solidFill>
              <a:latin typeface="Calibri"/>
              <a:ea typeface="Calibri"/>
              <a:cs typeface="Calibri"/>
              <a:sym typeface="Calibri"/>
            </a:endParaRPr>
          </a:p>
          <a:p>
            <a:pPr marL="384175" marR="0" lvl="1" indent="-182880" algn="l" rtl="0">
              <a:lnSpc>
                <a:spcPct val="90000"/>
              </a:lnSpc>
              <a:spcBef>
                <a:spcPts val="400"/>
              </a:spcBef>
              <a:spcAft>
                <a:spcPts val="0"/>
              </a:spcAft>
              <a:buClr>
                <a:schemeClr val="accent1"/>
              </a:buClr>
              <a:buSzPts val="2000"/>
              <a:buFont typeface="Calibri"/>
              <a:buChar char="◦"/>
            </a:pPr>
            <a:r>
              <a:rPr lang="en-IN" sz="2000" b="0" i="0" u="none" strike="noStrike" cap="none">
                <a:solidFill>
                  <a:srgbClr val="3F3F3F"/>
                </a:solidFill>
                <a:latin typeface="Calibri"/>
                <a:ea typeface="Calibri"/>
                <a:cs typeface="Calibri"/>
                <a:sym typeface="Calibri"/>
              </a:rPr>
              <a:t>Users for whom recommendations can not be made because of sparsity problem</a:t>
            </a:r>
            <a:endParaRPr sz="1800" b="0" i="0" u="none" strike="noStrike" cap="none">
              <a:solidFill>
                <a:srgbClr val="3F3F3F"/>
              </a:solidFill>
              <a:latin typeface="Calibri"/>
              <a:ea typeface="Calibri"/>
              <a:cs typeface="Calibri"/>
              <a:sym typeface="Calibri"/>
            </a:endParaRPr>
          </a:p>
        </p:txBody>
      </p:sp>
      <p:sp>
        <p:nvSpPr>
          <p:cNvPr id="2" name="Footer Placeholder 1"/>
          <p:cNvSpPr>
            <a:spLocks noGrp="1"/>
          </p:cNvSpPr>
          <p:nvPr>
            <p:ph type="ftr" sz="quarter" idx="11"/>
          </p:nvPr>
        </p:nvSpPr>
        <p:spPr/>
        <p:txBody>
          <a:bodyPr/>
          <a:lstStyle/>
          <a:p>
            <a:r>
              <a:rPr lang="en-US" dirty="0" smtClean="0">
                <a:latin typeface="+mn-lt"/>
              </a:rPr>
              <a:t>Proprietary content. ©Great Learning. All Rights Reserved. Unauthorized use or distribution prohibited</a:t>
            </a:r>
            <a:endParaRPr lang="en-IN"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410"/>
        <p:cNvGrpSpPr/>
        <p:nvPr/>
      </p:nvGrpSpPr>
      <p:grpSpPr>
        <a:xfrm>
          <a:off x="0" y="0"/>
          <a:ext cx="0" cy="0"/>
          <a:chOff x="0" y="0"/>
          <a:chExt cx="0" cy="0"/>
        </a:xfrm>
      </p:grpSpPr>
      <p:sp>
        <p:nvSpPr>
          <p:cNvPr id="411" name="Google Shape;411;p43"/>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dirty="0">
                <a:solidFill>
                  <a:srgbClr val="3F3F3F"/>
                </a:solidFill>
                <a:latin typeface="Calibri"/>
                <a:ea typeface="Calibri"/>
                <a:cs typeface="Calibri"/>
                <a:sym typeface="Calibri"/>
              </a:rPr>
              <a:t>Issues with collaborative filtering</a:t>
            </a:r>
            <a:endParaRPr dirty="0"/>
          </a:p>
        </p:txBody>
      </p:sp>
      <p:sp>
        <p:nvSpPr>
          <p:cNvPr id="412" name="Google Shape;412;p43"/>
          <p:cNvSpPr txBox="1">
            <a:spLocks noGrp="1"/>
          </p:cNvSpPr>
          <p:nvPr>
            <p:ph idx="1"/>
          </p:nvPr>
        </p:nvSpPr>
        <p:spPr>
          <a:prstGeom prst="rect">
            <a:avLst/>
          </a:prstGeom>
          <a:noFill/>
          <a:ln>
            <a:noFill/>
          </a:ln>
        </p:spPr>
        <p:txBody>
          <a:bodyPr spcFirstLastPara="1" wrap="square" lIns="0" tIns="45700" rIns="0" bIns="45700" anchor="t" anchorCtr="0">
            <a:noAutofit/>
          </a:bodyPr>
          <a:lstStyle/>
          <a:p>
            <a:pPr marL="91440" marR="0" lvl="0" indent="-91440" algn="l" rtl="0">
              <a:lnSpc>
                <a:spcPct val="90000"/>
              </a:lnSpc>
              <a:spcBef>
                <a:spcPts val="0"/>
              </a:spcBef>
              <a:spcAft>
                <a:spcPts val="0"/>
              </a:spcAft>
              <a:buClr>
                <a:schemeClr val="accent1"/>
              </a:buClr>
              <a:buSzPts val="2000"/>
              <a:buFont typeface="Arial"/>
              <a:buChar char="•"/>
            </a:pPr>
            <a:r>
              <a:rPr lang="en-IN" sz="2000" b="1" i="0" u="none" strike="noStrike" cap="none" dirty="0">
                <a:solidFill>
                  <a:srgbClr val="3F3F3F"/>
                </a:solidFill>
                <a:latin typeface="Calibri"/>
                <a:ea typeface="Calibri"/>
                <a:cs typeface="Calibri"/>
                <a:sym typeface="Calibri"/>
              </a:rPr>
              <a:t>Popularity Bias</a:t>
            </a:r>
            <a:r>
              <a:rPr lang="en-IN" sz="2000" b="0" i="0" u="none" strike="noStrike" cap="none" dirty="0">
                <a:solidFill>
                  <a:srgbClr val="3F3F3F"/>
                </a:solidFill>
                <a:latin typeface="Calibri"/>
                <a:ea typeface="Calibri"/>
                <a:cs typeface="Calibri"/>
                <a:sym typeface="Calibri"/>
              </a:rPr>
              <a:t>: Cannot recommend items to someone with unique tastes. </a:t>
            </a:r>
            <a:endParaRPr sz="2000" b="0" i="0" u="none" strike="noStrike" cap="none" dirty="0">
              <a:solidFill>
                <a:srgbClr val="3F3F3F"/>
              </a:solidFill>
              <a:latin typeface="Calibri"/>
              <a:ea typeface="Calibri"/>
              <a:cs typeface="Calibri"/>
              <a:sym typeface="Calibri"/>
            </a:endParaRPr>
          </a:p>
          <a:p>
            <a:pPr marL="384175" marR="0" lvl="1" indent="-182880" algn="l" rtl="0">
              <a:lnSpc>
                <a:spcPct val="90000"/>
              </a:lnSpc>
              <a:spcBef>
                <a:spcPts val="400"/>
              </a:spcBef>
              <a:spcAft>
                <a:spcPts val="0"/>
              </a:spcAft>
              <a:buClr>
                <a:schemeClr val="accent1"/>
              </a:buClr>
              <a:buSzPts val="2000"/>
              <a:buFont typeface="Calibri"/>
              <a:buChar char="◦"/>
            </a:pPr>
            <a:r>
              <a:rPr lang="en-IN" sz="2000" b="0" i="0" u="none" strike="noStrike" cap="none" dirty="0">
                <a:solidFill>
                  <a:srgbClr val="3F3F3F"/>
                </a:solidFill>
                <a:latin typeface="Calibri"/>
                <a:ea typeface="Calibri"/>
                <a:cs typeface="Calibri"/>
                <a:sym typeface="Calibri"/>
              </a:rPr>
              <a:t>Tends to recommend </a:t>
            </a:r>
            <a:r>
              <a:rPr lang="en-IN" sz="2000" b="0" i="0" u="none" strike="noStrike" cap="none" dirty="0" smtClean="0">
                <a:solidFill>
                  <a:srgbClr val="3F3F3F"/>
                </a:solidFill>
                <a:latin typeface="Calibri"/>
                <a:ea typeface="Calibri"/>
                <a:cs typeface="Calibri"/>
                <a:sym typeface="Calibri"/>
              </a:rPr>
              <a:t>only the popular </a:t>
            </a:r>
            <a:r>
              <a:rPr lang="en-IN" sz="2000" b="0" i="0" u="none" strike="noStrike" cap="none" dirty="0">
                <a:solidFill>
                  <a:srgbClr val="3F3F3F"/>
                </a:solidFill>
                <a:latin typeface="Calibri"/>
                <a:ea typeface="Calibri"/>
                <a:cs typeface="Calibri"/>
                <a:sym typeface="Calibri"/>
              </a:rPr>
              <a:t>items.</a:t>
            </a:r>
            <a:endParaRPr sz="2000" b="0" i="0" u="none" strike="noStrike" cap="none" dirty="0">
              <a:solidFill>
                <a:srgbClr val="3F3F3F"/>
              </a:solidFill>
              <a:latin typeface="Calibri"/>
              <a:ea typeface="Calibri"/>
              <a:cs typeface="Calibri"/>
              <a:sym typeface="Calibri"/>
            </a:endParaRPr>
          </a:p>
          <a:p>
            <a:pPr marL="384175" marR="0" lvl="1" indent="-182880" algn="l" rtl="0">
              <a:lnSpc>
                <a:spcPct val="90000"/>
              </a:lnSpc>
              <a:spcBef>
                <a:spcPts val="600"/>
              </a:spcBef>
              <a:spcAft>
                <a:spcPts val="0"/>
              </a:spcAft>
              <a:buClr>
                <a:schemeClr val="accent1"/>
              </a:buClr>
              <a:buSzPts val="1800"/>
              <a:buFont typeface="Calibri"/>
              <a:buChar char="◦"/>
            </a:pPr>
            <a:r>
              <a:rPr lang="en-IN" sz="1800" b="0" i="0" u="none" strike="noStrike" cap="none" dirty="0">
                <a:solidFill>
                  <a:srgbClr val="3F3F3F"/>
                </a:solidFill>
                <a:latin typeface="Calibri"/>
                <a:ea typeface="Calibri"/>
                <a:cs typeface="Calibri"/>
                <a:sym typeface="Calibri"/>
              </a:rPr>
              <a:t>Recommender systems may only recommend popular items due to more data being available on them and may introduce a positive feedback loop not allowing more relevant items with less popularity</a:t>
            </a:r>
            <a:endParaRPr sz="18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6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a:t>
            </a:r>
            <a:r>
              <a:rPr lang="en-IN" sz="2000" b="1" i="0" u="none" strike="noStrike" cap="none" dirty="0">
                <a:solidFill>
                  <a:srgbClr val="3F3F3F"/>
                </a:solidFill>
                <a:latin typeface="Calibri"/>
                <a:ea typeface="Calibri"/>
                <a:cs typeface="Calibri"/>
                <a:sym typeface="Calibri"/>
              </a:rPr>
              <a:t>Shilling attacks</a:t>
            </a:r>
            <a:endParaRPr sz="2000" b="1" i="0" u="none" strike="noStrike" cap="none" dirty="0">
              <a:solidFill>
                <a:srgbClr val="3F3F3F"/>
              </a:solidFill>
              <a:latin typeface="Calibri"/>
              <a:ea typeface="Calibri"/>
              <a:cs typeface="Calibri"/>
              <a:sym typeface="Calibri"/>
            </a:endParaRPr>
          </a:p>
          <a:p>
            <a:pPr marL="384175" marR="0" lvl="1" indent="-182880" algn="l" rtl="0">
              <a:lnSpc>
                <a:spcPct val="90000"/>
              </a:lnSpc>
              <a:spcBef>
                <a:spcPts val="400"/>
              </a:spcBef>
              <a:spcAft>
                <a:spcPts val="0"/>
              </a:spcAft>
              <a:buClr>
                <a:schemeClr val="accent1"/>
              </a:buClr>
              <a:buSzPts val="1800"/>
              <a:buFont typeface="Calibri"/>
              <a:buChar char="◦"/>
            </a:pPr>
            <a:r>
              <a:rPr lang="en-IN" sz="1800" b="0" i="0" u="none" strike="noStrike" cap="none" dirty="0">
                <a:solidFill>
                  <a:srgbClr val="3F3F3F"/>
                </a:solidFill>
                <a:latin typeface="Calibri"/>
                <a:ea typeface="Calibri"/>
                <a:cs typeface="Calibri"/>
                <a:sym typeface="Calibri"/>
              </a:rPr>
              <a:t>Users creating fake preferences to push their own items</a:t>
            </a:r>
            <a:endParaRPr sz="18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6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a:t>
            </a:r>
            <a:r>
              <a:rPr lang="en-IN" sz="2000" b="1" i="0" u="none" strike="noStrike" cap="none" dirty="0">
                <a:solidFill>
                  <a:srgbClr val="3F3F3F"/>
                </a:solidFill>
                <a:latin typeface="Calibri"/>
                <a:ea typeface="Calibri"/>
                <a:cs typeface="Calibri"/>
                <a:sym typeface="Calibri"/>
              </a:rPr>
              <a:t>Scalability</a:t>
            </a:r>
            <a:endParaRPr sz="2000" b="1" i="0" u="none" strike="noStrike" cap="none" dirty="0">
              <a:solidFill>
                <a:srgbClr val="3F3F3F"/>
              </a:solidFill>
              <a:latin typeface="Calibri"/>
              <a:ea typeface="Calibri"/>
              <a:cs typeface="Calibri"/>
              <a:sym typeface="Calibri"/>
            </a:endParaRPr>
          </a:p>
          <a:p>
            <a:pPr marL="384175" marR="0" lvl="1" indent="-182880" algn="l" rtl="0">
              <a:lnSpc>
                <a:spcPct val="90000"/>
              </a:lnSpc>
              <a:spcBef>
                <a:spcPts val="400"/>
              </a:spcBef>
              <a:spcAft>
                <a:spcPts val="0"/>
              </a:spcAft>
              <a:buClr>
                <a:schemeClr val="accent1"/>
              </a:buClr>
              <a:buSzPts val="1800"/>
              <a:buFont typeface="Calibri"/>
              <a:buChar char="◦"/>
            </a:pPr>
            <a:r>
              <a:rPr lang="en-IN" sz="1800" b="0" i="0" u="none" strike="noStrike" cap="none" dirty="0">
                <a:solidFill>
                  <a:srgbClr val="3F3F3F"/>
                </a:solidFill>
                <a:latin typeface="Calibri"/>
                <a:ea typeface="Calibri"/>
                <a:cs typeface="Calibri"/>
                <a:sym typeface="Calibri"/>
              </a:rPr>
              <a:t>Collaborative filtering can be very computationally expensive</a:t>
            </a:r>
            <a:endParaRPr sz="1800" b="0" i="0" u="none" strike="noStrike" cap="none" dirty="0">
              <a:solidFill>
                <a:srgbClr val="3F3F3F"/>
              </a:solidFill>
              <a:latin typeface="Calibri"/>
              <a:ea typeface="Calibri"/>
              <a:cs typeface="Calibri"/>
              <a:sym typeface="Calibri"/>
            </a:endParaRPr>
          </a:p>
          <a:p>
            <a:pPr marL="384175" marR="0" lvl="1" indent="-182880" algn="l" rtl="0">
              <a:lnSpc>
                <a:spcPct val="90000"/>
              </a:lnSpc>
              <a:spcBef>
                <a:spcPts val="600"/>
              </a:spcBef>
              <a:spcAft>
                <a:spcPts val="0"/>
              </a:spcAft>
              <a:buClr>
                <a:schemeClr val="accent1"/>
              </a:buClr>
              <a:buSzPts val="1800"/>
              <a:buFont typeface="Calibri"/>
              <a:buChar char="◦"/>
            </a:pPr>
            <a:r>
              <a:rPr lang="en-IN" sz="1800" b="0" i="0" u="none" strike="noStrike" cap="none" dirty="0">
                <a:solidFill>
                  <a:srgbClr val="3F3F3F"/>
                </a:solidFill>
                <a:latin typeface="Calibri"/>
                <a:ea typeface="Calibri"/>
                <a:cs typeface="Calibri"/>
                <a:sym typeface="Calibri"/>
              </a:rPr>
              <a:t>Distributed frameworks have been heavily used with organizations like Amazon, Facebook and LinkedIn developing their own engineering solutions to handle this</a:t>
            </a:r>
            <a:endParaRPr sz="1800" b="0" i="0" u="none" strike="noStrike" cap="none" dirty="0">
              <a:solidFill>
                <a:srgbClr val="3F3F3F"/>
              </a:solidFill>
              <a:latin typeface="Calibri"/>
              <a:ea typeface="Calibri"/>
              <a:cs typeface="Calibri"/>
              <a:sym typeface="Calibri"/>
            </a:endParaRPr>
          </a:p>
          <a:p>
            <a:pPr marL="384175" marR="0" lvl="1" indent="-68579" algn="l" rtl="0">
              <a:lnSpc>
                <a:spcPct val="90000"/>
              </a:lnSpc>
              <a:spcBef>
                <a:spcPts val="600"/>
              </a:spcBef>
              <a:spcAft>
                <a:spcPts val="0"/>
              </a:spcAft>
              <a:buClr>
                <a:schemeClr val="accent1"/>
              </a:buClr>
              <a:buSzPts val="1800"/>
              <a:buFont typeface="Calibri"/>
              <a:buNone/>
            </a:pPr>
            <a:endParaRPr sz="1800" b="0" i="0" u="none" strike="noStrike" cap="none" dirty="0">
              <a:solidFill>
                <a:srgbClr val="3F3F3F"/>
              </a:solidFill>
              <a:latin typeface="Calibri"/>
              <a:ea typeface="Calibri"/>
              <a:cs typeface="Calibri"/>
              <a:sym typeface="Calibri"/>
            </a:endParaRPr>
          </a:p>
          <a:p>
            <a:pPr marL="91440" marR="0" lvl="0" indent="35560" algn="l" rtl="0">
              <a:lnSpc>
                <a:spcPct val="90000"/>
              </a:lnSpc>
              <a:spcBef>
                <a:spcPts val="160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p:txBody>
      </p:sp>
      <p:sp>
        <p:nvSpPr>
          <p:cNvPr id="2" name="Footer Placeholder 1"/>
          <p:cNvSpPr>
            <a:spLocks noGrp="1"/>
          </p:cNvSpPr>
          <p:nvPr>
            <p:ph type="ftr" sz="quarter" idx="11"/>
          </p:nvPr>
        </p:nvSpPr>
        <p:spPr/>
        <p:txBody>
          <a:bodyPr/>
          <a:lstStyle/>
          <a:p>
            <a:r>
              <a:rPr lang="en-US" dirty="0" smtClean="0">
                <a:latin typeface="+mn-lt"/>
              </a:rPr>
              <a:t>Proprietary content. ©Great Learning. All Rights Reserved. Unauthorized use or distribution prohibited</a:t>
            </a:r>
            <a:endParaRPr lang="en-IN"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416"/>
        <p:cNvGrpSpPr/>
        <p:nvPr/>
      </p:nvGrpSpPr>
      <p:grpSpPr>
        <a:xfrm>
          <a:off x="0" y="0"/>
          <a:ext cx="0" cy="0"/>
          <a:chOff x="0" y="0"/>
          <a:chExt cx="0" cy="0"/>
        </a:xfrm>
      </p:grpSpPr>
      <p:sp>
        <p:nvSpPr>
          <p:cNvPr id="417" name="Google Shape;417;p44"/>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Comparision of methods for songs</a:t>
            </a:r>
            <a:endParaRPr/>
          </a:p>
        </p:txBody>
      </p:sp>
      <p:sp>
        <p:nvSpPr>
          <p:cNvPr id="418" name="Google Shape;418;p44"/>
          <p:cNvSpPr txBox="1">
            <a:spLocks noGrp="1"/>
          </p:cNvSpPr>
          <p:nvPr>
            <p:ph sz="half" idx="1"/>
          </p:nvPr>
        </p:nvSpPr>
        <p:spPr>
          <a:xfrm>
            <a:off x="1097280" y="1845945"/>
            <a:ext cx="5289550" cy="4023360"/>
          </a:xfrm>
          <a:prstGeom prst="rect">
            <a:avLst/>
          </a:prstGeom>
          <a:noFill/>
          <a:ln>
            <a:noFill/>
          </a:ln>
        </p:spPr>
        <p:txBody>
          <a:bodyPr spcFirstLastPara="1" wrap="square" lIns="0" tIns="45700" rIns="0" bIns="45700" anchor="t" anchorCtr="0">
            <a:noAutofit/>
          </a:bodyPr>
          <a:lstStyle/>
          <a:p>
            <a:pPr marL="91440" marR="0" lvl="0" indent="-91440" algn="l" rtl="0">
              <a:lnSpc>
                <a:spcPct val="90000"/>
              </a:lnSpc>
              <a:spcBef>
                <a:spcPts val="0"/>
              </a:spcBef>
              <a:spcAft>
                <a:spcPts val="0"/>
              </a:spcAft>
              <a:buClr>
                <a:schemeClr val="accent1"/>
              </a:buClr>
              <a:buSzPts val="1800"/>
              <a:buFont typeface="Calibri"/>
              <a:buChar char=" "/>
            </a:pPr>
            <a:r>
              <a:rPr lang="en-IN" sz="1800" dirty="0" smtClean="0"/>
              <a:t>A typical FM station</a:t>
            </a:r>
            <a:r>
              <a:rPr lang="en-IN" sz="1800" b="0" i="0" u="none" strike="noStrike" cap="none" dirty="0" smtClean="0">
                <a:solidFill>
                  <a:srgbClr val="3F3F3F"/>
                </a:solidFill>
                <a:latin typeface="Calibri"/>
                <a:ea typeface="Calibri"/>
                <a:cs typeface="Calibri"/>
                <a:sym typeface="Calibri"/>
              </a:rPr>
              <a:t> </a:t>
            </a:r>
            <a:r>
              <a:rPr lang="en-IN" sz="1800" b="0" i="0" u="none" strike="noStrike" cap="none" dirty="0">
                <a:solidFill>
                  <a:srgbClr val="3F3F3F"/>
                </a:solidFill>
                <a:latin typeface="Calibri"/>
                <a:ea typeface="Calibri"/>
                <a:cs typeface="Calibri"/>
                <a:sym typeface="Calibri"/>
              </a:rPr>
              <a:t>creates a </a:t>
            </a:r>
            <a:r>
              <a:rPr lang="en-IN" sz="1800" dirty="0" smtClean="0"/>
              <a:t>list</a:t>
            </a:r>
            <a:r>
              <a:rPr lang="en-IN" sz="1800" b="0" i="0" u="none" strike="noStrike" cap="none" dirty="0" smtClean="0">
                <a:solidFill>
                  <a:srgbClr val="3F3F3F"/>
                </a:solidFill>
                <a:latin typeface="Calibri"/>
                <a:ea typeface="Calibri"/>
                <a:cs typeface="Calibri"/>
                <a:sym typeface="Calibri"/>
              </a:rPr>
              <a:t> </a:t>
            </a:r>
            <a:r>
              <a:rPr lang="en-IN" sz="1800" b="0" i="0" u="none" strike="noStrike" cap="none" dirty="0">
                <a:solidFill>
                  <a:srgbClr val="3F3F3F"/>
                </a:solidFill>
                <a:latin typeface="Calibri"/>
                <a:ea typeface="Calibri"/>
                <a:cs typeface="Calibri"/>
                <a:sym typeface="Calibri"/>
              </a:rPr>
              <a:t>of recommended songs by observing </a:t>
            </a:r>
            <a:r>
              <a:rPr lang="en-IN" sz="1800" b="1" i="0" u="none" strike="noStrike" cap="none" dirty="0">
                <a:solidFill>
                  <a:srgbClr val="3F3F3F"/>
                </a:solidFill>
                <a:latin typeface="Calibri"/>
                <a:ea typeface="Calibri"/>
                <a:cs typeface="Calibri"/>
                <a:sym typeface="Calibri"/>
              </a:rPr>
              <a:t>what bands and individual tracks the user has listened to on</a:t>
            </a:r>
            <a:r>
              <a:rPr lang="en-IN" sz="1800" b="0" i="0" u="none" strike="noStrike" cap="none" dirty="0">
                <a:solidFill>
                  <a:srgbClr val="3F3F3F"/>
                </a:solidFill>
                <a:latin typeface="Calibri"/>
                <a:ea typeface="Calibri"/>
                <a:cs typeface="Calibri"/>
                <a:sym typeface="Calibri"/>
              </a:rPr>
              <a:t> a regular basis and comparing those against the listening </a:t>
            </a:r>
            <a:r>
              <a:rPr lang="en-IN" sz="1800" b="0" i="0" u="none" strike="noStrike" cap="none" dirty="0" smtClean="0">
                <a:solidFill>
                  <a:srgbClr val="3F3F3F"/>
                </a:solidFill>
                <a:latin typeface="Calibri"/>
                <a:ea typeface="Calibri"/>
                <a:cs typeface="Calibri"/>
                <a:sym typeface="Calibri"/>
              </a:rPr>
              <a:t>behaviour </a:t>
            </a:r>
            <a:r>
              <a:rPr lang="en-IN" sz="1800" b="0" i="0" u="none" strike="noStrike" cap="none" dirty="0">
                <a:solidFill>
                  <a:srgbClr val="3F3F3F"/>
                </a:solidFill>
                <a:latin typeface="Calibri"/>
                <a:ea typeface="Calibri"/>
                <a:cs typeface="Calibri"/>
                <a:sym typeface="Calibri"/>
              </a:rPr>
              <a:t>of other users. </a:t>
            </a:r>
            <a:endParaRPr sz="18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1800"/>
              <a:buFont typeface="Calibri"/>
              <a:buChar char=" "/>
            </a:pPr>
            <a:r>
              <a:rPr lang="en-IN" sz="1800" dirty="0" smtClean="0"/>
              <a:t>The recommender</a:t>
            </a:r>
            <a:r>
              <a:rPr lang="en-IN" sz="1800" b="0" i="0" u="none" strike="noStrike" cap="none" dirty="0" smtClean="0">
                <a:solidFill>
                  <a:srgbClr val="3F3F3F"/>
                </a:solidFill>
                <a:latin typeface="Calibri"/>
                <a:ea typeface="Calibri"/>
                <a:cs typeface="Calibri"/>
                <a:sym typeface="Calibri"/>
              </a:rPr>
              <a:t> plays </a:t>
            </a:r>
            <a:r>
              <a:rPr lang="en-IN" sz="1800" b="1" i="0" u="none" strike="noStrike" cap="none" dirty="0">
                <a:solidFill>
                  <a:srgbClr val="3F3F3F"/>
                </a:solidFill>
                <a:latin typeface="Calibri"/>
                <a:ea typeface="Calibri"/>
                <a:cs typeface="Calibri"/>
                <a:sym typeface="Calibri"/>
              </a:rPr>
              <a:t>tracks that do not appear in the user's library</a:t>
            </a:r>
            <a:r>
              <a:rPr lang="en-IN" sz="1800" b="0" i="0" u="none" strike="noStrike" cap="none" dirty="0">
                <a:solidFill>
                  <a:srgbClr val="3F3F3F"/>
                </a:solidFill>
                <a:latin typeface="Calibri"/>
                <a:ea typeface="Calibri"/>
                <a:cs typeface="Calibri"/>
                <a:sym typeface="Calibri"/>
              </a:rPr>
              <a:t>, but are often played by other users with similar interests. </a:t>
            </a:r>
            <a:endParaRPr sz="18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1800"/>
              <a:buFont typeface="Calibri"/>
              <a:buChar char=" "/>
            </a:pPr>
            <a:r>
              <a:rPr lang="en-IN" sz="1800" b="0" i="0" u="none" strike="noStrike" cap="none" dirty="0" smtClean="0">
                <a:solidFill>
                  <a:srgbClr val="3F3F3F"/>
                </a:solidFill>
                <a:latin typeface="Calibri"/>
                <a:ea typeface="Calibri"/>
                <a:cs typeface="Calibri"/>
                <a:sym typeface="Calibri"/>
              </a:rPr>
              <a:t>This is an example of collaborative filtering</a:t>
            </a:r>
            <a:endParaRPr sz="18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1800"/>
              <a:buFont typeface="Calibri"/>
              <a:buChar char=" "/>
            </a:pPr>
            <a:r>
              <a:rPr lang="en-IN" sz="1800" dirty="0" smtClean="0"/>
              <a:t>This</a:t>
            </a:r>
            <a:r>
              <a:rPr lang="en-IN" sz="1800" b="0" i="0" u="none" strike="noStrike" cap="none" dirty="0" smtClean="0">
                <a:solidFill>
                  <a:srgbClr val="3F3F3F"/>
                </a:solidFill>
                <a:latin typeface="Calibri"/>
                <a:ea typeface="Calibri"/>
                <a:cs typeface="Calibri"/>
                <a:sym typeface="Calibri"/>
              </a:rPr>
              <a:t> </a:t>
            </a:r>
            <a:r>
              <a:rPr lang="en-IN" sz="1800" b="0" i="0" u="none" strike="noStrike" cap="none" dirty="0">
                <a:solidFill>
                  <a:srgbClr val="3F3F3F"/>
                </a:solidFill>
                <a:latin typeface="Calibri"/>
                <a:ea typeface="Calibri"/>
                <a:cs typeface="Calibri"/>
                <a:sym typeface="Calibri"/>
              </a:rPr>
              <a:t>requires a large amount of information about a user to make accurate recommendations. This is an example of the </a:t>
            </a:r>
            <a:r>
              <a:rPr lang="en-IN" sz="1800" b="1" i="0" u="none" strike="noStrike" cap="none" dirty="0">
                <a:solidFill>
                  <a:srgbClr val="3F3F3F"/>
                </a:solidFill>
                <a:latin typeface="Calibri"/>
                <a:ea typeface="Calibri"/>
                <a:cs typeface="Calibri"/>
                <a:sym typeface="Calibri"/>
              </a:rPr>
              <a:t>cold start problem</a:t>
            </a:r>
            <a:r>
              <a:rPr lang="en-IN" sz="1800" b="0" i="0" u="none" strike="noStrike" cap="none" dirty="0">
                <a:solidFill>
                  <a:srgbClr val="3F3F3F"/>
                </a:solidFill>
                <a:latin typeface="Calibri"/>
                <a:ea typeface="Calibri"/>
                <a:cs typeface="Calibri"/>
                <a:sym typeface="Calibri"/>
              </a:rPr>
              <a:t>, and is common in collaborative filtering systems.</a:t>
            </a:r>
            <a:endParaRPr dirty="0"/>
          </a:p>
        </p:txBody>
      </p:sp>
      <p:sp>
        <p:nvSpPr>
          <p:cNvPr id="419" name="Google Shape;419;p44"/>
          <p:cNvSpPr txBox="1">
            <a:spLocks noGrp="1"/>
          </p:cNvSpPr>
          <p:nvPr>
            <p:ph sz="half" idx="2"/>
          </p:nvPr>
        </p:nvSpPr>
        <p:spPr>
          <a:xfrm>
            <a:off x="6417310" y="1830495"/>
            <a:ext cx="4937760" cy="4023360"/>
          </a:xfrm>
          <a:prstGeom prst="rect">
            <a:avLst/>
          </a:prstGeom>
          <a:noFill/>
          <a:ln>
            <a:noFill/>
          </a:ln>
        </p:spPr>
        <p:txBody>
          <a:bodyPr spcFirstLastPara="1" wrap="square" lIns="0" tIns="45700" rIns="0" bIns="45700" anchor="t" anchorCtr="0">
            <a:noAutofit/>
          </a:bodyPr>
          <a:lstStyle/>
          <a:p>
            <a:pPr marL="91440" marR="0" lvl="0" indent="-91440" algn="l" rtl="0">
              <a:lnSpc>
                <a:spcPct val="80000"/>
              </a:lnSpc>
              <a:spcBef>
                <a:spcPts val="0"/>
              </a:spcBef>
              <a:spcAft>
                <a:spcPts val="0"/>
              </a:spcAft>
              <a:buClr>
                <a:schemeClr val="accent1"/>
              </a:buClr>
              <a:buSzPts val="2000"/>
              <a:buFont typeface="Calibri"/>
              <a:buChar char=" "/>
            </a:pPr>
            <a:r>
              <a:rPr lang="en-IN" dirty="0" smtClean="0"/>
              <a:t>An interesting approach is to </a:t>
            </a:r>
            <a:r>
              <a:rPr lang="en-IN" sz="2000" b="0" i="0" u="none" strike="noStrike" cap="none" dirty="0" smtClean="0">
                <a:solidFill>
                  <a:srgbClr val="3F3F3F"/>
                </a:solidFill>
                <a:latin typeface="Calibri"/>
                <a:ea typeface="Calibri"/>
                <a:cs typeface="Calibri"/>
                <a:sym typeface="Calibri"/>
              </a:rPr>
              <a:t>use </a:t>
            </a:r>
            <a:r>
              <a:rPr lang="en-IN" sz="2000" b="0" i="0" u="none" strike="noStrike" cap="none" dirty="0">
                <a:solidFill>
                  <a:srgbClr val="3F3F3F"/>
                </a:solidFill>
                <a:latin typeface="Calibri"/>
                <a:ea typeface="Calibri"/>
                <a:cs typeface="Calibri"/>
                <a:sym typeface="Calibri"/>
              </a:rPr>
              <a:t>the </a:t>
            </a:r>
            <a:r>
              <a:rPr lang="en-IN" sz="2000" i="0" u="none" strike="noStrike" cap="none" dirty="0">
                <a:solidFill>
                  <a:srgbClr val="3F3F3F"/>
                </a:solidFill>
                <a:latin typeface="Calibri"/>
                <a:ea typeface="Calibri"/>
                <a:cs typeface="Calibri"/>
                <a:sym typeface="Calibri"/>
              </a:rPr>
              <a:t>properties of a song or artist</a:t>
            </a:r>
            <a:r>
              <a:rPr lang="en-IN" sz="2000" b="0" i="0" u="none" strike="noStrike" cap="none" dirty="0">
                <a:solidFill>
                  <a:srgbClr val="3F3F3F"/>
                </a:solidFill>
                <a:latin typeface="Calibri"/>
                <a:ea typeface="Calibri"/>
                <a:cs typeface="Calibri"/>
                <a:sym typeface="Calibri"/>
              </a:rPr>
              <a:t> (a subset of the 400 attributes provided by the Music Genome Project) to seed a "station" that plays music with similar properties. </a:t>
            </a:r>
            <a:endParaRPr sz="2000" b="0"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User feedback is used to refine the station's results, deemphasizing certain attributes when a user "dislikes" a particular song and </a:t>
            </a:r>
            <a:r>
              <a:rPr lang="en-IN" sz="2000" i="0" u="none" strike="noStrike" cap="none" dirty="0">
                <a:solidFill>
                  <a:srgbClr val="3F3F3F"/>
                </a:solidFill>
                <a:latin typeface="Calibri"/>
                <a:ea typeface="Calibri"/>
                <a:cs typeface="Calibri"/>
                <a:sym typeface="Calibri"/>
              </a:rPr>
              <a:t>emphasizing other attributes when a user "likes" a song. </a:t>
            </a:r>
            <a:endParaRPr sz="2000"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This is an example of a </a:t>
            </a:r>
            <a:r>
              <a:rPr lang="en-IN" sz="2000" b="1" i="0" u="none" strike="noStrike" cap="none" dirty="0">
                <a:solidFill>
                  <a:srgbClr val="3F3F3F"/>
                </a:solidFill>
                <a:latin typeface="Calibri"/>
                <a:ea typeface="Calibri"/>
                <a:cs typeface="Calibri"/>
                <a:sym typeface="Calibri"/>
              </a:rPr>
              <a:t>content-based approach.</a:t>
            </a:r>
            <a:endParaRPr sz="2000" b="1"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400"/>
              </a:spcBef>
              <a:spcAft>
                <a:spcPts val="0"/>
              </a:spcAft>
              <a:buClr>
                <a:schemeClr val="accent1"/>
              </a:buClr>
              <a:buSzPts val="2000"/>
              <a:buFont typeface="Calibri"/>
              <a:buChar char=" "/>
            </a:pPr>
            <a:r>
              <a:rPr lang="en-IN" dirty="0" smtClean="0"/>
              <a:t>The recommender</a:t>
            </a:r>
            <a:r>
              <a:rPr lang="en-IN" sz="2000" b="0" i="0" u="none" strike="noStrike" cap="none" dirty="0" smtClean="0">
                <a:solidFill>
                  <a:srgbClr val="3F3F3F"/>
                </a:solidFill>
                <a:latin typeface="Calibri"/>
                <a:ea typeface="Calibri"/>
                <a:cs typeface="Calibri"/>
                <a:sym typeface="Calibri"/>
              </a:rPr>
              <a:t> </a:t>
            </a:r>
            <a:r>
              <a:rPr lang="en-IN" sz="2000" b="0" i="0" u="none" strike="noStrike" cap="none" dirty="0">
                <a:solidFill>
                  <a:srgbClr val="3F3F3F"/>
                </a:solidFill>
                <a:latin typeface="Calibri"/>
                <a:ea typeface="Calibri"/>
                <a:cs typeface="Calibri"/>
                <a:sym typeface="Calibri"/>
              </a:rPr>
              <a:t>needs very little information to </a:t>
            </a:r>
            <a:r>
              <a:rPr lang="en-IN" sz="2000" b="0" i="0" u="none" strike="noStrike" cap="none" dirty="0" smtClean="0">
                <a:solidFill>
                  <a:srgbClr val="3F3F3F"/>
                </a:solidFill>
                <a:latin typeface="Calibri"/>
                <a:ea typeface="Calibri"/>
                <a:cs typeface="Calibri"/>
                <a:sym typeface="Calibri"/>
              </a:rPr>
              <a:t>start</a:t>
            </a:r>
            <a:r>
              <a:rPr lang="en-IN" dirty="0"/>
              <a:t> </a:t>
            </a:r>
            <a:r>
              <a:rPr lang="en-IN" dirty="0" smtClean="0"/>
              <a:t>but</a:t>
            </a:r>
            <a:r>
              <a:rPr lang="en-IN" sz="2000" b="0" i="0" u="none" strike="noStrike" cap="none" dirty="0" smtClean="0">
                <a:solidFill>
                  <a:srgbClr val="3F3F3F"/>
                </a:solidFill>
                <a:latin typeface="Calibri"/>
                <a:ea typeface="Calibri"/>
                <a:cs typeface="Calibri"/>
                <a:sym typeface="Calibri"/>
              </a:rPr>
              <a:t> </a:t>
            </a:r>
            <a:r>
              <a:rPr lang="en-IN" sz="2000" b="0" i="0" u="none" strike="noStrike" cap="none" dirty="0">
                <a:solidFill>
                  <a:srgbClr val="3F3F3F"/>
                </a:solidFill>
                <a:latin typeface="Calibri"/>
                <a:ea typeface="Calibri"/>
                <a:cs typeface="Calibri"/>
                <a:sym typeface="Calibri"/>
              </a:rPr>
              <a:t>is far more limited in scope</a:t>
            </a:r>
            <a:endParaRPr sz="2000" b="0" i="0" u="none" strike="noStrike" cap="none" dirty="0">
              <a:solidFill>
                <a:srgbClr val="3F3F3F"/>
              </a:solidFill>
              <a:latin typeface="Calibri"/>
              <a:ea typeface="Calibri"/>
              <a:cs typeface="Calibri"/>
              <a:sym typeface="Calibri"/>
            </a:endParaRPr>
          </a:p>
          <a:p>
            <a:pPr marL="91440" marR="0" lvl="0" indent="35560" algn="l" rtl="0">
              <a:lnSpc>
                <a:spcPct val="80000"/>
              </a:lnSpc>
              <a:spcBef>
                <a:spcPts val="140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p:txBody>
      </p:sp>
      <p:sp>
        <p:nvSpPr>
          <p:cNvPr id="2" name="Footer Placeholder 1"/>
          <p:cNvSpPr>
            <a:spLocks noGrp="1"/>
          </p:cNvSpPr>
          <p:nvPr>
            <p:ph type="ftr" sz="quarter" idx="11"/>
          </p:nvPr>
        </p:nvSpPr>
        <p:spPr/>
        <p:txBody>
          <a:bodyPr/>
          <a:lstStyle/>
          <a:p>
            <a:r>
              <a:rPr lang="en-US" dirty="0" smtClean="0">
                <a:latin typeface="+mn-lt"/>
              </a:rPr>
              <a:t>Proprietary content. ©Great Learning. All Rights Reserved. Unauthorized use or distribution prohibited</a:t>
            </a:r>
            <a:endParaRPr lang="en-IN"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53"/>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Market basket analysis</a:t>
            </a:r>
            <a:endParaRPr sz="4800" b="0" i="0" u="none" strike="noStrike" cap="none">
              <a:solidFill>
                <a:srgbClr val="3F3F3F"/>
              </a:solidFill>
              <a:latin typeface="Calibri"/>
              <a:ea typeface="Calibri"/>
              <a:cs typeface="Calibri"/>
              <a:sym typeface="Calibri"/>
            </a:endParaRPr>
          </a:p>
        </p:txBody>
      </p:sp>
      <p:sp>
        <p:nvSpPr>
          <p:cNvPr id="489" name="Google Shape;489;p53"/>
          <p:cNvSpPr txBox="1">
            <a:spLocks noGrp="1"/>
          </p:cNvSpPr>
          <p:nvPr>
            <p:ph idx="1"/>
          </p:nvPr>
        </p:nvSpPr>
        <p:spPr>
          <a:prstGeom prst="rect">
            <a:avLst/>
          </a:prstGeom>
          <a:noFill/>
          <a:ln>
            <a:noFill/>
          </a:ln>
        </p:spPr>
        <p:txBody>
          <a:bodyPr spcFirstLastPara="1" wrap="square" lIns="0" tIns="45700" rIns="0" bIns="45700" anchor="t" anchorCtr="0">
            <a:noAutofit/>
          </a:bodyPr>
          <a:lstStyle/>
          <a:p>
            <a:pPr marL="91440" marR="0" lvl="0" indent="-91440" algn="l" rtl="0">
              <a:lnSpc>
                <a:spcPct val="80000"/>
              </a:lnSpc>
              <a:spcBef>
                <a:spcPts val="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Discovers co-occurrence relationships among activities performed.</a:t>
            </a:r>
            <a:endParaRPr sz="2000" b="0"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Market basket analysis can be used to </a:t>
            </a:r>
            <a:r>
              <a:rPr lang="en-IN" sz="2000" b="1" i="0" u="none" strike="noStrike" cap="none" dirty="0">
                <a:solidFill>
                  <a:srgbClr val="3F3F3F"/>
                </a:solidFill>
                <a:latin typeface="Calibri"/>
                <a:ea typeface="Calibri"/>
                <a:cs typeface="Calibri"/>
                <a:sym typeface="Calibri"/>
              </a:rPr>
              <a:t>divide customers into groups</a:t>
            </a:r>
            <a:endParaRPr sz="2000" b="1"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Market basket analysis may provide the retailer with information </a:t>
            </a:r>
            <a:r>
              <a:rPr lang="en-IN" sz="2000" b="1" i="0" u="none" strike="noStrike" cap="none" dirty="0">
                <a:solidFill>
                  <a:srgbClr val="3F3F3F"/>
                </a:solidFill>
                <a:latin typeface="Calibri"/>
                <a:ea typeface="Calibri"/>
                <a:cs typeface="Calibri"/>
                <a:sym typeface="Calibri"/>
              </a:rPr>
              <a:t>to understand the purchase </a:t>
            </a:r>
            <a:r>
              <a:rPr lang="en-IN" sz="2000" b="1" i="0" u="none" strike="noStrike" cap="none" dirty="0" err="1">
                <a:solidFill>
                  <a:srgbClr val="3F3F3F"/>
                </a:solidFill>
                <a:latin typeface="Calibri"/>
                <a:ea typeface="Calibri"/>
                <a:cs typeface="Calibri"/>
                <a:sym typeface="Calibri"/>
              </a:rPr>
              <a:t>behavior</a:t>
            </a:r>
            <a:r>
              <a:rPr lang="en-IN" sz="2000" b="1" i="0" u="none" strike="noStrike" cap="none" dirty="0">
                <a:solidFill>
                  <a:srgbClr val="3F3F3F"/>
                </a:solidFill>
                <a:latin typeface="Calibri"/>
                <a:ea typeface="Calibri"/>
                <a:cs typeface="Calibri"/>
                <a:sym typeface="Calibri"/>
              </a:rPr>
              <a:t> of a buyer</a:t>
            </a:r>
            <a:r>
              <a:rPr lang="en-IN" sz="2000" b="0" i="0" u="none" strike="noStrike" cap="none" dirty="0">
                <a:solidFill>
                  <a:srgbClr val="3F3F3F"/>
                </a:solidFill>
                <a:latin typeface="Calibri"/>
                <a:ea typeface="Calibri"/>
                <a:cs typeface="Calibri"/>
                <a:sym typeface="Calibri"/>
              </a:rPr>
              <a:t>. </a:t>
            </a:r>
            <a:endParaRPr sz="2000" b="0"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400"/>
              </a:spcBef>
              <a:spcAft>
                <a:spcPts val="0"/>
              </a:spcAft>
              <a:buClr>
                <a:schemeClr val="accent1"/>
              </a:buClr>
              <a:buSzPts val="2000"/>
              <a:buFont typeface="Calibri"/>
              <a:buChar char=" "/>
            </a:pPr>
            <a:r>
              <a:rPr lang="en-IN" sz="2000" b="1" i="0" u="none" strike="noStrike" cap="none" dirty="0">
                <a:solidFill>
                  <a:srgbClr val="3F3F3F"/>
                </a:solidFill>
                <a:latin typeface="Calibri"/>
                <a:ea typeface="Calibri"/>
                <a:cs typeface="Calibri"/>
                <a:sym typeface="Calibri"/>
              </a:rPr>
              <a:t>“customers who bought book A also bought book B”</a:t>
            </a:r>
            <a:endParaRPr sz="2000" b="1"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When one super market chain discovered in its analysis that male customers that bought diapers often bought beer as well, have put the diapers close to beer coolers, and their sales increased dramatically.</a:t>
            </a:r>
            <a:endParaRPr sz="2000" b="0"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Might tell a retailer that customers often purchase shampoo and conditioner together, so putting both items on promotion at the same time would not create a significant increase in revenue, while </a:t>
            </a:r>
            <a:r>
              <a:rPr lang="en-IN" sz="2000" b="1" i="0" u="none" strike="noStrike" cap="none" dirty="0">
                <a:solidFill>
                  <a:srgbClr val="3F3F3F"/>
                </a:solidFill>
                <a:latin typeface="Calibri"/>
                <a:ea typeface="Calibri"/>
                <a:cs typeface="Calibri"/>
                <a:sym typeface="Calibri"/>
              </a:rPr>
              <a:t>a promotion involving just one of the items </a:t>
            </a:r>
            <a:r>
              <a:rPr lang="en-IN" sz="2000" b="0" i="0" u="none" strike="noStrike" cap="none" dirty="0">
                <a:solidFill>
                  <a:srgbClr val="3F3F3F"/>
                </a:solidFill>
                <a:latin typeface="Calibri"/>
                <a:ea typeface="Calibri"/>
                <a:cs typeface="Calibri"/>
                <a:sym typeface="Calibri"/>
              </a:rPr>
              <a:t>would likely drive sales of the other.</a:t>
            </a:r>
            <a:endParaRPr sz="2000" b="0" i="0" u="none" strike="noStrike" cap="none" dirty="0">
              <a:solidFill>
                <a:srgbClr val="3F3F3F"/>
              </a:solidFill>
              <a:latin typeface="Calibri"/>
              <a:ea typeface="Calibri"/>
              <a:cs typeface="Calibri"/>
              <a:sym typeface="Calibri"/>
            </a:endParaRPr>
          </a:p>
        </p:txBody>
      </p:sp>
      <p:sp>
        <p:nvSpPr>
          <p:cNvPr id="2" name="Footer Placeholder 1"/>
          <p:cNvSpPr>
            <a:spLocks noGrp="1"/>
          </p:cNvSpPr>
          <p:nvPr>
            <p:ph type="ftr" sz="quarter" idx="11"/>
          </p:nvPr>
        </p:nvSpPr>
        <p:spPr/>
        <p:txBody>
          <a:bodyPr/>
          <a:lstStyle/>
          <a:p>
            <a:r>
              <a:rPr lang="en-US" dirty="0" smtClean="0">
                <a:latin typeface="+mn-lt"/>
              </a:rPr>
              <a:t>Proprietary content. ©Great Learning. All Rights Reserved. Unauthorized use or distribution prohibited</a:t>
            </a:r>
            <a:endParaRPr lang="en-IN" dirty="0">
              <a:latin typeface="+mn-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2"/>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Association rule mining</a:t>
            </a:r>
            <a:endParaRPr sz="4800" b="0" i="0" u="none" strike="noStrike" cap="none">
              <a:solidFill>
                <a:srgbClr val="3F3F3F"/>
              </a:solidFill>
              <a:latin typeface="Calibri"/>
              <a:ea typeface="Calibri"/>
              <a:cs typeface="Calibri"/>
              <a:sym typeface="Calibri"/>
            </a:endParaRPr>
          </a:p>
        </p:txBody>
      </p:sp>
      <p:sp>
        <p:nvSpPr>
          <p:cNvPr id="480" name="Google Shape;480;p52"/>
          <p:cNvSpPr txBox="1">
            <a:spLocks noGrp="1"/>
          </p:cNvSpPr>
          <p:nvPr>
            <p:ph sz="half" idx="1"/>
          </p:nvPr>
        </p:nvSpPr>
        <p:spPr>
          <a:prstGeom prst="rect">
            <a:avLst/>
          </a:prstGeom>
          <a:noFill/>
          <a:ln>
            <a:noFill/>
          </a:ln>
        </p:spPr>
        <p:txBody>
          <a:bodyPr spcFirstLastPara="1" wrap="square" lIns="0" tIns="45700" rIns="0" bIns="45700" anchor="t" anchorCtr="0">
            <a:noAutofit/>
          </a:bodyPr>
          <a:lstStyle/>
          <a:p>
            <a:pPr marL="91440" marR="0" lvl="0" indent="-91440" algn="l" rtl="0">
              <a:lnSpc>
                <a:spcPct val="90000"/>
              </a:lnSpc>
              <a:spcBef>
                <a:spcPts val="0"/>
              </a:spcBef>
              <a:spcAft>
                <a:spcPts val="0"/>
              </a:spcAft>
              <a:buClr>
                <a:schemeClr val="accent1"/>
              </a:buClr>
              <a:buSzPts val="2000"/>
              <a:buFont typeface="Calibri"/>
              <a:buChar char=" "/>
            </a:pPr>
            <a:r>
              <a:rPr lang="en-IN" sz="2000" b="0" i="0" u="none" strike="noStrike" cap="none">
                <a:solidFill>
                  <a:srgbClr val="3F3F3F"/>
                </a:solidFill>
                <a:latin typeface="Calibri"/>
                <a:ea typeface="Calibri"/>
                <a:cs typeface="Calibri"/>
                <a:sym typeface="Calibri"/>
              </a:rPr>
              <a:t>Rules of the form x -&gt; Y</a:t>
            </a:r>
            <a:endParaRPr sz="2000" b="0" i="0" u="none" strike="noStrike" cap="none">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a:solidFill>
                  <a:srgbClr val="3F3F3F"/>
                </a:solidFill>
                <a:latin typeface="Calibri"/>
                <a:ea typeface="Calibri"/>
                <a:cs typeface="Calibri"/>
                <a:sym typeface="Calibri"/>
              </a:rPr>
              <a:t>from a set of sale transactions.</a:t>
            </a:r>
            <a:endParaRPr sz="2000" b="0" i="0" u="none" strike="noStrike" cap="none">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a:solidFill>
                  <a:srgbClr val="3F3F3F"/>
                </a:solidFill>
                <a:latin typeface="Calibri"/>
                <a:ea typeface="Calibri"/>
                <a:cs typeface="Calibri"/>
                <a:sym typeface="Calibri"/>
              </a:rPr>
              <a:t>It's common use in shopping behaviour analysis</a:t>
            </a:r>
            <a:endParaRPr sz="2000" b="0" i="0" u="none" strike="noStrike" cap="none">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a:solidFill>
                  <a:srgbClr val="3F3F3F"/>
                </a:solidFill>
                <a:latin typeface="Calibri"/>
                <a:ea typeface="Calibri"/>
                <a:cs typeface="Calibri"/>
                <a:sym typeface="Calibri"/>
              </a:rPr>
              <a:t>Can be used as the basis for d</a:t>
            </a:r>
            <a:r>
              <a:rPr lang="en-IN" sz="2000" b="1" i="0" u="none" strike="noStrike" cap="none">
                <a:solidFill>
                  <a:srgbClr val="3F3F3F"/>
                </a:solidFill>
                <a:latin typeface="Calibri"/>
                <a:ea typeface="Calibri"/>
                <a:cs typeface="Calibri"/>
                <a:sym typeface="Calibri"/>
              </a:rPr>
              <a:t>ecisions about marketing activities</a:t>
            </a:r>
            <a:r>
              <a:rPr lang="en-IN" sz="2000" b="0" i="0" u="none" strike="noStrike" cap="none">
                <a:solidFill>
                  <a:srgbClr val="3F3F3F"/>
                </a:solidFill>
                <a:latin typeface="Calibri"/>
                <a:ea typeface="Calibri"/>
                <a:cs typeface="Calibri"/>
                <a:sym typeface="Calibri"/>
              </a:rPr>
              <a:t> such as, e.g., promotional pricing or product placements.</a:t>
            </a:r>
            <a:endParaRPr sz="2000" b="0" i="0" u="none" strike="noStrike" cap="none">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a:solidFill>
                  <a:srgbClr val="3F3F3F"/>
                </a:solidFill>
                <a:latin typeface="Calibri"/>
                <a:ea typeface="Calibri"/>
                <a:cs typeface="Calibri"/>
                <a:sym typeface="Calibri"/>
              </a:rPr>
              <a:t>It is NOT sequence mining: Association rule learning typically does not consider the order of items either within a transaction or across transactions.</a:t>
            </a:r>
            <a:endParaRPr sz="2000" b="0" i="0" u="none" strike="noStrike" cap="none">
              <a:solidFill>
                <a:srgbClr val="3F3F3F"/>
              </a:solidFill>
              <a:latin typeface="Calibri"/>
              <a:ea typeface="Calibri"/>
              <a:cs typeface="Calibri"/>
              <a:sym typeface="Calibri"/>
            </a:endParaRPr>
          </a:p>
        </p:txBody>
      </p:sp>
      <p:pic>
        <p:nvPicPr>
          <p:cNvPr id="481" name="Google Shape;481;p52"/>
          <p:cNvPicPr preferRelativeResize="0"/>
          <p:nvPr/>
        </p:nvPicPr>
        <p:blipFill rotWithShape="1">
          <a:blip r:embed="rId3">
            <a:alphaModFix/>
          </a:blip>
          <a:srcRect/>
          <a:stretch/>
        </p:blipFill>
        <p:spPr>
          <a:xfrm>
            <a:off x="6911340" y="1979295"/>
            <a:ext cx="3581400" cy="1981200"/>
          </a:xfrm>
          <a:prstGeom prst="rect">
            <a:avLst/>
          </a:prstGeom>
          <a:noFill/>
          <a:ln>
            <a:noFill/>
          </a:ln>
        </p:spPr>
      </p:pic>
      <p:pic>
        <p:nvPicPr>
          <p:cNvPr id="482" name="Google Shape;482;p52"/>
          <p:cNvPicPr preferRelativeResize="0"/>
          <p:nvPr/>
        </p:nvPicPr>
        <p:blipFill rotWithShape="1">
          <a:blip r:embed="rId4">
            <a:alphaModFix/>
          </a:blip>
          <a:srcRect/>
          <a:stretch/>
        </p:blipFill>
        <p:spPr>
          <a:xfrm>
            <a:off x="7136765" y="4805045"/>
            <a:ext cx="1772920" cy="276225"/>
          </a:xfrm>
          <a:prstGeom prst="rect">
            <a:avLst/>
          </a:prstGeom>
          <a:noFill/>
          <a:ln>
            <a:noFill/>
          </a:ln>
        </p:spPr>
      </p:pic>
      <p:pic>
        <p:nvPicPr>
          <p:cNvPr id="483" name="Google Shape;483;p52"/>
          <p:cNvPicPr preferRelativeResize="0"/>
          <p:nvPr/>
        </p:nvPicPr>
        <p:blipFill rotWithShape="1">
          <a:blip r:embed="rId5">
            <a:alphaModFix/>
          </a:blip>
          <a:srcRect/>
          <a:stretch/>
        </p:blipFill>
        <p:spPr>
          <a:xfrm>
            <a:off x="7101840" y="4207510"/>
            <a:ext cx="2668905" cy="247650"/>
          </a:xfrm>
          <a:prstGeom prst="rect">
            <a:avLst/>
          </a:prstGeom>
          <a:noFill/>
          <a:ln>
            <a:noFill/>
          </a:ln>
        </p:spPr>
      </p:pic>
      <p:sp>
        <p:nvSpPr>
          <p:cNvPr id="2" name="Footer Placeholder 1"/>
          <p:cNvSpPr>
            <a:spLocks noGrp="1"/>
          </p:cNvSpPr>
          <p:nvPr>
            <p:ph type="ftr" sz="quarter" idx="11"/>
          </p:nvPr>
        </p:nvSpPr>
        <p:spPr/>
        <p:txBody>
          <a:bodyPr/>
          <a:lstStyle/>
          <a:p>
            <a:r>
              <a:rPr lang="en-US" dirty="0" smtClean="0">
                <a:latin typeface="+mn-lt"/>
              </a:rPr>
              <a:t>Proprietary content. ©Great Learning. All Rights Reserved. Unauthorized use or distribution prohibited</a:t>
            </a:r>
            <a:endParaRPr lang="en-IN" dirty="0">
              <a:latin typeface="+mn-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46"/>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Performance metrics</a:t>
            </a:r>
            <a:endParaRPr/>
          </a:p>
        </p:txBody>
      </p:sp>
      <p:sp>
        <p:nvSpPr>
          <p:cNvPr id="435" name="Google Shape;435;p46"/>
          <p:cNvSpPr txBox="1">
            <a:spLocks noGrp="1"/>
          </p:cNvSpPr>
          <p:nvPr>
            <p:ph idx="1"/>
          </p:nvPr>
        </p:nvSpPr>
        <p:spPr>
          <a:prstGeom prst="rect">
            <a:avLst/>
          </a:prstGeom>
          <a:noFill/>
          <a:ln>
            <a:noFill/>
          </a:ln>
        </p:spPr>
        <p:txBody>
          <a:bodyPr spcFirstLastPara="1" wrap="square" lIns="0" tIns="45700" rIns="0" bIns="45700" anchor="t" anchorCtr="0">
            <a:noAutofit/>
          </a:bodyPr>
          <a:lstStyle/>
          <a:p>
            <a:pPr marL="91440" marR="0" lvl="0" indent="-91440" algn="l" rtl="0">
              <a:lnSpc>
                <a:spcPct val="90000"/>
              </a:lnSpc>
              <a:spcBef>
                <a:spcPts val="0"/>
              </a:spcBef>
              <a:spcAft>
                <a:spcPts val="0"/>
              </a:spcAft>
              <a:buClr>
                <a:schemeClr val="accent1"/>
              </a:buClr>
              <a:buSzPts val="2000"/>
              <a:buFont typeface="Arial"/>
              <a:buChar char="•"/>
            </a:pPr>
            <a:r>
              <a:rPr lang="en-IN" sz="2000" b="0" i="0" u="none" strike="noStrike" cap="none" dirty="0">
                <a:solidFill>
                  <a:srgbClr val="3F3F3F"/>
                </a:solidFill>
                <a:latin typeface="Calibri"/>
                <a:ea typeface="Calibri"/>
                <a:cs typeface="Calibri"/>
                <a:sym typeface="Calibri"/>
              </a:rPr>
              <a:t>RMSE</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Arial"/>
              <a:buChar char="•"/>
            </a:pPr>
            <a:r>
              <a:rPr lang="en-IN" sz="2000" b="0" i="0" u="none" strike="noStrike" cap="none" dirty="0">
                <a:solidFill>
                  <a:srgbClr val="3F3F3F"/>
                </a:solidFill>
                <a:latin typeface="Calibri"/>
                <a:ea typeface="Calibri"/>
                <a:cs typeface="Calibri"/>
                <a:sym typeface="Calibri"/>
              </a:rPr>
              <a:t>MAE –Mean Absolute Error</a:t>
            </a:r>
            <a:endParaRPr sz="2000" b="0" i="0" u="none" strike="noStrike" cap="none" dirty="0">
              <a:solidFill>
                <a:srgbClr val="3F3F3F"/>
              </a:solidFill>
              <a:latin typeface="Calibri"/>
              <a:ea typeface="Calibri"/>
              <a:cs typeface="Calibri"/>
              <a:sym typeface="Calibri"/>
            </a:endParaRPr>
          </a:p>
          <a:p>
            <a:pPr marL="91440" marR="0" lvl="0" indent="-91440" algn="l" rtl="0">
              <a:lnSpc>
                <a:spcPct val="137000"/>
              </a:lnSpc>
              <a:spcBef>
                <a:spcPts val="200"/>
              </a:spcBef>
              <a:spcAft>
                <a:spcPts val="0"/>
              </a:spcAft>
              <a:buClr>
                <a:schemeClr val="accent1"/>
              </a:buClr>
              <a:buSzPts val="2000"/>
              <a:buFont typeface="Arial"/>
              <a:buChar char="•"/>
            </a:pPr>
            <a:r>
              <a:rPr lang="en-IN" sz="2000" b="0" i="0" u="none" strike="noStrike" cap="none" dirty="0">
                <a:solidFill>
                  <a:srgbClr val="333333"/>
                </a:solidFill>
                <a:latin typeface="Calibri"/>
                <a:ea typeface="Calibri"/>
                <a:cs typeface="Calibri"/>
                <a:sym typeface="Calibri"/>
              </a:rPr>
              <a:t>Accuracy</a:t>
            </a:r>
            <a:endParaRPr sz="2000" b="0" i="0" u="none" strike="noStrike" cap="none" dirty="0">
              <a:solidFill>
                <a:srgbClr val="333333"/>
              </a:solidFill>
              <a:latin typeface="Calibri"/>
              <a:ea typeface="Calibri"/>
              <a:cs typeface="Calibri"/>
              <a:sym typeface="Calibri"/>
            </a:endParaRPr>
          </a:p>
          <a:p>
            <a:pPr marL="91440" marR="0" lvl="0" indent="-91440" algn="l" rtl="0">
              <a:lnSpc>
                <a:spcPct val="137000"/>
              </a:lnSpc>
              <a:spcBef>
                <a:spcPts val="1100"/>
              </a:spcBef>
              <a:spcAft>
                <a:spcPts val="0"/>
              </a:spcAft>
              <a:buClr>
                <a:schemeClr val="accent1"/>
              </a:buClr>
              <a:buSzPts val="2000"/>
              <a:buFont typeface="Arial"/>
              <a:buChar char="•"/>
            </a:pPr>
            <a:r>
              <a:rPr lang="en-IN" sz="2000" b="0" i="0" u="none" strike="noStrike" cap="none" dirty="0">
                <a:solidFill>
                  <a:srgbClr val="333333"/>
                </a:solidFill>
                <a:latin typeface="Calibri"/>
                <a:ea typeface="Calibri"/>
                <a:cs typeface="Calibri"/>
                <a:sym typeface="Calibri"/>
              </a:rPr>
              <a:t>ROC curve</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2300"/>
              </a:spcBef>
              <a:spcAft>
                <a:spcPts val="0"/>
              </a:spcAft>
              <a:buClr>
                <a:schemeClr val="accent1"/>
              </a:buClr>
              <a:buSzPts val="2000"/>
              <a:buFont typeface="Arial"/>
              <a:buChar char="•"/>
            </a:pPr>
            <a:r>
              <a:rPr lang="en-IN" sz="2000" b="0" i="0" u="none" strike="noStrike" cap="none" dirty="0">
                <a:solidFill>
                  <a:srgbClr val="3F3F3F"/>
                </a:solidFill>
                <a:latin typeface="Calibri"/>
                <a:ea typeface="Calibri"/>
                <a:cs typeface="Calibri"/>
                <a:sym typeface="Calibri"/>
              </a:rPr>
              <a:t>Precision</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Arial"/>
              <a:buChar char="•"/>
            </a:pPr>
            <a:r>
              <a:rPr lang="en-IN" sz="2000" b="0" i="0" u="none" strike="noStrike" cap="none" dirty="0">
                <a:solidFill>
                  <a:srgbClr val="3F3F3F"/>
                </a:solidFill>
                <a:latin typeface="Calibri"/>
                <a:ea typeface="Calibri"/>
                <a:cs typeface="Calibri"/>
                <a:sym typeface="Calibri"/>
              </a:rPr>
              <a:t>Recall</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Arial"/>
              <a:buChar char="•"/>
            </a:pPr>
            <a:r>
              <a:rPr lang="en-IN" sz="2000" b="0" i="0" u="none" strike="noStrike" cap="none" dirty="0">
                <a:solidFill>
                  <a:srgbClr val="3F3F3F"/>
                </a:solidFill>
                <a:latin typeface="Calibri"/>
                <a:ea typeface="Calibri"/>
                <a:cs typeface="Calibri"/>
                <a:sym typeface="Calibri"/>
              </a:rPr>
              <a:t>Precision Recall Curve: Evaluation of top n recommendations</a:t>
            </a:r>
            <a:endParaRPr sz="2000" b="0" i="0" u="none" strike="noStrike" cap="none" dirty="0">
              <a:solidFill>
                <a:srgbClr val="3F3F3F"/>
              </a:solidFill>
              <a:latin typeface="Calibri"/>
              <a:ea typeface="Calibri"/>
              <a:cs typeface="Calibri"/>
              <a:sym typeface="Calibri"/>
            </a:endParaRPr>
          </a:p>
          <a:p>
            <a:pPr marL="91440" marR="0" lvl="0" indent="35560" algn="l" rtl="0">
              <a:lnSpc>
                <a:spcPct val="90000"/>
              </a:lnSpc>
              <a:spcBef>
                <a:spcPts val="140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p:txBody>
      </p:sp>
      <p:sp>
        <p:nvSpPr>
          <p:cNvPr id="436" name="Google Shape;436;p46"/>
          <p:cNvSpPr txBox="1">
            <a:spLocks noGrp="1"/>
          </p:cNvSpPr>
          <p:nvPr>
            <p:ph type="body" idx="4294967295"/>
          </p:nvPr>
        </p:nvSpPr>
        <p:spPr>
          <a:xfrm>
            <a:off x="7254875" y="1846263"/>
            <a:ext cx="4937125" cy="4022725"/>
          </a:xfrm>
          <a:prstGeom prst="rect">
            <a:avLst/>
          </a:prstGeom>
          <a:noFill/>
          <a:ln>
            <a:noFill/>
          </a:ln>
        </p:spPr>
        <p:txBody>
          <a:bodyPr spcFirstLastPara="1" wrap="square" lIns="0" tIns="45700" rIns="0" bIns="45700" anchor="t" anchorCtr="0">
            <a:noAutofit/>
          </a:bodyPr>
          <a:lstStyle/>
          <a:p>
            <a:pPr marL="0" marR="0" lvl="0" indent="0" algn="l" rtl="0">
              <a:lnSpc>
                <a:spcPct val="137000"/>
              </a:lnSpc>
              <a:spcBef>
                <a:spcPts val="0"/>
              </a:spcBef>
              <a:spcAft>
                <a:spcPts val="0"/>
              </a:spcAft>
              <a:buClr>
                <a:schemeClr val="accent1"/>
              </a:buClr>
              <a:buSzPts val="2000"/>
              <a:buFont typeface="Calibri"/>
              <a:buNone/>
            </a:pPr>
            <a:endParaRPr sz="2000" b="0" i="0" u="none" strike="noStrike" cap="none" dirty="0">
              <a:solidFill>
                <a:srgbClr val="333333"/>
              </a:solidFill>
              <a:latin typeface="Calibri"/>
              <a:ea typeface="Calibri"/>
              <a:cs typeface="Calibri"/>
              <a:sym typeface="Calibri"/>
            </a:endParaRPr>
          </a:p>
          <a:p>
            <a:pPr marL="91440" marR="0" lvl="0" indent="35560" algn="l" rtl="0">
              <a:lnSpc>
                <a:spcPct val="90000"/>
              </a:lnSpc>
              <a:spcBef>
                <a:spcPts val="120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p:txBody>
      </p:sp>
      <p:sp>
        <p:nvSpPr>
          <p:cNvPr id="2" name="Footer Placeholder 1"/>
          <p:cNvSpPr>
            <a:spLocks noGrp="1"/>
          </p:cNvSpPr>
          <p:nvPr>
            <p:ph type="ftr" sz="quarter" idx="11"/>
          </p:nvPr>
        </p:nvSpPr>
        <p:spPr/>
        <p:txBody>
          <a:bodyPr/>
          <a:lstStyle/>
          <a:p>
            <a:r>
              <a:rPr lang="en-US" dirty="0" smtClean="0">
                <a:latin typeface="+mn-lt"/>
              </a:rPr>
              <a:t>Proprietary content. ©Great Learning. All Rights Reserved. Unauthorized use or distribution prohibited</a:t>
            </a:r>
            <a:endParaRPr lang="en-IN" dirty="0">
              <a:latin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4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Evaluation measures</a:t>
            </a:r>
            <a:endParaRPr sz="4800" b="0" i="0" u="none" strike="noStrike" cap="none">
              <a:solidFill>
                <a:srgbClr val="3F3F3F"/>
              </a:solidFill>
              <a:latin typeface="Calibri"/>
              <a:ea typeface="Calibri"/>
              <a:cs typeface="Calibri"/>
              <a:sym typeface="Calibri"/>
            </a:endParaRPr>
          </a:p>
        </p:txBody>
      </p:sp>
      <p:sp>
        <p:nvSpPr>
          <p:cNvPr id="442" name="Google Shape;442;p47"/>
          <p:cNvSpPr txBox="1">
            <a:spLocks noGrp="1"/>
          </p:cNvSpPr>
          <p:nvPr>
            <p:ph idx="1"/>
          </p:nvPr>
        </p:nvSpPr>
        <p:spPr>
          <a:xfrm>
            <a:off x="1097280" y="1845734"/>
            <a:ext cx="10058400" cy="4541418"/>
          </a:xfrm>
          <a:prstGeom prst="rect">
            <a:avLst/>
          </a:prstGeom>
          <a:noFill/>
          <a:ln>
            <a:noFill/>
          </a:ln>
        </p:spPr>
        <p:txBody>
          <a:bodyPr spcFirstLastPara="1" wrap="square" lIns="0" tIns="45700" rIns="0" bIns="45700" anchor="t" anchorCtr="0">
            <a:noAutofit/>
          </a:bodyPr>
          <a:lstStyle/>
          <a:p>
            <a:pPr marL="91440" marR="0" lvl="0" indent="-91440" algn="l" rtl="0">
              <a:lnSpc>
                <a:spcPct val="80000"/>
              </a:lnSpc>
              <a:spcBef>
                <a:spcPts val="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Out of all the recommended items, how many </a:t>
            </a:r>
            <a:r>
              <a:rPr lang="en-IN" sz="2000" i="0" u="none" strike="noStrike" cap="none" dirty="0" smtClean="0">
                <a:solidFill>
                  <a:srgbClr val="3F3F3F"/>
                </a:solidFill>
                <a:latin typeface="Calibri"/>
                <a:ea typeface="Calibri"/>
                <a:cs typeface="Calibri"/>
                <a:sym typeface="Calibri"/>
              </a:rPr>
              <a:t>user </a:t>
            </a:r>
            <a:r>
              <a:rPr lang="en-IN" sz="2000" i="0" u="none" strike="noStrike" cap="none" dirty="0">
                <a:solidFill>
                  <a:srgbClr val="3F3F3F"/>
                </a:solidFill>
                <a:latin typeface="Calibri"/>
                <a:ea typeface="Calibri"/>
                <a:cs typeface="Calibri"/>
                <a:sym typeface="Calibri"/>
              </a:rPr>
              <a:t>actually </a:t>
            </a:r>
            <a:r>
              <a:rPr lang="en-IN" sz="2000" i="0" u="none" strike="noStrike" cap="none" dirty="0" smtClean="0">
                <a:solidFill>
                  <a:srgbClr val="3F3F3F"/>
                </a:solidFill>
                <a:latin typeface="Calibri"/>
                <a:ea typeface="Calibri"/>
                <a:cs typeface="Calibri"/>
                <a:sym typeface="Calibri"/>
              </a:rPr>
              <a:t>liked the recommendations</a:t>
            </a:r>
            <a:r>
              <a:rPr lang="en-IN" sz="2000" b="0" i="0" u="none" strike="noStrike" cap="none" dirty="0" smtClean="0">
                <a:solidFill>
                  <a:srgbClr val="3F3F3F"/>
                </a:solidFill>
                <a:latin typeface="Calibri"/>
                <a:ea typeface="Calibri"/>
                <a:cs typeface="Calibri"/>
                <a:sym typeface="Calibri"/>
              </a:rPr>
              <a:t>?</a:t>
            </a:r>
            <a:endParaRPr sz="2000" b="0"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What ratio of items that a user likes were actually recommended.</a:t>
            </a:r>
            <a:endParaRPr sz="2000" b="0" i="0" u="none" strike="noStrike" cap="none" dirty="0">
              <a:solidFill>
                <a:srgbClr val="3F3F3F"/>
              </a:solidFill>
              <a:latin typeface="Calibri"/>
              <a:ea typeface="Calibri"/>
              <a:cs typeface="Calibri"/>
              <a:sym typeface="Calibri"/>
            </a:endParaRPr>
          </a:p>
          <a:p>
            <a:pPr marL="91440" marR="0" lvl="0" indent="35560" algn="l" rtl="0">
              <a:lnSpc>
                <a:spcPct val="80000"/>
              </a:lnSpc>
              <a:spcBef>
                <a:spcPts val="140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a:p>
            <a:pPr marL="384175" marR="0" lvl="1" indent="-182880" algn="l" rtl="0">
              <a:lnSpc>
                <a:spcPct val="80000"/>
              </a:lnSpc>
              <a:spcBef>
                <a:spcPts val="400"/>
              </a:spcBef>
              <a:spcAft>
                <a:spcPts val="0"/>
              </a:spcAft>
              <a:buClr>
                <a:schemeClr val="accent1"/>
              </a:buClr>
              <a:buSzPts val="2200"/>
              <a:buFont typeface="Calibri"/>
              <a:buChar char="◦"/>
            </a:pPr>
            <a:r>
              <a:rPr lang="en-IN" sz="2200" b="1" i="0" u="none" strike="noStrike" cap="none" dirty="0">
                <a:solidFill>
                  <a:srgbClr val="3F3F3F"/>
                </a:solidFill>
                <a:latin typeface="Calibri"/>
                <a:ea typeface="Calibri"/>
                <a:cs typeface="Calibri"/>
                <a:sym typeface="Calibri"/>
              </a:rPr>
              <a:t>Precision</a:t>
            </a:r>
            <a:r>
              <a:rPr lang="en-IN" sz="2200" b="0" i="0" u="none" strike="noStrike" cap="none" dirty="0">
                <a:solidFill>
                  <a:srgbClr val="3F3F3F"/>
                </a:solidFill>
                <a:latin typeface="Calibri"/>
                <a:ea typeface="Calibri"/>
                <a:cs typeface="Calibri"/>
                <a:sym typeface="Calibri"/>
              </a:rPr>
              <a:t>: Out of all items retrieved, how many are relevant</a:t>
            </a:r>
            <a:endParaRPr sz="2200" b="0" i="0" u="none" strike="noStrike" cap="none" dirty="0">
              <a:solidFill>
                <a:srgbClr val="3F3F3F"/>
              </a:solidFill>
              <a:latin typeface="Calibri"/>
              <a:ea typeface="Calibri"/>
              <a:cs typeface="Calibri"/>
              <a:sym typeface="Calibri"/>
            </a:endParaRPr>
          </a:p>
          <a:p>
            <a:pPr marL="567055" marR="0" lvl="2" indent="-182880" algn="l" rtl="0">
              <a:lnSpc>
                <a:spcPct val="80000"/>
              </a:lnSpc>
              <a:spcBef>
                <a:spcPts val="600"/>
              </a:spcBef>
              <a:spcAft>
                <a:spcPts val="0"/>
              </a:spcAft>
              <a:buClr>
                <a:schemeClr val="accent1"/>
              </a:buClr>
              <a:buSzPts val="1700"/>
              <a:buFont typeface="Calibri"/>
              <a:buChar char="◦"/>
            </a:pPr>
            <a:r>
              <a:rPr lang="en-IN" sz="1700" b="0" i="0" u="none" strike="noStrike" cap="none" dirty="0">
                <a:solidFill>
                  <a:srgbClr val="3F3F3F"/>
                </a:solidFill>
                <a:latin typeface="Calibri"/>
                <a:ea typeface="Calibri"/>
                <a:cs typeface="Calibri"/>
                <a:sym typeface="Calibri"/>
              </a:rPr>
              <a:t>It is based on true positives and false positives. </a:t>
            </a:r>
            <a:endParaRPr sz="1700" b="0" i="0" u="none" strike="noStrike" cap="none" dirty="0">
              <a:solidFill>
                <a:srgbClr val="3F3F3F"/>
              </a:solidFill>
              <a:latin typeface="Calibri"/>
              <a:ea typeface="Calibri"/>
              <a:cs typeface="Calibri"/>
              <a:sym typeface="Calibri"/>
            </a:endParaRPr>
          </a:p>
          <a:p>
            <a:pPr marL="567055" marR="0" lvl="2" indent="-182880" algn="l" rtl="0">
              <a:lnSpc>
                <a:spcPct val="80000"/>
              </a:lnSpc>
              <a:spcBef>
                <a:spcPts val="600"/>
              </a:spcBef>
              <a:spcAft>
                <a:spcPts val="0"/>
              </a:spcAft>
              <a:buClr>
                <a:schemeClr val="accent1"/>
              </a:buClr>
              <a:buSzPts val="1700"/>
              <a:buFont typeface="Calibri"/>
              <a:buChar char="◦"/>
            </a:pPr>
            <a:r>
              <a:rPr lang="en-IN" sz="1700" b="0" i="0" u="none" strike="noStrike" cap="none" dirty="0">
                <a:solidFill>
                  <a:srgbClr val="3F3F3F"/>
                </a:solidFill>
                <a:latin typeface="Calibri"/>
                <a:ea typeface="Calibri"/>
                <a:cs typeface="Calibri"/>
                <a:sym typeface="Calibri"/>
              </a:rPr>
              <a:t>It shows how many selected items are actually also relevant. </a:t>
            </a:r>
            <a:endParaRPr sz="1700" b="0" i="0" u="none" strike="noStrike" cap="none" dirty="0">
              <a:solidFill>
                <a:srgbClr val="3F3F3F"/>
              </a:solidFill>
              <a:latin typeface="Calibri"/>
              <a:ea typeface="Calibri"/>
              <a:cs typeface="Calibri"/>
              <a:sym typeface="Calibri"/>
            </a:endParaRPr>
          </a:p>
          <a:p>
            <a:pPr marL="567055" marR="0" lvl="2" indent="-182880" algn="l" rtl="0">
              <a:lnSpc>
                <a:spcPct val="80000"/>
              </a:lnSpc>
              <a:spcBef>
                <a:spcPts val="600"/>
              </a:spcBef>
              <a:spcAft>
                <a:spcPts val="0"/>
              </a:spcAft>
              <a:buClr>
                <a:schemeClr val="accent1"/>
              </a:buClr>
              <a:buSzPts val="1700"/>
              <a:buFont typeface="Calibri"/>
              <a:buChar char="◦"/>
            </a:pPr>
            <a:r>
              <a:rPr lang="en-IN" sz="1700" b="0" i="0" u="none" strike="noStrike" cap="none" dirty="0">
                <a:solidFill>
                  <a:srgbClr val="3F3F3F"/>
                </a:solidFill>
                <a:latin typeface="Calibri"/>
                <a:ea typeface="Calibri"/>
                <a:cs typeface="Calibri"/>
                <a:sym typeface="Calibri"/>
              </a:rPr>
              <a:t>True positives (TP) are the positive guesses made that were actually correct while the false positives (FP) are the positive guesses made that were incorrect. </a:t>
            </a:r>
            <a:endParaRPr sz="1700" b="0" i="0" u="none" strike="noStrike" cap="none" dirty="0">
              <a:solidFill>
                <a:srgbClr val="3F3F3F"/>
              </a:solidFill>
              <a:latin typeface="Calibri"/>
              <a:ea typeface="Calibri"/>
              <a:cs typeface="Calibri"/>
              <a:sym typeface="Calibri"/>
            </a:endParaRPr>
          </a:p>
          <a:p>
            <a:pPr marL="567055" marR="0" lvl="2" indent="-74930" algn="l" rtl="0">
              <a:lnSpc>
                <a:spcPct val="80000"/>
              </a:lnSpc>
              <a:spcBef>
                <a:spcPts val="600"/>
              </a:spcBef>
              <a:spcAft>
                <a:spcPts val="0"/>
              </a:spcAft>
              <a:buClr>
                <a:schemeClr val="accent1"/>
              </a:buClr>
              <a:buSzPts val="1700"/>
              <a:buFont typeface="Calibri"/>
              <a:buNone/>
            </a:pPr>
            <a:endParaRPr sz="1700" b="0" i="0" u="none" strike="noStrike" cap="none" dirty="0">
              <a:solidFill>
                <a:srgbClr val="3F3F3F"/>
              </a:solidFill>
              <a:latin typeface="Calibri"/>
              <a:ea typeface="Calibri"/>
              <a:cs typeface="Calibri"/>
              <a:sym typeface="Calibri"/>
            </a:endParaRPr>
          </a:p>
          <a:p>
            <a:pPr marL="384175" marR="0" lvl="1" indent="-182880" algn="l" rtl="0">
              <a:lnSpc>
                <a:spcPct val="80000"/>
              </a:lnSpc>
              <a:spcBef>
                <a:spcPts val="600"/>
              </a:spcBef>
              <a:spcAft>
                <a:spcPts val="0"/>
              </a:spcAft>
              <a:buClr>
                <a:schemeClr val="accent1"/>
              </a:buClr>
              <a:buSzPts val="2200"/>
              <a:buFont typeface="Calibri"/>
              <a:buChar char="◦"/>
            </a:pPr>
            <a:r>
              <a:rPr lang="en-IN" sz="2200" b="1" i="0" u="none" strike="noStrike" cap="none" dirty="0">
                <a:solidFill>
                  <a:srgbClr val="3F3F3F"/>
                </a:solidFill>
                <a:latin typeface="Calibri"/>
                <a:ea typeface="Calibri"/>
                <a:cs typeface="Calibri"/>
                <a:sym typeface="Calibri"/>
              </a:rPr>
              <a:t>Recall</a:t>
            </a:r>
            <a:r>
              <a:rPr lang="en-IN" sz="2200" b="0" i="0" u="none" strike="noStrike" cap="none" dirty="0">
                <a:solidFill>
                  <a:srgbClr val="3F3F3F"/>
                </a:solidFill>
                <a:latin typeface="Calibri"/>
                <a:ea typeface="Calibri"/>
                <a:cs typeface="Calibri"/>
                <a:sym typeface="Calibri"/>
              </a:rPr>
              <a:t>: How many relevant items retrieved from all relevant items</a:t>
            </a:r>
            <a:endParaRPr sz="2200" b="0" i="0" u="none" strike="noStrike" cap="none" dirty="0">
              <a:solidFill>
                <a:srgbClr val="3F3F3F"/>
              </a:solidFill>
              <a:latin typeface="Calibri"/>
              <a:ea typeface="Calibri"/>
              <a:cs typeface="Calibri"/>
              <a:sym typeface="Calibri"/>
            </a:endParaRPr>
          </a:p>
          <a:p>
            <a:pPr marL="567055" marR="0" lvl="2" indent="-182880" algn="l" rtl="0">
              <a:lnSpc>
                <a:spcPct val="80000"/>
              </a:lnSpc>
              <a:spcBef>
                <a:spcPts val="600"/>
              </a:spcBef>
              <a:spcAft>
                <a:spcPts val="0"/>
              </a:spcAft>
              <a:buClr>
                <a:schemeClr val="accent1"/>
              </a:buClr>
              <a:buSzPts val="1700"/>
              <a:buFont typeface="Calibri"/>
              <a:buChar char="◦"/>
            </a:pPr>
            <a:r>
              <a:rPr lang="en-IN" sz="1700" b="0" i="0" u="none" strike="noStrike" cap="none" dirty="0">
                <a:solidFill>
                  <a:srgbClr val="3F3F3F"/>
                </a:solidFill>
                <a:latin typeface="Calibri"/>
                <a:ea typeface="Calibri"/>
                <a:cs typeface="Calibri"/>
                <a:sym typeface="Calibri"/>
              </a:rPr>
              <a:t>is based on true positives and false negatives. </a:t>
            </a:r>
            <a:endParaRPr sz="1700" b="0" i="0" u="none" strike="noStrike" cap="none" dirty="0">
              <a:solidFill>
                <a:srgbClr val="3F3F3F"/>
              </a:solidFill>
              <a:latin typeface="Calibri"/>
              <a:ea typeface="Calibri"/>
              <a:cs typeface="Calibri"/>
              <a:sym typeface="Calibri"/>
            </a:endParaRPr>
          </a:p>
          <a:p>
            <a:pPr marL="567055" marR="0" lvl="2" indent="-182880" algn="l" rtl="0">
              <a:lnSpc>
                <a:spcPct val="80000"/>
              </a:lnSpc>
              <a:spcBef>
                <a:spcPts val="600"/>
              </a:spcBef>
              <a:spcAft>
                <a:spcPts val="0"/>
              </a:spcAft>
              <a:buClr>
                <a:schemeClr val="accent1"/>
              </a:buClr>
              <a:buSzPts val="1700"/>
              <a:buFont typeface="Calibri"/>
              <a:buChar char="◦"/>
            </a:pPr>
            <a:r>
              <a:rPr lang="en-IN" sz="1700" b="0" i="0" u="none" strike="noStrike" cap="none" dirty="0">
                <a:solidFill>
                  <a:srgbClr val="3F3F3F"/>
                </a:solidFill>
                <a:latin typeface="Calibri"/>
                <a:ea typeface="Calibri"/>
                <a:cs typeface="Calibri"/>
                <a:sym typeface="Calibri"/>
              </a:rPr>
              <a:t>It shows how many of the relevant information is selected. </a:t>
            </a:r>
            <a:endParaRPr sz="1700" b="0" i="0" u="none" strike="noStrike" cap="none" dirty="0">
              <a:solidFill>
                <a:srgbClr val="3F3F3F"/>
              </a:solidFill>
              <a:latin typeface="Calibri"/>
              <a:ea typeface="Calibri"/>
              <a:cs typeface="Calibri"/>
              <a:sym typeface="Calibri"/>
            </a:endParaRPr>
          </a:p>
          <a:p>
            <a:pPr marL="567055" marR="0" lvl="2" indent="-182880" algn="l" rtl="0">
              <a:lnSpc>
                <a:spcPct val="80000"/>
              </a:lnSpc>
              <a:spcBef>
                <a:spcPts val="600"/>
              </a:spcBef>
              <a:spcAft>
                <a:spcPts val="0"/>
              </a:spcAft>
              <a:buClr>
                <a:schemeClr val="accent1"/>
              </a:buClr>
              <a:buSzPts val="1700"/>
              <a:buFont typeface="Calibri"/>
              <a:buChar char="◦"/>
            </a:pPr>
            <a:r>
              <a:rPr lang="en-IN" sz="1700" b="0" i="0" u="none" strike="noStrike" cap="none" dirty="0">
                <a:solidFill>
                  <a:srgbClr val="3F3F3F"/>
                </a:solidFill>
                <a:latin typeface="Calibri"/>
                <a:ea typeface="Calibri"/>
                <a:cs typeface="Calibri"/>
                <a:sym typeface="Calibri"/>
              </a:rPr>
              <a:t>The true positives (TP) are again the positive guesses made that were actually correct while the false negatives (FN) are negative guesses while they should have been positive.</a:t>
            </a:r>
            <a:endParaRPr sz="1700" b="0" i="0" u="none" strike="noStrike" cap="none" dirty="0">
              <a:solidFill>
                <a:srgbClr val="3F3F3F"/>
              </a:solidFill>
              <a:latin typeface="Calibri"/>
              <a:ea typeface="Calibri"/>
              <a:cs typeface="Calibri"/>
              <a:sym typeface="Calibri"/>
            </a:endParaRPr>
          </a:p>
          <a:p>
            <a:pPr marL="567055" marR="0" lvl="2" indent="-93980" algn="l" rtl="0">
              <a:lnSpc>
                <a:spcPct val="80000"/>
              </a:lnSpc>
              <a:spcBef>
                <a:spcPts val="600"/>
              </a:spcBef>
              <a:spcAft>
                <a:spcPts val="0"/>
              </a:spcAft>
              <a:buClr>
                <a:schemeClr val="accent1"/>
              </a:buClr>
              <a:buSzPts val="1400"/>
              <a:buFont typeface="Calibri"/>
              <a:buNone/>
            </a:pPr>
            <a:endParaRPr sz="1400" b="0" i="0" u="none" strike="noStrike" cap="none" dirty="0">
              <a:solidFill>
                <a:srgbClr val="3F3F3F"/>
              </a:solidFill>
              <a:latin typeface="Calibri"/>
              <a:ea typeface="Calibri"/>
              <a:cs typeface="Calibri"/>
              <a:sym typeface="Calibri"/>
            </a:endParaRPr>
          </a:p>
        </p:txBody>
      </p:sp>
      <p:pic>
        <p:nvPicPr>
          <p:cNvPr id="443" name="Google Shape;443;p47"/>
          <p:cNvPicPr preferRelativeResize="0"/>
          <p:nvPr/>
        </p:nvPicPr>
        <p:blipFill rotWithShape="1">
          <a:blip r:embed="rId3">
            <a:alphaModFix/>
          </a:blip>
          <a:srcRect/>
          <a:stretch/>
        </p:blipFill>
        <p:spPr>
          <a:xfrm>
            <a:off x="8504078" y="2817813"/>
            <a:ext cx="2425855" cy="674954"/>
          </a:xfrm>
          <a:prstGeom prst="rect">
            <a:avLst/>
          </a:prstGeom>
          <a:noFill/>
          <a:ln>
            <a:noFill/>
          </a:ln>
        </p:spPr>
      </p:pic>
      <p:pic>
        <p:nvPicPr>
          <p:cNvPr id="444" name="Google Shape;444;p47"/>
          <p:cNvPicPr preferRelativeResize="0"/>
          <p:nvPr/>
        </p:nvPicPr>
        <p:blipFill rotWithShape="1">
          <a:blip r:embed="rId4">
            <a:alphaModFix/>
          </a:blip>
          <a:srcRect/>
          <a:stretch/>
        </p:blipFill>
        <p:spPr>
          <a:xfrm>
            <a:off x="8708091" y="4938358"/>
            <a:ext cx="2130857" cy="614687"/>
          </a:xfrm>
          <a:prstGeom prst="rect">
            <a:avLst/>
          </a:prstGeom>
          <a:noFill/>
          <a:ln>
            <a:noFill/>
          </a:ln>
        </p:spPr>
      </p:pic>
      <p:sp>
        <p:nvSpPr>
          <p:cNvPr id="2" name="Footer Placeholder 1"/>
          <p:cNvSpPr>
            <a:spLocks noGrp="1"/>
          </p:cNvSpPr>
          <p:nvPr>
            <p:ph type="ftr" sz="quarter" idx="11"/>
          </p:nvPr>
        </p:nvSpPr>
        <p:spPr/>
        <p:txBody>
          <a:bodyPr/>
          <a:lstStyle/>
          <a:p>
            <a:r>
              <a:rPr lang="en-US" dirty="0" smtClean="0">
                <a:latin typeface="+mn-lt"/>
              </a:rPr>
              <a:t>Proprietary content. ©Great Learning. All Rights Reserved. Unauthorized use or distribution prohibited</a:t>
            </a:r>
            <a:endParaRPr lang="en-IN" dirty="0">
              <a:latin typeface="+mn-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8"/>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Evaluation measures</a:t>
            </a:r>
            <a:endParaRPr sz="4800" b="0" i="0" u="none" strike="noStrike" cap="none">
              <a:solidFill>
                <a:srgbClr val="3F3F3F"/>
              </a:solidFill>
              <a:latin typeface="Calibri"/>
              <a:ea typeface="Calibri"/>
              <a:cs typeface="Calibri"/>
              <a:sym typeface="Calibri"/>
            </a:endParaRPr>
          </a:p>
        </p:txBody>
      </p:sp>
      <p:sp>
        <p:nvSpPr>
          <p:cNvPr id="451" name="Google Shape;451;p48"/>
          <p:cNvSpPr txBox="1">
            <a:spLocks noGrp="1"/>
          </p:cNvSpPr>
          <p:nvPr>
            <p:ph idx="1"/>
          </p:nvPr>
        </p:nvSpPr>
        <p:spPr>
          <a:prstGeom prst="rect">
            <a:avLst/>
          </a:prstGeom>
          <a:noFill/>
          <a:ln>
            <a:noFill/>
          </a:ln>
        </p:spPr>
        <p:txBody>
          <a:bodyPr spcFirstLastPara="1" wrap="square" lIns="0" tIns="45700" rIns="0" bIns="45700" anchor="t" anchorCtr="0">
            <a:noAutofit/>
          </a:bodyPr>
          <a:lstStyle/>
          <a:p>
            <a:pPr marL="384175" marR="0" lvl="1" indent="-68579" algn="l" rtl="0">
              <a:lnSpc>
                <a:spcPct val="90000"/>
              </a:lnSpc>
              <a:spcBef>
                <a:spcPts val="0"/>
              </a:spcBef>
              <a:spcAft>
                <a:spcPts val="0"/>
              </a:spcAft>
              <a:buClr>
                <a:schemeClr val="accent1"/>
              </a:buClr>
              <a:buSzPts val="1800"/>
              <a:buFont typeface="Calibri"/>
              <a:buNone/>
            </a:pPr>
            <a:endParaRPr sz="1800" b="0" i="0" u="none" strike="noStrike" cap="none">
              <a:solidFill>
                <a:srgbClr val="3F3F3F"/>
              </a:solidFill>
              <a:latin typeface="Calibri"/>
              <a:ea typeface="Calibri"/>
              <a:cs typeface="Calibri"/>
              <a:sym typeface="Calibri"/>
            </a:endParaRPr>
          </a:p>
          <a:p>
            <a:pPr marL="384175" marR="0" lvl="1" indent="-182880" algn="l" rtl="0">
              <a:lnSpc>
                <a:spcPct val="90000"/>
              </a:lnSpc>
              <a:spcBef>
                <a:spcPts val="600"/>
              </a:spcBef>
              <a:spcAft>
                <a:spcPts val="0"/>
              </a:spcAft>
              <a:buClr>
                <a:schemeClr val="accent1"/>
              </a:buClr>
              <a:buSzPts val="2400"/>
              <a:buFont typeface="Calibri"/>
              <a:buChar char="◦"/>
            </a:pPr>
            <a:r>
              <a:rPr lang="en-IN" sz="2400" b="1" i="0" u="none" strike="noStrike" cap="none">
                <a:solidFill>
                  <a:srgbClr val="3F3F3F"/>
                </a:solidFill>
                <a:latin typeface="Calibri"/>
                <a:ea typeface="Calibri"/>
                <a:cs typeface="Calibri"/>
                <a:sym typeface="Calibri"/>
              </a:rPr>
              <a:t>Accuracy</a:t>
            </a:r>
            <a:r>
              <a:rPr lang="en-IN" sz="2400" b="0" i="0" u="none" strike="noStrike" cap="none">
                <a:solidFill>
                  <a:srgbClr val="3F3F3F"/>
                </a:solidFill>
                <a:latin typeface="Calibri"/>
                <a:ea typeface="Calibri"/>
                <a:cs typeface="Calibri"/>
                <a:sym typeface="Calibri"/>
              </a:rPr>
              <a:t>:  Percentage guessed correct from total guesses</a:t>
            </a:r>
            <a:endParaRPr sz="2400" b="0" i="0" u="none" strike="noStrike" cap="none">
              <a:solidFill>
                <a:srgbClr val="3F3F3F"/>
              </a:solidFill>
              <a:latin typeface="Calibri"/>
              <a:ea typeface="Calibri"/>
              <a:cs typeface="Calibri"/>
              <a:sym typeface="Calibri"/>
            </a:endParaRPr>
          </a:p>
          <a:p>
            <a:pPr marL="567055" marR="0" lvl="2" indent="-182880" algn="l" rtl="0">
              <a:lnSpc>
                <a:spcPct val="90000"/>
              </a:lnSpc>
              <a:spcBef>
                <a:spcPts val="600"/>
              </a:spcBef>
              <a:spcAft>
                <a:spcPts val="0"/>
              </a:spcAft>
              <a:buClr>
                <a:schemeClr val="accent1"/>
              </a:buClr>
              <a:buSzPts val="1800"/>
              <a:buFont typeface="Calibri"/>
              <a:buChar char="◦"/>
            </a:pPr>
            <a:r>
              <a:rPr lang="en-IN" sz="1800" b="0" i="0" u="none" strike="noStrike" cap="none">
                <a:solidFill>
                  <a:srgbClr val="3F3F3F"/>
                </a:solidFill>
                <a:latin typeface="Calibri"/>
                <a:ea typeface="Calibri"/>
                <a:cs typeface="Calibri"/>
                <a:sym typeface="Calibri"/>
              </a:rPr>
              <a:t>method that is based on exact matches. </a:t>
            </a:r>
            <a:endParaRPr sz="1800" b="0" i="0" u="none" strike="noStrike" cap="none">
              <a:solidFill>
                <a:srgbClr val="3F3F3F"/>
              </a:solidFill>
              <a:latin typeface="Calibri"/>
              <a:ea typeface="Calibri"/>
              <a:cs typeface="Calibri"/>
              <a:sym typeface="Calibri"/>
            </a:endParaRPr>
          </a:p>
          <a:p>
            <a:pPr marL="567055" marR="0" lvl="2" indent="-182880" algn="l" rtl="0">
              <a:lnSpc>
                <a:spcPct val="90000"/>
              </a:lnSpc>
              <a:spcBef>
                <a:spcPts val="600"/>
              </a:spcBef>
              <a:spcAft>
                <a:spcPts val="0"/>
              </a:spcAft>
              <a:buClr>
                <a:schemeClr val="accent1"/>
              </a:buClr>
              <a:buSzPts val="1800"/>
              <a:buFont typeface="Calibri"/>
              <a:buChar char="◦"/>
            </a:pPr>
            <a:r>
              <a:rPr lang="en-IN" sz="1800" b="0" i="0" u="none" strike="noStrike" cap="none">
                <a:solidFill>
                  <a:srgbClr val="3F3F3F"/>
                </a:solidFill>
                <a:latin typeface="Calibri"/>
                <a:ea typeface="Calibri"/>
                <a:cs typeface="Calibri"/>
                <a:sym typeface="Calibri"/>
              </a:rPr>
              <a:t>This is the most simple evaluation method, but may perform poorly based on the data. </a:t>
            </a:r>
            <a:endParaRPr sz="1800" b="0" i="0" u="none" strike="noStrike" cap="none">
              <a:solidFill>
                <a:srgbClr val="3F3F3F"/>
              </a:solidFill>
              <a:latin typeface="Calibri"/>
              <a:ea typeface="Calibri"/>
              <a:cs typeface="Calibri"/>
              <a:sym typeface="Calibri"/>
            </a:endParaRPr>
          </a:p>
          <a:p>
            <a:pPr marL="567055" marR="0" lvl="2" indent="-182880" algn="l" rtl="0">
              <a:lnSpc>
                <a:spcPct val="90000"/>
              </a:lnSpc>
              <a:spcBef>
                <a:spcPts val="600"/>
              </a:spcBef>
              <a:spcAft>
                <a:spcPts val="0"/>
              </a:spcAft>
              <a:buClr>
                <a:schemeClr val="accent1"/>
              </a:buClr>
              <a:buSzPts val="1800"/>
              <a:buFont typeface="Calibri"/>
              <a:buChar char="◦"/>
            </a:pPr>
            <a:r>
              <a:rPr lang="en-IN" sz="1800" b="0" i="0" u="none" strike="noStrike" cap="none">
                <a:solidFill>
                  <a:srgbClr val="3F3F3F"/>
                </a:solidFill>
                <a:latin typeface="Calibri"/>
                <a:ea typeface="Calibri"/>
                <a:cs typeface="Calibri"/>
                <a:sym typeface="Calibri"/>
              </a:rPr>
              <a:t>If the labels of your data mostly consist of one specific cluster, the classifiers may classify all the data as that cluster. Since the data contains mostly that cluster, its accuracy will be high due to one classification.</a:t>
            </a:r>
            <a:endParaRPr sz="1800" b="0" i="0" u="none" strike="noStrike" cap="none">
              <a:solidFill>
                <a:srgbClr val="3F3F3F"/>
              </a:solidFill>
              <a:latin typeface="Calibri"/>
              <a:ea typeface="Calibri"/>
              <a:cs typeface="Calibri"/>
              <a:sym typeface="Calibri"/>
            </a:endParaRPr>
          </a:p>
          <a:p>
            <a:pPr marL="567055" marR="0" lvl="2" indent="-182880" algn="l" rtl="0">
              <a:lnSpc>
                <a:spcPct val="90000"/>
              </a:lnSpc>
              <a:spcBef>
                <a:spcPts val="600"/>
              </a:spcBef>
              <a:spcAft>
                <a:spcPts val="0"/>
              </a:spcAft>
              <a:buClr>
                <a:schemeClr val="accent1"/>
              </a:buClr>
              <a:buSzPts val="1800"/>
              <a:buFont typeface="Calibri"/>
              <a:buChar char="◦"/>
            </a:pPr>
            <a:r>
              <a:rPr lang="en-IN" sz="1800" b="0" i="0" u="none" strike="noStrike" cap="none">
                <a:solidFill>
                  <a:srgbClr val="3F3F3F"/>
                </a:solidFill>
                <a:latin typeface="Calibri"/>
                <a:ea typeface="Calibri"/>
                <a:cs typeface="Calibri"/>
                <a:sym typeface="Calibri"/>
              </a:rPr>
              <a:t> This may cause promising results, but they are not correct. So for this measure, it is necessary to have information about the labels of your data. The number itself is not enough for performance conclusions. </a:t>
            </a:r>
            <a:endParaRPr sz="1800" b="0" i="0" u="none" strike="noStrike" cap="none">
              <a:solidFill>
                <a:srgbClr val="3F3F3F"/>
              </a:solidFill>
              <a:latin typeface="Calibri"/>
              <a:ea typeface="Calibri"/>
              <a:cs typeface="Calibri"/>
              <a:sym typeface="Calibri"/>
            </a:endParaRPr>
          </a:p>
          <a:p>
            <a:pPr marL="91440" marR="0" lvl="0" indent="35560" algn="l" rtl="0">
              <a:lnSpc>
                <a:spcPct val="90000"/>
              </a:lnSpc>
              <a:spcBef>
                <a:spcPts val="1600"/>
              </a:spcBef>
              <a:spcAft>
                <a:spcPts val="0"/>
              </a:spcAft>
              <a:buClr>
                <a:schemeClr val="accent1"/>
              </a:buClr>
              <a:buSzPts val="2000"/>
              <a:buFont typeface="Calibri"/>
              <a:buNone/>
            </a:pPr>
            <a:endParaRPr sz="2000" b="0" i="0" u="none" strike="noStrike" cap="none">
              <a:solidFill>
                <a:srgbClr val="3F3F3F"/>
              </a:solidFill>
              <a:latin typeface="Calibri"/>
              <a:ea typeface="Calibri"/>
              <a:cs typeface="Calibri"/>
              <a:sym typeface="Calibri"/>
            </a:endParaRPr>
          </a:p>
        </p:txBody>
      </p:sp>
      <p:pic>
        <p:nvPicPr>
          <p:cNvPr id="452" name="Google Shape;452;p48"/>
          <p:cNvPicPr preferRelativeResize="0"/>
          <p:nvPr/>
        </p:nvPicPr>
        <p:blipFill rotWithShape="1">
          <a:blip r:embed="rId3">
            <a:alphaModFix/>
          </a:blip>
          <a:srcRect/>
          <a:stretch/>
        </p:blipFill>
        <p:spPr>
          <a:xfrm>
            <a:off x="4823876" y="5239087"/>
            <a:ext cx="3810835" cy="800297"/>
          </a:xfrm>
          <a:prstGeom prst="rect">
            <a:avLst/>
          </a:prstGeom>
          <a:noFill/>
          <a:ln>
            <a:noFill/>
          </a:ln>
        </p:spPr>
      </p:pic>
      <p:sp>
        <p:nvSpPr>
          <p:cNvPr id="2" name="Footer Placeholder 1"/>
          <p:cNvSpPr>
            <a:spLocks noGrp="1"/>
          </p:cNvSpPr>
          <p:nvPr>
            <p:ph type="ftr" sz="quarter" idx="11"/>
          </p:nvPr>
        </p:nvSpPr>
        <p:spPr/>
        <p:txBody>
          <a:bodyPr/>
          <a:lstStyle/>
          <a:p>
            <a:r>
              <a:rPr lang="en-US" dirty="0" smtClean="0">
                <a:latin typeface="+mn-lt"/>
              </a:rPr>
              <a:t>Proprietary content. ©Great Learning. All Rights Reserved. Unauthorized use or distribution prohibited</a:t>
            </a:r>
            <a:endParaRPr lang="en-IN"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Fundamentals</a:t>
            </a:r>
            <a:endParaRPr/>
          </a:p>
        </p:txBody>
      </p:sp>
      <p:sp>
        <p:nvSpPr>
          <p:cNvPr id="191" name="Google Shape;191;p26"/>
          <p:cNvSpPr txBox="1">
            <a:spLocks noGrp="1"/>
          </p:cNvSpPr>
          <p:nvPr>
            <p:ph sz="half" idx="1"/>
          </p:nvPr>
        </p:nvSpPr>
        <p:spPr>
          <a:prstGeom prst="rect">
            <a:avLst/>
          </a:prstGeom>
          <a:noFill/>
          <a:ln>
            <a:noFill/>
          </a:ln>
        </p:spPr>
        <p:txBody>
          <a:bodyPr spcFirstLastPara="1" wrap="square" lIns="0" tIns="45700" rIns="0" bIns="45700" anchor="t" anchorCtr="0">
            <a:noAutofit/>
          </a:bodyPr>
          <a:lstStyle/>
          <a:p>
            <a:pPr marL="91440" marR="0" lvl="0" indent="-91440" algn="l" rtl="0">
              <a:lnSpc>
                <a:spcPct val="90000"/>
              </a:lnSpc>
              <a:spcBef>
                <a:spcPts val="0"/>
              </a:spcBef>
              <a:spcAft>
                <a:spcPts val="0"/>
              </a:spcAft>
              <a:buClr>
                <a:schemeClr val="accent1"/>
              </a:buClr>
              <a:buSzPts val="2000"/>
              <a:buFont typeface="Calibri"/>
              <a:buChar char=" "/>
            </a:pPr>
            <a:r>
              <a:rPr lang="en-IN" sz="2000" b="1" i="0" u="none" strike="noStrike" cap="none" dirty="0" err="1">
                <a:solidFill>
                  <a:srgbClr val="3F3F3F"/>
                </a:solidFill>
                <a:latin typeface="Calibri"/>
                <a:ea typeface="Calibri"/>
                <a:cs typeface="Calibri"/>
                <a:sym typeface="Calibri"/>
              </a:rPr>
              <a:t>Jaccard</a:t>
            </a:r>
            <a:r>
              <a:rPr lang="en-IN" sz="2000" b="1" i="0" u="none" strike="noStrike" cap="none" dirty="0">
                <a:solidFill>
                  <a:srgbClr val="3F3F3F"/>
                </a:solidFill>
                <a:latin typeface="Calibri"/>
                <a:ea typeface="Calibri"/>
                <a:cs typeface="Calibri"/>
                <a:sym typeface="Calibri"/>
              </a:rPr>
              <a:t> Similarity: </a:t>
            </a:r>
            <a:endParaRPr sz="2000" b="1"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Similarity is </a:t>
            </a:r>
            <a:r>
              <a:rPr lang="en-IN" dirty="0" smtClean="0"/>
              <a:t>defined as th</a:t>
            </a:r>
            <a:r>
              <a:rPr lang="en-IN" sz="2000" b="0" i="0" u="none" strike="noStrike" cap="none" dirty="0" smtClean="0">
                <a:solidFill>
                  <a:srgbClr val="3F3F3F"/>
                </a:solidFill>
                <a:latin typeface="Calibri"/>
                <a:ea typeface="Calibri"/>
                <a:cs typeface="Calibri"/>
                <a:sym typeface="Calibri"/>
              </a:rPr>
              <a:t>e </a:t>
            </a:r>
            <a:r>
              <a:rPr lang="en-IN" sz="2000" b="0" i="0" u="none" strike="noStrike" cap="none" dirty="0">
                <a:solidFill>
                  <a:srgbClr val="3F3F3F"/>
                </a:solidFill>
                <a:latin typeface="Calibri"/>
                <a:ea typeface="Calibri"/>
                <a:cs typeface="Calibri"/>
                <a:sym typeface="Calibri"/>
              </a:rPr>
              <a:t>number of users which have rated item A and B divided by the number of users who have rated either A or B</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Intersection over Union </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It is used for comparing </a:t>
            </a:r>
            <a:r>
              <a:rPr lang="en-IN" dirty="0" smtClean="0"/>
              <a:t>both </a:t>
            </a:r>
            <a:r>
              <a:rPr lang="en-IN" sz="2000" b="0" i="0" u="none" strike="noStrike" cap="none" dirty="0" smtClean="0">
                <a:solidFill>
                  <a:srgbClr val="3F3F3F"/>
                </a:solidFill>
                <a:latin typeface="Calibri"/>
                <a:ea typeface="Calibri"/>
                <a:cs typeface="Calibri"/>
                <a:sym typeface="Calibri"/>
              </a:rPr>
              <a:t>similarity </a:t>
            </a:r>
            <a:r>
              <a:rPr lang="en-IN" sz="2000" b="0" i="0" u="none" strike="noStrike" cap="none" dirty="0">
                <a:solidFill>
                  <a:srgbClr val="3F3F3F"/>
                </a:solidFill>
                <a:latin typeface="Calibri"/>
                <a:ea typeface="Calibri"/>
                <a:cs typeface="Calibri"/>
                <a:sym typeface="Calibri"/>
              </a:rPr>
              <a:t>and diversity of </a:t>
            </a:r>
            <a:r>
              <a:rPr lang="en-IN" dirty="0" smtClean="0"/>
              <a:t>two </a:t>
            </a:r>
            <a:r>
              <a:rPr lang="en-IN" sz="2000" b="0" i="0" u="none" strike="noStrike" cap="none" dirty="0" smtClean="0">
                <a:solidFill>
                  <a:srgbClr val="3F3F3F"/>
                </a:solidFill>
                <a:latin typeface="Calibri"/>
                <a:ea typeface="Calibri"/>
                <a:cs typeface="Calibri"/>
                <a:sym typeface="Calibri"/>
              </a:rPr>
              <a:t>sets</a:t>
            </a:r>
            <a:endParaRPr sz="2000" b="0" i="0" u="none" strike="noStrike" cap="none" dirty="0">
              <a:solidFill>
                <a:srgbClr val="3F3F3F"/>
              </a:solidFill>
              <a:latin typeface="Calibri"/>
              <a:ea typeface="Calibri"/>
              <a:cs typeface="Calibri"/>
              <a:sym typeface="Calibri"/>
            </a:endParaRPr>
          </a:p>
          <a:p>
            <a:pPr marL="91440" marR="0" lvl="0" indent="35560" algn="l" rtl="0">
              <a:lnSpc>
                <a:spcPct val="90000"/>
              </a:lnSpc>
              <a:spcBef>
                <a:spcPts val="140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a:p>
            <a:pPr marL="91440" marR="0" lvl="0" indent="35560" algn="l" rtl="0">
              <a:lnSpc>
                <a:spcPct val="90000"/>
              </a:lnSpc>
              <a:spcBef>
                <a:spcPts val="140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a:p>
            <a:pPr marL="91440" marR="0" lvl="0" indent="35560" algn="l" rtl="0">
              <a:lnSpc>
                <a:spcPct val="90000"/>
              </a:lnSpc>
              <a:spcBef>
                <a:spcPts val="140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a:p>
            <a:pPr marL="91440" marR="0" lvl="0" indent="35560" algn="l" rtl="0">
              <a:lnSpc>
                <a:spcPct val="90000"/>
              </a:lnSpc>
              <a:spcBef>
                <a:spcPts val="140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a:p>
            <a:pPr marL="91440" marR="0" lvl="0" indent="35560" algn="l" rtl="0">
              <a:lnSpc>
                <a:spcPct val="90000"/>
              </a:lnSpc>
              <a:spcBef>
                <a:spcPts val="140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a:p>
            <a:pPr marL="91440" marR="0" lvl="0" indent="35560" algn="l" rtl="0">
              <a:lnSpc>
                <a:spcPct val="90000"/>
              </a:lnSpc>
              <a:spcBef>
                <a:spcPts val="140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a:p>
            <a:pPr marL="91440" marR="0" lvl="0" indent="35560" algn="l" rtl="0">
              <a:lnSpc>
                <a:spcPct val="90000"/>
              </a:lnSpc>
              <a:spcBef>
                <a:spcPts val="140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p:txBody>
      </p:sp>
      <p:pic>
        <p:nvPicPr>
          <p:cNvPr id="192" name="Google Shape;192;p26"/>
          <p:cNvPicPr preferRelativeResize="0"/>
          <p:nvPr/>
        </p:nvPicPr>
        <p:blipFill rotWithShape="1">
          <a:blip r:embed="rId3">
            <a:alphaModFix/>
          </a:blip>
          <a:srcRect/>
          <a:stretch/>
        </p:blipFill>
        <p:spPr>
          <a:xfrm>
            <a:off x="7868920" y="3036678"/>
            <a:ext cx="2039620" cy="553085"/>
          </a:xfrm>
          <a:prstGeom prst="rect">
            <a:avLst/>
          </a:prstGeom>
          <a:noFill/>
          <a:ln>
            <a:noFill/>
          </a:ln>
        </p:spPr>
      </p:pic>
      <p:sp>
        <p:nvSpPr>
          <p:cNvPr id="193" name="Google Shape;193;p26"/>
          <p:cNvSpPr txBox="1"/>
          <p:nvPr/>
        </p:nvSpPr>
        <p:spPr>
          <a:xfrm>
            <a:off x="7080885" y="2205355"/>
            <a:ext cx="4328160" cy="6426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If x,y are two vectors with all real xi, yi then jaccardian similarity coefficient:</a:t>
            </a:r>
            <a:endParaRPr/>
          </a:p>
        </p:txBody>
      </p:sp>
      <p:pic>
        <p:nvPicPr>
          <p:cNvPr id="194" name="Google Shape;194;p26"/>
          <p:cNvPicPr preferRelativeResize="0"/>
          <p:nvPr/>
        </p:nvPicPr>
        <p:blipFill rotWithShape="1">
          <a:blip r:embed="rId4">
            <a:alphaModFix/>
          </a:blip>
          <a:srcRect/>
          <a:stretch/>
        </p:blipFill>
        <p:spPr>
          <a:xfrm>
            <a:off x="1575435" y="4615815"/>
            <a:ext cx="3098165" cy="610235"/>
          </a:xfrm>
          <a:prstGeom prst="rect">
            <a:avLst/>
          </a:prstGeom>
          <a:noFill/>
          <a:ln>
            <a:noFill/>
          </a:ln>
        </p:spPr>
      </p:pic>
      <p:sp>
        <p:nvSpPr>
          <p:cNvPr id="195" name="Google Shape;195;p26"/>
          <p:cNvSpPr txBox="1"/>
          <p:nvPr/>
        </p:nvSpPr>
        <p:spPr>
          <a:xfrm>
            <a:off x="7190740" y="3671570"/>
            <a:ext cx="4281805" cy="14655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The Jaccard distance, which measures dissimilarity between sample sets, is complementary to the Jaccard coefficient and is obtained by subtracting the Jaccard coefficient from 1</a:t>
            </a:r>
            <a:endParaRPr/>
          </a:p>
        </p:txBody>
      </p:sp>
      <p:sp>
        <p:nvSpPr>
          <p:cNvPr id="2" name="Footer Placeholder 1"/>
          <p:cNvSpPr>
            <a:spLocks noGrp="1"/>
          </p:cNvSpPr>
          <p:nvPr>
            <p:ph type="ftr" sz="quarter" idx="11"/>
          </p:nvPr>
        </p:nvSpPr>
        <p:spPr/>
        <p:txBody>
          <a:bodyPr/>
          <a:lstStyle/>
          <a:p>
            <a:r>
              <a:rPr lang="en-US" dirty="0" smtClean="0">
                <a:latin typeface="+mn-lt"/>
              </a:rPr>
              <a:t>Proprietary content. ©Great Learning. All Rights Reserved. Unauthorized use or distribution prohibited</a:t>
            </a:r>
            <a:endParaRPr lang="en-IN" dirty="0">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9"/>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RoC and Precision Recall curve</a:t>
            </a:r>
            <a:endParaRPr sz="4800" b="0" i="0" u="none" strike="noStrike" cap="none">
              <a:solidFill>
                <a:srgbClr val="3F3F3F"/>
              </a:solidFill>
              <a:latin typeface="Calibri"/>
              <a:ea typeface="Calibri"/>
              <a:cs typeface="Calibri"/>
              <a:sym typeface="Calibri"/>
            </a:endParaRPr>
          </a:p>
        </p:txBody>
      </p:sp>
      <p:sp>
        <p:nvSpPr>
          <p:cNvPr id="459" name="Google Shape;459;p49"/>
          <p:cNvSpPr txBox="1">
            <a:spLocks noGrp="1"/>
          </p:cNvSpPr>
          <p:nvPr>
            <p:ph sz="half" idx="1"/>
          </p:nvPr>
        </p:nvSpPr>
        <p:spPr>
          <a:prstGeom prst="rect">
            <a:avLst/>
          </a:prstGeom>
          <a:noFill/>
          <a:ln>
            <a:noFill/>
          </a:ln>
        </p:spPr>
        <p:txBody>
          <a:bodyPr spcFirstLastPara="1" wrap="square" lIns="0" tIns="45700" rIns="0" bIns="45700" anchor="t" anchorCtr="0">
            <a:noAutofit/>
          </a:bodyPr>
          <a:lstStyle/>
          <a:p>
            <a:pPr marL="91440" marR="0" lvl="0" indent="-91440" algn="l" rtl="0">
              <a:lnSpc>
                <a:spcPct val="90000"/>
              </a:lnSpc>
              <a:spcBef>
                <a:spcPts val="0"/>
              </a:spcBef>
              <a:spcAft>
                <a:spcPts val="0"/>
              </a:spcAft>
              <a:buClr>
                <a:schemeClr val="accent1"/>
              </a:buClr>
              <a:buSzPts val="2000"/>
              <a:buFont typeface="Calibri"/>
              <a:buChar char=" "/>
            </a:pPr>
            <a:r>
              <a:rPr lang="en-IN" sz="2000" b="0" i="0" u="none" strike="noStrike" cap="none">
                <a:solidFill>
                  <a:srgbClr val="3F3F3F"/>
                </a:solidFill>
                <a:latin typeface="Calibri"/>
                <a:ea typeface="Calibri"/>
                <a:cs typeface="Calibri"/>
                <a:sym typeface="Calibri"/>
              </a:rPr>
              <a:t>Receiver operating characteristics curve.</a:t>
            </a:r>
            <a:endParaRPr sz="2000" b="0" i="0" u="none" strike="noStrike" cap="none">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a:solidFill>
                  <a:srgbClr val="3F3F3F"/>
                </a:solidFill>
                <a:latin typeface="Calibri"/>
                <a:ea typeface="Calibri"/>
                <a:cs typeface="Calibri"/>
                <a:sym typeface="Calibri"/>
              </a:rPr>
              <a:t>A plot of true positive fraction (= sensitivity) vs. false positive fraction (= 1 – specificity) for all potential cut-offs for a test.</a:t>
            </a:r>
            <a:endParaRPr sz="2000" b="0" i="0" u="none" strike="noStrike" cap="none">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a:solidFill>
                  <a:srgbClr val="3F3F3F"/>
                </a:solidFill>
                <a:latin typeface="Calibri"/>
                <a:ea typeface="Calibri"/>
                <a:cs typeface="Calibri"/>
                <a:sym typeface="Calibri"/>
              </a:rPr>
              <a:t>A ROC curve plots recall (true positive rate) against fallout (false positive rate) for increasing recommendation set size.</a:t>
            </a:r>
            <a:endParaRPr sz="2000" b="0" i="0" u="none" strike="noStrike" cap="none">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a:solidFill>
                  <a:srgbClr val="3F3F3F"/>
                </a:solidFill>
                <a:latin typeface="Calibri"/>
                <a:ea typeface="Calibri"/>
                <a:cs typeface="Calibri"/>
                <a:sym typeface="Calibri"/>
              </a:rPr>
              <a:t>In Top-20 recommender example, </a:t>
            </a:r>
            <a:endParaRPr sz="2000" b="0" i="0" u="none" strike="noStrike" cap="none">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a:solidFill>
                  <a:srgbClr val="3F3F3F"/>
                </a:solidFill>
                <a:latin typeface="Calibri"/>
                <a:ea typeface="Calibri"/>
                <a:cs typeface="Calibri"/>
                <a:sym typeface="Calibri"/>
              </a:rPr>
              <a:t>The 20 items you recommend for a user are the Positive items, and the unrecommended items are Negative.</a:t>
            </a:r>
            <a:endParaRPr sz="2000" b="0" i="0" u="none" strike="noStrike" cap="none">
              <a:solidFill>
                <a:srgbClr val="3F3F3F"/>
              </a:solidFill>
              <a:latin typeface="Calibri"/>
              <a:ea typeface="Calibri"/>
              <a:cs typeface="Calibri"/>
              <a:sym typeface="Calibri"/>
            </a:endParaRPr>
          </a:p>
          <a:p>
            <a:pPr marL="91440" marR="0" lvl="0" indent="35560" algn="l" rtl="0">
              <a:lnSpc>
                <a:spcPct val="90000"/>
              </a:lnSpc>
              <a:spcBef>
                <a:spcPts val="1400"/>
              </a:spcBef>
              <a:spcAft>
                <a:spcPts val="0"/>
              </a:spcAft>
              <a:buClr>
                <a:schemeClr val="accent1"/>
              </a:buClr>
              <a:buSzPts val="2000"/>
              <a:buFont typeface="Calibri"/>
              <a:buNone/>
            </a:pPr>
            <a:endParaRPr sz="2000" b="0" i="0" u="none" strike="noStrike" cap="none">
              <a:solidFill>
                <a:srgbClr val="3F3F3F"/>
              </a:solidFill>
              <a:latin typeface="Calibri"/>
              <a:ea typeface="Calibri"/>
              <a:cs typeface="Calibri"/>
              <a:sym typeface="Calibri"/>
            </a:endParaRPr>
          </a:p>
        </p:txBody>
      </p:sp>
      <p:pic>
        <p:nvPicPr>
          <p:cNvPr id="460" name="Google Shape;460;p49"/>
          <p:cNvPicPr preferRelativeResize="0"/>
          <p:nvPr/>
        </p:nvPicPr>
        <p:blipFill rotWithShape="1">
          <a:blip r:embed="rId3">
            <a:alphaModFix/>
          </a:blip>
          <a:srcRect/>
          <a:stretch/>
        </p:blipFill>
        <p:spPr>
          <a:xfrm>
            <a:off x="6416675" y="4997809"/>
            <a:ext cx="4937760" cy="779912"/>
          </a:xfrm>
          <a:prstGeom prst="rect">
            <a:avLst/>
          </a:prstGeom>
          <a:noFill/>
          <a:ln>
            <a:noFill/>
          </a:ln>
        </p:spPr>
      </p:pic>
      <p:sp>
        <p:nvSpPr>
          <p:cNvPr id="461" name="Google Shape;461;p49"/>
          <p:cNvSpPr txBox="1"/>
          <p:nvPr/>
        </p:nvSpPr>
        <p:spPr>
          <a:xfrm>
            <a:off x="6570980" y="1842135"/>
            <a:ext cx="4436745" cy="3111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b="1">
                <a:solidFill>
                  <a:schemeClr val="dk1"/>
                </a:solidFill>
                <a:latin typeface="Calibri"/>
                <a:ea typeface="Calibri"/>
                <a:cs typeface="Calibri"/>
                <a:sym typeface="Calibri"/>
              </a:rPr>
              <a:t>Precision Recall Curve:</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A precision-recall curve shows the relationship between precision (= positive predictive value) and recall (= sensitivity) for every possible cut-off.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The main difference between ROC curves and precision-recall curves is that the number of true-negative results is not used for making a PRC. </a:t>
            </a:r>
            <a:endParaRPr sz="1800">
              <a:solidFill>
                <a:schemeClr val="dk1"/>
              </a:solidFill>
              <a:latin typeface="Calibri"/>
              <a:ea typeface="Calibri"/>
              <a:cs typeface="Calibri"/>
              <a:sym typeface="Calibri"/>
            </a:endParaRPr>
          </a:p>
        </p:txBody>
      </p:sp>
      <p:sp>
        <p:nvSpPr>
          <p:cNvPr id="2" name="Footer Placeholder 1"/>
          <p:cNvSpPr>
            <a:spLocks noGrp="1"/>
          </p:cNvSpPr>
          <p:nvPr>
            <p:ph type="ftr" sz="quarter" idx="11"/>
          </p:nvPr>
        </p:nvSpPr>
        <p:spPr/>
        <p:txBody>
          <a:bodyPr/>
          <a:lstStyle/>
          <a:p>
            <a:r>
              <a:rPr lang="en-US" dirty="0" smtClean="0">
                <a:latin typeface="+mn-lt"/>
              </a:rPr>
              <a:t>Proprietary content. ©Great Learning. All Rights Reserved. Unauthorized use or distribution prohibited</a:t>
            </a:r>
            <a:endParaRPr lang="en-IN" dirty="0">
              <a:latin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50"/>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dirty="0">
                <a:solidFill>
                  <a:srgbClr val="3F3F3F"/>
                </a:solidFill>
                <a:latin typeface="Calibri"/>
                <a:ea typeface="Calibri"/>
                <a:cs typeface="Calibri"/>
                <a:sym typeface="Calibri"/>
              </a:rPr>
              <a:t>Hybrid recommender systems</a:t>
            </a:r>
            <a:endParaRPr dirty="0"/>
          </a:p>
        </p:txBody>
      </p:sp>
      <p:sp>
        <p:nvSpPr>
          <p:cNvPr id="467" name="Google Shape;467;p50"/>
          <p:cNvSpPr txBox="1">
            <a:spLocks noGrp="1"/>
          </p:cNvSpPr>
          <p:nvPr>
            <p:ph idx="1"/>
          </p:nvPr>
        </p:nvSpPr>
        <p:spPr>
          <a:prstGeom prst="rect">
            <a:avLst/>
          </a:prstGeom>
          <a:noFill/>
          <a:ln>
            <a:noFill/>
          </a:ln>
        </p:spPr>
        <p:txBody>
          <a:bodyPr spcFirstLastPara="1" wrap="square" lIns="0" tIns="45700" rIns="0" bIns="45700" anchor="t" anchorCtr="0">
            <a:noAutofit/>
          </a:bodyPr>
          <a:lstStyle/>
          <a:p>
            <a:pPr marL="91440" marR="0" lvl="0" indent="-91440" algn="l" rtl="0">
              <a:lnSpc>
                <a:spcPct val="90000"/>
              </a:lnSpc>
              <a:spcBef>
                <a:spcPts val="0"/>
              </a:spcBef>
              <a:spcAft>
                <a:spcPts val="0"/>
              </a:spcAft>
              <a:buClr>
                <a:schemeClr val="accent1"/>
              </a:buClr>
              <a:buSzPts val="2000"/>
              <a:buFont typeface="Calibri"/>
              <a:buChar char=" "/>
            </a:pPr>
            <a:r>
              <a:rPr lang="en-IN" sz="2000" i="0" u="none" strike="noStrike" cap="none" dirty="0">
                <a:solidFill>
                  <a:srgbClr val="3F3F3F"/>
                </a:solidFill>
                <a:latin typeface="Calibri"/>
                <a:ea typeface="Calibri"/>
                <a:cs typeface="Calibri"/>
                <a:sym typeface="Calibri"/>
              </a:rPr>
              <a:t>Multiple recommender systems </a:t>
            </a:r>
            <a:r>
              <a:rPr lang="en-IN" sz="2000" b="0" i="0" u="none" strike="noStrike" cap="none" dirty="0">
                <a:solidFill>
                  <a:srgbClr val="3F3F3F"/>
                </a:solidFill>
                <a:latin typeface="Calibri"/>
                <a:ea typeface="Calibri"/>
                <a:cs typeface="Calibri"/>
                <a:sym typeface="Calibri"/>
              </a:rPr>
              <a:t>are combined to improve recommendations</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•Although any type of recommender systems can be combined a common approach in industry is to combine </a:t>
            </a:r>
            <a:r>
              <a:rPr lang="en-IN" sz="2000" b="1" i="0" u="none" strike="noStrike" cap="none" dirty="0">
                <a:solidFill>
                  <a:srgbClr val="3F3F3F"/>
                </a:solidFill>
                <a:latin typeface="Calibri"/>
                <a:ea typeface="Calibri"/>
                <a:cs typeface="Calibri"/>
                <a:sym typeface="Calibri"/>
              </a:rPr>
              <a:t>content based approaches and collaborative filtering approaches</a:t>
            </a:r>
            <a:endParaRPr sz="2000" b="1"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•Content based models can be used to solve </a:t>
            </a:r>
            <a:r>
              <a:rPr lang="en-IN" sz="2000" b="1" i="0" u="none" strike="noStrike" cap="none" dirty="0">
                <a:solidFill>
                  <a:srgbClr val="3F3F3F"/>
                </a:solidFill>
                <a:latin typeface="Calibri"/>
                <a:ea typeface="Calibri"/>
                <a:cs typeface="Calibri"/>
                <a:sym typeface="Calibri"/>
              </a:rPr>
              <a:t>the Cold Start and </a:t>
            </a:r>
            <a:r>
              <a:rPr lang="en-IN" sz="2000" b="1" i="0" u="none" strike="noStrike" cap="none" dirty="0" err="1">
                <a:solidFill>
                  <a:srgbClr val="3F3F3F"/>
                </a:solidFill>
                <a:latin typeface="Calibri"/>
                <a:ea typeface="Calibri"/>
                <a:cs typeface="Calibri"/>
                <a:sym typeface="Calibri"/>
              </a:rPr>
              <a:t>Gray</a:t>
            </a:r>
            <a:r>
              <a:rPr lang="en-IN" sz="2000" b="1" i="0" u="none" strike="noStrike" cap="none" dirty="0">
                <a:solidFill>
                  <a:srgbClr val="3F3F3F"/>
                </a:solidFill>
                <a:latin typeface="Calibri"/>
                <a:ea typeface="Calibri"/>
                <a:cs typeface="Calibri"/>
                <a:sym typeface="Calibri"/>
              </a:rPr>
              <a:t> Sheep problems </a:t>
            </a:r>
            <a:r>
              <a:rPr lang="en-IN" sz="2000" b="0" i="0" u="none" strike="noStrike" cap="none" dirty="0">
                <a:solidFill>
                  <a:srgbClr val="3F3F3F"/>
                </a:solidFill>
                <a:latin typeface="Calibri"/>
                <a:ea typeface="Calibri"/>
                <a:cs typeface="Calibri"/>
                <a:sym typeface="Calibri"/>
              </a:rPr>
              <a:t>in Collaborative Filtering</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•Some of the typical methods of Hybridization include</a:t>
            </a:r>
            <a:endParaRPr sz="2000" b="0" i="0" u="none" strike="noStrike" cap="none" dirty="0">
              <a:solidFill>
                <a:srgbClr val="3F3F3F"/>
              </a:solidFill>
              <a:latin typeface="Calibri"/>
              <a:ea typeface="Calibri"/>
              <a:cs typeface="Calibri"/>
              <a:sym typeface="Calibri"/>
            </a:endParaRPr>
          </a:p>
          <a:p>
            <a:pPr marL="384175" marR="0" lvl="1" indent="-182880" algn="l" rtl="0">
              <a:lnSpc>
                <a:spcPct val="90000"/>
              </a:lnSpc>
              <a:spcBef>
                <a:spcPts val="400"/>
              </a:spcBef>
              <a:spcAft>
                <a:spcPts val="0"/>
              </a:spcAft>
              <a:buClr>
                <a:schemeClr val="accent1"/>
              </a:buClr>
              <a:buSzPts val="1800"/>
              <a:buFont typeface="Calibri"/>
              <a:buChar char="◦"/>
            </a:pPr>
            <a:r>
              <a:rPr lang="en-IN" sz="1800" b="1" i="0" u="none" strike="noStrike" cap="none" dirty="0">
                <a:solidFill>
                  <a:srgbClr val="3F3F3F"/>
                </a:solidFill>
                <a:latin typeface="Calibri"/>
                <a:ea typeface="Calibri"/>
                <a:cs typeface="Calibri"/>
                <a:sym typeface="Calibri"/>
              </a:rPr>
              <a:t>Weighted</a:t>
            </a:r>
            <a:r>
              <a:rPr lang="en-IN" sz="1800" b="0" i="0" u="none" strike="noStrike" cap="none" dirty="0">
                <a:solidFill>
                  <a:srgbClr val="3F3F3F"/>
                </a:solidFill>
                <a:latin typeface="Calibri"/>
                <a:ea typeface="Calibri"/>
                <a:cs typeface="Calibri"/>
                <a:sym typeface="Calibri"/>
              </a:rPr>
              <a:t> –Recommendations from each system is weighted to calculate final recommendation</a:t>
            </a:r>
            <a:endParaRPr sz="1800" b="0" i="0" u="none" strike="noStrike" cap="none" dirty="0">
              <a:solidFill>
                <a:srgbClr val="3F3F3F"/>
              </a:solidFill>
              <a:latin typeface="Calibri"/>
              <a:ea typeface="Calibri"/>
              <a:cs typeface="Calibri"/>
              <a:sym typeface="Calibri"/>
            </a:endParaRPr>
          </a:p>
          <a:p>
            <a:pPr marL="384175" marR="0" lvl="1" indent="-182880" algn="l" rtl="0">
              <a:lnSpc>
                <a:spcPct val="90000"/>
              </a:lnSpc>
              <a:spcBef>
                <a:spcPts val="600"/>
              </a:spcBef>
              <a:spcAft>
                <a:spcPts val="0"/>
              </a:spcAft>
              <a:buClr>
                <a:schemeClr val="accent1"/>
              </a:buClr>
              <a:buSzPts val="1800"/>
              <a:buFont typeface="Calibri"/>
              <a:buChar char="◦"/>
            </a:pPr>
            <a:r>
              <a:rPr lang="en-IN" sz="1800" b="1" i="0" u="none" strike="noStrike" cap="none" dirty="0">
                <a:solidFill>
                  <a:srgbClr val="3F3F3F"/>
                </a:solidFill>
                <a:latin typeface="Calibri"/>
                <a:ea typeface="Calibri"/>
                <a:cs typeface="Calibri"/>
                <a:sym typeface="Calibri"/>
              </a:rPr>
              <a:t>Switching</a:t>
            </a:r>
            <a:r>
              <a:rPr lang="en-IN" sz="1800" b="0" i="0" u="none" strike="noStrike" cap="none" dirty="0">
                <a:solidFill>
                  <a:srgbClr val="3F3F3F"/>
                </a:solidFill>
                <a:latin typeface="Calibri"/>
                <a:ea typeface="Calibri"/>
                <a:cs typeface="Calibri"/>
                <a:sym typeface="Calibri"/>
              </a:rPr>
              <a:t> –System switches between different recommendation model</a:t>
            </a:r>
            <a:endParaRPr sz="1800" b="0" i="0" u="none" strike="noStrike" cap="none" dirty="0">
              <a:solidFill>
                <a:srgbClr val="3F3F3F"/>
              </a:solidFill>
              <a:latin typeface="Calibri"/>
              <a:ea typeface="Calibri"/>
              <a:cs typeface="Calibri"/>
              <a:sym typeface="Calibri"/>
            </a:endParaRPr>
          </a:p>
          <a:p>
            <a:pPr marL="384175" marR="0" lvl="1" indent="-182880" algn="l" rtl="0">
              <a:lnSpc>
                <a:spcPct val="90000"/>
              </a:lnSpc>
              <a:spcBef>
                <a:spcPts val="600"/>
              </a:spcBef>
              <a:spcAft>
                <a:spcPts val="0"/>
              </a:spcAft>
              <a:buClr>
                <a:schemeClr val="accent1"/>
              </a:buClr>
              <a:buSzPts val="1800"/>
              <a:buFont typeface="Calibri"/>
              <a:buChar char="◦"/>
            </a:pPr>
            <a:r>
              <a:rPr lang="en-IN" sz="1800" b="1" i="0" u="none" strike="noStrike" cap="none" dirty="0">
                <a:solidFill>
                  <a:srgbClr val="3F3F3F"/>
                </a:solidFill>
                <a:latin typeface="Calibri"/>
                <a:ea typeface="Calibri"/>
                <a:cs typeface="Calibri"/>
                <a:sym typeface="Calibri"/>
              </a:rPr>
              <a:t>Mixed</a:t>
            </a:r>
            <a:r>
              <a:rPr lang="en-IN" sz="1800" b="0" i="0" u="none" strike="noStrike" cap="none" dirty="0">
                <a:solidFill>
                  <a:srgbClr val="3F3F3F"/>
                </a:solidFill>
                <a:latin typeface="Calibri"/>
                <a:ea typeface="Calibri"/>
                <a:cs typeface="Calibri"/>
                <a:sym typeface="Calibri"/>
              </a:rPr>
              <a:t> - Recommendations from different recommenders are presented together</a:t>
            </a:r>
            <a:endParaRPr sz="18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6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A common approach is to use </a:t>
            </a:r>
            <a:r>
              <a:rPr lang="en-IN" sz="2000" b="1" i="0" u="none" strike="noStrike" cap="none" dirty="0">
                <a:solidFill>
                  <a:srgbClr val="3F3F3F"/>
                </a:solidFill>
                <a:latin typeface="Calibri"/>
                <a:ea typeface="Calibri"/>
                <a:cs typeface="Calibri"/>
                <a:sym typeface="Calibri"/>
              </a:rPr>
              <a:t>Latent Factor models for high level recommendation </a:t>
            </a:r>
            <a:r>
              <a:rPr lang="en-IN" sz="2000" b="0" i="0" u="none" strike="noStrike" cap="none" dirty="0">
                <a:solidFill>
                  <a:srgbClr val="3F3F3F"/>
                </a:solidFill>
                <a:latin typeface="Calibri"/>
                <a:ea typeface="Calibri"/>
                <a:cs typeface="Calibri"/>
                <a:sym typeface="Calibri"/>
              </a:rPr>
              <a:t>and then </a:t>
            </a:r>
            <a:r>
              <a:rPr lang="en-IN" sz="2000" b="1" i="0" u="none" strike="noStrike" cap="none" dirty="0">
                <a:solidFill>
                  <a:srgbClr val="3F3F3F"/>
                </a:solidFill>
                <a:latin typeface="Calibri"/>
                <a:ea typeface="Calibri"/>
                <a:cs typeface="Calibri"/>
                <a:sym typeface="Calibri"/>
              </a:rPr>
              <a:t>improving them using content based systems </a:t>
            </a:r>
            <a:r>
              <a:rPr lang="en-IN" sz="2000" b="0" i="0" u="none" strike="noStrike" cap="none" dirty="0">
                <a:solidFill>
                  <a:srgbClr val="3F3F3F"/>
                </a:solidFill>
                <a:latin typeface="Calibri"/>
                <a:ea typeface="Calibri"/>
                <a:cs typeface="Calibri"/>
                <a:sym typeface="Calibri"/>
              </a:rPr>
              <a:t>by using information on users or items</a:t>
            </a:r>
            <a:endParaRPr dirty="0"/>
          </a:p>
        </p:txBody>
      </p:sp>
      <p:sp>
        <p:nvSpPr>
          <p:cNvPr id="2" name="Footer Placeholder 1"/>
          <p:cNvSpPr>
            <a:spLocks noGrp="1"/>
          </p:cNvSpPr>
          <p:nvPr>
            <p:ph type="ftr" sz="quarter" idx="11"/>
          </p:nvPr>
        </p:nvSpPr>
        <p:spPr/>
        <p:txBody>
          <a:bodyPr/>
          <a:lstStyle/>
          <a:p>
            <a:r>
              <a:rPr lang="en-US" dirty="0" smtClean="0">
                <a:latin typeface="+mn-lt"/>
              </a:rPr>
              <a:t>Proprietary content. ©Great Learning. All Rights Reserved. Unauthorized use or distribution prohibited</a:t>
            </a:r>
            <a:endParaRPr lang="en-IN" dirty="0">
              <a:latin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423"/>
        <p:cNvGrpSpPr/>
        <p:nvPr/>
      </p:nvGrpSpPr>
      <p:grpSpPr>
        <a:xfrm>
          <a:off x="0" y="0"/>
          <a:ext cx="0" cy="0"/>
          <a:chOff x="0" y="0"/>
          <a:chExt cx="0" cy="0"/>
        </a:xfrm>
      </p:grpSpPr>
      <p:sp>
        <p:nvSpPr>
          <p:cNvPr id="424" name="Google Shape;424;p45"/>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Model based collaborative filtering</a:t>
            </a:r>
            <a:endParaRPr/>
          </a:p>
        </p:txBody>
      </p:sp>
      <p:sp>
        <p:nvSpPr>
          <p:cNvPr id="425" name="Google Shape;425;p45"/>
          <p:cNvSpPr txBox="1">
            <a:spLocks noGrp="1"/>
          </p:cNvSpPr>
          <p:nvPr>
            <p:ph sz="half" idx="1"/>
          </p:nvPr>
        </p:nvSpPr>
        <p:spPr>
          <a:prstGeom prst="rect">
            <a:avLst/>
          </a:prstGeom>
          <a:noFill/>
          <a:ln>
            <a:noFill/>
          </a:ln>
        </p:spPr>
        <p:txBody>
          <a:bodyPr spcFirstLastPara="1" wrap="square" lIns="0" tIns="45700" rIns="0" bIns="45700" anchor="t" anchorCtr="0">
            <a:noAutofit/>
          </a:bodyPr>
          <a:lstStyle/>
          <a:p>
            <a:pPr marL="91440" marR="0" lvl="0" indent="-91440" algn="l" rtl="0">
              <a:lnSpc>
                <a:spcPct val="90000"/>
              </a:lnSpc>
              <a:spcBef>
                <a:spcPts val="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Identify latent (hidden) features from the input user x  item</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Ratings matrix to represent users and items as vectors in N dimensional space. </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1" i="0" u="none" strike="noStrike" cap="none" dirty="0">
                <a:solidFill>
                  <a:srgbClr val="3F3F3F"/>
                </a:solidFill>
                <a:latin typeface="Calibri"/>
                <a:ea typeface="Calibri"/>
                <a:cs typeface="Calibri"/>
                <a:sym typeface="Calibri"/>
              </a:rPr>
              <a:t>Matrix factorization</a:t>
            </a:r>
            <a:endParaRPr sz="2000" b="1" i="0" u="none" strike="noStrike" cap="none" dirty="0">
              <a:solidFill>
                <a:srgbClr val="3F3F3F"/>
              </a:solidFill>
              <a:latin typeface="Calibri"/>
              <a:ea typeface="Calibri"/>
              <a:cs typeface="Calibri"/>
              <a:sym typeface="Calibri"/>
            </a:endParaRPr>
          </a:p>
          <a:p>
            <a:pPr marL="384175" marR="0" lvl="1" indent="-182880" algn="l" rtl="0">
              <a:lnSpc>
                <a:spcPct val="90000"/>
              </a:lnSpc>
              <a:spcBef>
                <a:spcPts val="400"/>
              </a:spcBef>
              <a:spcAft>
                <a:spcPts val="0"/>
              </a:spcAft>
              <a:buClr>
                <a:schemeClr val="accent1"/>
              </a:buClr>
              <a:buSzPts val="2000"/>
              <a:buFont typeface="Calibri"/>
              <a:buChar char="◦"/>
            </a:pPr>
            <a:r>
              <a:rPr lang="en-IN" sz="2000" b="0" i="0" u="none" strike="noStrike" cap="none" dirty="0">
                <a:solidFill>
                  <a:srgbClr val="3F3F3F"/>
                </a:solidFill>
                <a:latin typeface="Calibri"/>
                <a:ea typeface="Calibri"/>
                <a:cs typeface="Calibri"/>
                <a:sym typeface="Calibri"/>
              </a:rPr>
              <a:t>Generate low-rank approximation of matrix</a:t>
            </a:r>
            <a:endParaRPr sz="2000" b="0" i="0" u="none" strike="noStrike" cap="none" dirty="0">
              <a:solidFill>
                <a:srgbClr val="3F3F3F"/>
              </a:solidFill>
              <a:latin typeface="Calibri"/>
              <a:ea typeface="Calibri"/>
              <a:cs typeface="Calibri"/>
              <a:sym typeface="Calibri"/>
            </a:endParaRPr>
          </a:p>
          <a:p>
            <a:pPr marL="384175" marR="0" lvl="1" indent="-182880" algn="l" rtl="0">
              <a:lnSpc>
                <a:spcPct val="90000"/>
              </a:lnSpc>
              <a:spcBef>
                <a:spcPts val="600"/>
              </a:spcBef>
              <a:spcAft>
                <a:spcPts val="0"/>
              </a:spcAft>
              <a:buClr>
                <a:schemeClr val="accent1"/>
              </a:buClr>
              <a:buSzPts val="2000"/>
              <a:buFont typeface="Calibri"/>
              <a:buChar char="◦"/>
            </a:pPr>
            <a:r>
              <a:rPr lang="en-IN" sz="2000" b="0" i="0" u="none" strike="noStrike" cap="none" dirty="0">
                <a:solidFill>
                  <a:srgbClr val="3F3F3F"/>
                </a:solidFill>
                <a:latin typeface="Calibri"/>
                <a:ea typeface="Calibri"/>
                <a:cs typeface="Calibri"/>
                <a:sym typeface="Calibri"/>
              </a:rPr>
              <a:t>Detection of latent factors</a:t>
            </a:r>
            <a:endParaRPr sz="2000" b="0" i="0" u="none" strike="noStrike" cap="none" dirty="0">
              <a:solidFill>
                <a:srgbClr val="3F3F3F"/>
              </a:solidFill>
              <a:latin typeface="Calibri"/>
              <a:ea typeface="Calibri"/>
              <a:cs typeface="Calibri"/>
              <a:sym typeface="Calibri"/>
            </a:endParaRPr>
          </a:p>
          <a:p>
            <a:pPr marL="384175" marR="0" lvl="1" indent="-182880" algn="l" rtl="0">
              <a:lnSpc>
                <a:spcPct val="90000"/>
              </a:lnSpc>
              <a:spcBef>
                <a:spcPts val="600"/>
              </a:spcBef>
              <a:spcAft>
                <a:spcPts val="0"/>
              </a:spcAft>
              <a:buClr>
                <a:schemeClr val="accent1"/>
              </a:buClr>
              <a:buSzPts val="2000"/>
              <a:buFont typeface="Calibri"/>
              <a:buChar char="◦"/>
            </a:pPr>
            <a:r>
              <a:rPr lang="en-IN" sz="2000" b="0" i="0" u="none" strike="noStrike" cap="none" dirty="0">
                <a:solidFill>
                  <a:srgbClr val="3F3F3F"/>
                </a:solidFill>
                <a:latin typeface="Calibri"/>
                <a:ea typeface="Calibri"/>
                <a:cs typeface="Calibri"/>
                <a:sym typeface="Calibri"/>
              </a:rPr>
              <a:t>Projecting items and users in the same n-dimensional space</a:t>
            </a:r>
            <a:endParaRPr sz="1800" b="0" i="0" u="none" strike="noStrike" cap="none" dirty="0">
              <a:solidFill>
                <a:srgbClr val="3F3F3F"/>
              </a:solidFill>
              <a:latin typeface="Calibri"/>
              <a:ea typeface="Calibri"/>
              <a:cs typeface="Calibri"/>
              <a:sym typeface="Calibri"/>
            </a:endParaRPr>
          </a:p>
        </p:txBody>
      </p:sp>
      <p:sp>
        <p:nvSpPr>
          <p:cNvPr id="426" name="Google Shape;426;p45"/>
          <p:cNvSpPr txBox="1">
            <a:spLocks noGrp="1"/>
          </p:cNvSpPr>
          <p:nvPr>
            <p:ph sz="half" idx="2"/>
          </p:nvPr>
        </p:nvSpPr>
        <p:spPr>
          <a:prstGeom prst="rect">
            <a:avLst/>
          </a:prstGeom>
          <a:noFill/>
          <a:ln>
            <a:noFill/>
          </a:ln>
        </p:spPr>
        <p:txBody>
          <a:bodyPr spcFirstLastPara="1" wrap="square" lIns="0" tIns="45700" rIns="0" bIns="45700" anchor="t" anchorCtr="0">
            <a:noAutofit/>
          </a:bodyPr>
          <a:lstStyle/>
          <a:p>
            <a:pPr marL="91440" marR="0" lvl="0" indent="-91440" algn="l" rtl="0">
              <a:lnSpc>
                <a:spcPct val="90000"/>
              </a:lnSpc>
              <a:spcBef>
                <a:spcPts val="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Use Matrix factorization approaches (</a:t>
            </a:r>
            <a:r>
              <a:rPr lang="en-IN" sz="2000" b="0" i="0" u="none" strike="noStrike" cap="none" dirty="0" err="1">
                <a:solidFill>
                  <a:srgbClr val="3F3F3F"/>
                </a:solidFill>
                <a:latin typeface="Calibri"/>
                <a:ea typeface="Calibri"/>
                <a:cs typeface="Calibri"/>
                <a:sym typeface="Calibri"/>
              </a:rPr>
              <a:t>Eg</a:t>
            </a:r>
            <a:r>
              <a:rPr lang="en-IN" sz="2000" b="0" i="0" u="none" strike="noStrike" cap="none" dirty="0">
                <a:solidFill>
                  <a:srgbClr val="3F3F3F"/>
                </a:solidFill>
                <a:latin typeface="Calibri"/>
                <a:ea typeface="Calibri"/>
                <a:cs typeface="Calibri"/>
                <a:sym typeface="Calibri"/>
              </a:rPr>
              <a:t>. Singular value Decomposition or SVD) to split the Rating Matrix into constituent User Matrix and Item Matrix with minimum Sum of squared error (SSE).</a:t>
            </a:r>
            <a:endParaRPr sz="2000" b="0" i="0" u="none" strike="noStrike" cap="none" dirty="0">
              <a:solidFill>
                <a:srgbClr val="3F3F3F"/>
              </a:solidFill>
              <a:latin typeface="Calibri"/>
              <a:ea typeface="Calibri"/>
              <a:cs typeface="Calibri"/>
              <a:sym typeface="Calibri"/>
            </a:endParaRPr>
          </a:p>
        </p:txBody>
      </p:sp>
      <p:pic>
        <p:nvPicPr>
          <p:cNvPr id="427" name="Google Shape;427;p45"/>
          <p:cNvPicPr preferRelativeResize="0"/>
          <p:nvPr/>
        </p:nvPicPr>
        <p:blipFill rotWithShape="1">
          <a:blip r:embed="rId3">
            <a:alphaModFix/>
          </a:blip>
          <a:srcRect/>
          <a:stretch/>
        </p:blipFill>
        <p:spPr>
          <a:xfrm>
            <a:off x="6437690" y="3708903"/>
            <a:ext cx="3737964" cy="1800438"/>
          </a:xfrm>
          <a:prstGeom prst="rect">
            <a:avLst/>
          </a:prstGeom>
          <a:noFill/>
          <a:ln w="9525" cap="flat" cmpd="sng">
            <a:solidFill>
              <a:srgbClr val="000000"/>
            </a:solidFill>
            <a:prstDash val="solid"/>
            <a:round/>
            <a:headEnd type="none" w="sm" len="sm"/>
            <a:tailEnd type="none" w="sm" len="sm"/>
          </a:ln>
        </p:spPr>
      </p:pic>
      <p:sp>
        <p:nvSpPr>
          <p:cNvPr id="428" name="Google Shape;428;p45"/>
          <p:cNvSpPr txBox="1"/>
          <p:nvPr/>
        </p:nvSpPr>
        <p:spPr>
          <a:xfrm>
            <a:off x="3327340" y="4543265"/>
            <a:ext cx="2164200" cy="17145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Times New Roman"/>
              <a:buNone/>
            </a:pPr>
            <a:r>
              <a:rPr lang="en-IN" sz="1600" b="1">
                <a:solidFill>
                  <a:schemeClr val="dk1"/>
                </a:solidFill>
                <a:latin typeface="Times New Roman"/>
                <a:ea typeface="Times New Roman"/>
                <a:cs typeface="Times New Roman"/>
                <a:sym typeface="Times New Roman"/>
              </a:rPr>
              <a:t>SVD:</a:t>
            </a:r>
            <a:endParaRPr sz="1600" b="1">
              <a:solidFill>
                <a:schemeClr val="dk1"/>
              </a:solidFill>
              <a:latin typeface="Times New Roman"/>
              <a:ea typeface="Times New Roman"/>
              <a:cs typeface="Times New Roman"/>
              <a:sym typeface="Times New Roman"/>
            </a:endParaRPr>
          </a:p>
          <a:p>
            <a:pPr marL="0" marR="0" lvl="0" indent="0" algn="ctr" rtl="0">
              <a:spcBef>
                <a:spcPts val="0"/>
              </a:spcBef>
              <a:spcAft>
                <a:spcPts val="0"/>
              </a:spcAft>
              <a:buClr>
                <a:schemeClr val="dk1"/>
              </a:buClr>
              <a:buSzPts val="1600"/>
              <a:buFont typeface="Times New Roman"/>
              <a:buNone/>
            </a:pPr>
            <a:r>
              <a:rPr lang="en-IN" sz="1600" b="1">
                <a:solidFill>
                  <a:schemeClr val="dk1"/>
                </a:solidFill>
                <a:latin typeface="Times New Roman"/>
                <a:ea typeface="Times New Roman"/>
                <a:cs typeface="Times New Roman"/>
                <a:sym typeface="Times New Roman"/>
              </a:rPr>
              <a:t>A</a:t>
            </a:r>
            <a:r>
              <a:rPr lang="en-IN" sz="1600" b="1" i="1" baseline="-25000">
                <a:solidFill>
                  <a:schemeClr val="dk1"/>
                </a:solidFill>
                <a:latin typeface="Times New Roman"/>
                <a:ea typeface="Times New Roman"/>
                <a:cs typeface="Times New Roman"/>
                <a:sym typeface="Times New Roman"/>
              </a:rPr>
              <a:t>nxp</a:t>
            </a:r>
            <a:r>
              <a:rPr lang="en-IN" sz="1600" b="1">
                <a:solidFill>
                  <a:schemeClr val="dk1"/>
                </a:solidFill>
                <a:latin typeface="Times New Roman"/>
                <a:ea typeface="Times New Roman"/>
                <a:cs typeface="Times New Roman"/>
                <a:sym typeface="Times New Roman"/>
              </a:rPr>
              <a:t>= U</a:t>
            </a:r>
            <a:r>
              <a:rPr lang="en-IN" sz="1600" b="1" i="1" baseline="-25000">
                <a:solidFill>
                  <a:schemeClr val="dk1"/>
                </a:solidFill>
                <a:latin typeface="Times New Roman"/>
                <a:ea typeface="Times New Roman"/>
                <a:cs typeface="Times New Roman"/>
                <a:sym typeface="Times New Roman"/>
              </a:rPr>
              <a:t>nxn</a:t>
            </a:r>
            <a:r>
              <a:rPr lang="en-IN" sz="1600" b="1">
                <a:solidFill>
                  <a:schemeClr val="dk1"/>
                </a:solidFill>
                <a:latin typeface="Times New Roman"/>
                <a:ea typeface="Times New Roman"/>
                <a:cs typeface="Times New Roman"/>
                <a:sym typeface="Times New Roman"/>
              </a:rPr>
              <a:t> S</a:t>
            </a:r>
            <a:r>
              <a:rPr lang="en-IN" sz="1600" b="1" i="1" baseline="-25000">
                <a:solidFill>
                  <a:schemeClr val="dk1"/>
                </a:solidFill>
                <a:latin typeface="Times New Roman"/>
                <a:ea typeface="Times New Roman"/>
                <a:cs typeface="Times New Roman"/>
                <a:sym typeface="Times New Roman"/>
              </a:rPr>
              <a:t>nxp</a:t>
            </a:r>
            <a:r>
              <a:rPr lang="en-IN" sz="1600" b="1">
                <a:solidFill>
                  <a:schemeClr val="dk1"/>
                </a:solidFill>
                <a:latin typeface="Times New Roman"/>
                <a:ea typeface="Times New Roman"/>
                <a:cs typeface="Times New Roman"/>
                <a:sym typeface="Times New Roman"/>
              </a:rPr>
              <a:t> V</a:t>
            </a:r>
            <a:r>
              <a:rPr lang="en-IN" sz="1600" b="1" baseline="30000">
                <a:solidFill>
                  <a:schemeClr val="dk1"/>
                </a:solidFill>
                <a:latin typeface="Times New Roman"/>
                <a:ea typeface="Times New Roman"/>
                <a:cs typeface="Times New Roman"/>
                <a:sym typeface="Times New Roman"/>
              </a:rPr>
              <a:t>T</a:t>
            </a:r>
            <a:r>
              <a:rPr lang="en-IN" sz="1600" b="1" i="1" baseline="-25000">
                <a:solidFill>
                  <a:schemeClr val="dk1"/>
                </a:solidFill>
                <a:latin typeface="Times New Roman"/>
                <a:ea typeface="Times New Roman"/>
                <a:cs typeface="Times New Roman"/>
                <a:sym typeface="Times New Roman"/>
              </a:rPr>
              <a:t>pxp</a:t>
            </a:r>
            <a:endParaRPr/>
          </a:p>
        </p:txBody>
      </p:sp>
      <p:sp>
        <p:nvSpPr>
          <p:cNvPr id="429" name="Google Shape;429;p45"/>
          <p:cNvSpPr txBox="1"/>
          <p:nvPr/>
        </p:nvSpPr>
        <p:spPr>
          <a:xfrm>
            <a:off x="814070" y="5814695"/>
            <a:ext cx="10288270" cy="368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100"/>
              <a:buFont typeface="Arial"/>
              <a:buNone/>
            </a:pPr>
            <a:r>
              <a:rPr lang="en-IN" sz="1800" b="1" u="sng">
                <a:solidFill>
                  <a:schemeClr val="dk1"/>
                </a:solidFill>
                <a:latin typeface="Calibri"/>
                <a:ea typeface="Calibri"/>
                <a:cs typeface="Calibri"/>
                <a:sym typeface="Calibri"/>
              </a:rPr>
              <a:t>Goal:</a:t>
            </a:r>
            <a:r>
              <a:rPr lang="en-IN" sz="1800">
                <a:solidFill>
                  <a:schemeClr val="dk1"/>
                </a:solidFill>
                <a:latin typeface="Calibri"/>
                <a:ea typeface="Calibri"/>
                <a:cs typeface="Calibri"/>
                <a:sym typeface="Calibri"/>
              </a:rPr>
              <a:t> Predict unknown ratings for the remaining set of movies using the learned User Matrix and Item Matrix</a:t>
            </a:r>
            <a:endParaRPr sz="1800">
              <a:solidFill>
                <a:schemeClr val="dk1"/>
              </a:solidFill>
              <a:latin typeface="Calibri"/>
              <a:ea typeface="Calibri"/>
              <a:cs typeface="Calibri"/>
              <a:sym typeface="Calibri"/>
            </a:endParaRPr>
          </a:p>
        </p:txBody>
      </p:sp>
      <p:sp>
        <p:nvSpPr>
          <p:cNvPr id="2" name="Footer Placeholder 1"/>
          <p:cNvSpPr>
            <a:spLocks noGrp="1"/>
          </p:cNvSpPr>
          <p:nvPr>
            <p:ph type="ftr" sz="quarter" idx="11"/>
          </p:nvPr>
        </p:nvSpPr>
        <p:spPr/>
        <p:txBody>
          <a:bodyPr/>
          <a:lstStyle/>
          <a:p>
            <a:r>
              <a:rPr lang="en-US" dirty="0" smtClean="0">
                <a:latin typeface="+mn-lt"/>
              </a:rPr>
              <a:t>Proprietary content. ©Great Learning. All Rights Reserved. Unauthorized use or distribution prohibited</a:t>
            </a:r>
            <a:endParaRPr lang="en-IN"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8"/>
                                        </p:tgtEl>
                                        <p:attrNameLst>
                                          <p:attrName>style.visibility</p:attrName>
                                        </p:attrNameLst>
                                      </p:cBhvr>
                                      <p:to>
                                        <p:strVal val="visible"/>
                                      </p:to>
                                    </p:set>
                                    <p:animEffect transition="in" filter="fade">
                                      <p:cBhvr>
                                        <p:cTn id="7" dur="1000"/>
                                        <p:tgtEl>
                                          <p:spTgt spid="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286" y="348660"/>
            <a:ext cx="6516913" cy="5745296"/>
          </a:xfrm>
          <a:prstGeom prst="rect">
            <a:avLst/>
          </a:prstGeom>
        </p:spPr>
      </p:pic>
      <p:sp>
        <p:nvSpPr>
          <p:cNvPr id="6" name="TextBox 5"/>
          <p:cNvSpPr txBox="1"/>
          <p:nvPr/>
        </p:nvSpPr>
        <p:spPr>
          <a:xfrm>
            <a:off x="7939314" y="2002972"/>
            <a:ext cx="2975429" cy="1477328"/>
          </a:xfrm>
          <a:prstGeom prst="rect">
            <a:avLst/>
          </a:prstGeom>
          <a:noFill/>
        </p:spPr>
        <p:txBody>
          <a:bodyPr wrap="square" rtlCol="0">
            <a:spAutoFit/>
          </a:bodyPr>
          <a:lstStyle/>
          <a:p>
            <a:r>
              <a:rPr lang="en-IN" sz="1800" dirty="0" smtClean="0"/>
              <a:t>Identify hidden features from the input user x item ratings matrix to represent user and items as vector in N dimensional space</a:t>
            </a:r>
            <a:endParaRPr lang="en-IN" sz="1800" dirty="0"/>
          </a:p>
        </p:txBody>
      </p:sp>
      <p:sp>
        <p:nvSpPr>
          <p:cNvPr id="7" name="TextBox 6"/>
          <p:cNvSpPr txBox="1"/>
          <p:nvPr/>
        </p:nvSpPr>
        <p:spPr>
          <a:xfrm>
            <a:off x="1988457" y="6357258"/>
            <a:ext cx="10029371" cy="276999"/>
          </a:xfrm>
          <a:prstGeom prst="rect">
            <a:avLst/>
          </a:prstGeom>
          <a:noFill/>
        </p:spPr>
        <p:txBody>
          <a:bodyPr wrap="square" rtlCol="0">
            <a:spAutoFit/>
          </a:bodyPr>
          <a:lstStyle/>
          <a:p>
            <a:r>
              <a:rPr lang="en-IN" sz="1200" dirty="0" smtClean="0"/>
              <a:t>Source: IEEE - </a:t>
            </a:r>
            <a:r>
              <a:rPr lang="en-IN" sz="1200" dirty="0"/>
              <a:t>Matrix Factorization Techniques for Recommender </a:t>
            </a:r>
            <a:r>
              <a:rPr lang="en-IN" sz="1200" dirty="0" smtClean="0"/>
              <a:t>Systems by Robert Bell, Yehuda </a:t>
            </a:r>
            <a:r>
              <a:rPr lang="en-IN" sz="1200" dirty="0" err="1" smtClean="0"/>
              <a:t>Koren</a:t>
            </a:r>
            <a:r>
              <a:rPr lang="en-IN" sz="1200" dirty="0" smtClean="0"/>
              <a:t>, Chris </a:t>
            </a:r>
            <a:r>
              <a:rPr lang="en-IN" sz="1200" dirty="0" err="1" smtClean="0"/>
              <a:t>Volinskyy</a:t>
            </a:r>
            <a:endParaRPr lang="en-IN" sz="1200" dirty="0"/>
          </a:p>
        </p:txBody>
      </p:sp>
      <p:sp>
        <p:nvSpPr>
          <p:cNvPr id="2" name="Footer Placeholder 1"/>
          <p:cNvSpPr>
            <a:spLocks noGrp="1"/>
          </p:cNvSpPr>
          <p:nvPr>
            <p:ph type="ftr" sz="quarter" idx="11"/>
          </p:nvPr>
        </p:nvSpPr>
        <p:spPr/>
        <p:txBody>
          <a:bodyPr/>
          <a:lstStyle/>
          <a:p>
            <a:r>
              <a:rPr lang="en-US" dirty="0" smtClean="0">
                <a:latin typeface="+mn-lt"/>
              </a:rPr>
              <a:t>Proprietary content. ©Great Learning. All Rights Reserved. Unauthorized use or distribution prohibited</a:t>
            </a:r>
            <a:endParaRPr lang="en-IN" dirty="0">
              <a:latin typeface="+mn-lt"/>
            </a:endParaRPr>
          </a:p>
        </p:txBody>
      </p:sp>
    </p:spTree>
    <p:extLst>
      <p:ext uri="{BB962C8B-B14F-4D97-AF65-F5344CB8AC3E}">
        <p14:creationId xmlns:p14="http://schemas.microsoft.com/office/powerpoint/2010/main" val="2129897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58"/>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Summary</a:t>
            </a:r>
            <a:endParaRPr sz="4800" b="0" i="0" u="none" strike="noStrike" cap="none">
              <a:solidFill>
                <a:srgbClr val="3F3F3F"/>
              </a:solidFill>
              <a:latin typeface="Calibri"/>
              <a:ea typeface="Calibri"/>
              <a:cs typeface="Calibri"/>
              <a:sym typeface="Calibri"/>
            </a:endParaRPr>
          </a:p>
        </p:txBody>
      </p:sp>
      <p:sp>
        <p:nvSpPr>
          <p:cNvPr id="528" name="Google Shape;528;p58"/>
          <p:cNvSpPr txBox="1">
            <a:spLocks noGrp="1"/>
          </p:cNvSpPr>
          <p:nvPr>
            <p:ph idx="1"/>
          </p:nvPr>
        </p:nvSpPr>
        <p:spPr>
          <a:prstGeom prst="rect">
            <a:avLst/>
          </a:prstGeom>
          <a:noFill/>
          <a:ln>
            <a:noFill/>
          </a:ln>
        </p:spPr>
        <p:txBody>
          <a:bodyPr spcFirstLastPara="1" wrap="square" lIns="0" tIns="45700" rIns="0" bIns="45700" anchor="t" anchorCtr="0">
            <a:noAutofit/>
          </a:bodyPr>
          <a:lstStyle/>
          <a:p>
            <a:pPr marL="91440" marR="0" lvl="0" indent="-91440" algn="l" rtl="0">
              <a:lnSpc>
                <a:spcPct val="70000"/>
              </a:lnSpc>
              <a:spcBef>
                <a:spcPts val="0"/>
              </a:spcBef>
              <a:spcAft>
                <a:spcPts val="0"/>
              </a:spcAft>
              <a:buClr>
                <a:schemeClr val="accent1"/>
              </a:buClr>
              <a:buSzPts val="1800"/>
              <a:buFont typeface="Arial"/>
              <a:buChar char="•"/>
            </a:pPr>
            <a:r>
              <a:rPr lang="en-IN" sz="1800" b="0" i="0" u="none" strike="noStrike" cap="none" dirty="0">
                <a:solidFill>
                  <a:srgbClr val="3F3F3F"/>
                </a:solidFill>
                <a:latin typeface="Calibri"/>
                <a:ea typeface="Calibri"/>
                <a:cs typeface="Calibri"/>
                <a:sym typeface="Calibri"/>
              </a:rPr>
              <a:t>Basics of recommendation system</a:t>
            </a:r>
            <a:endParaRPr sz="1800" b="0" i="0" u="none" strike="noStrike" cap="none" dirty="0">
              <a:solidFill>
                <a:srgbClr val="3F3F3F"/>
              </a:solidFill>
              <a:latin typeface="Calibri"/>
              <a:ea typeface="Calibri"/>
              <a:cs typeface="Calibri"/>
              <a:sym typeface="Calibri"/>
            </a:endParaRPr>
          </a:p>
          <a:p>
            <a:pPr marL="91440" marR="0" lvl="0" indent="-91440" algn="l" rtl="0">
              <a:lnSpc>
                <a:spcPct val="70000"/>
              </a:lnSpc>
              <a:spcBef>
                <a:spcPts val="1400"/>
              </a:spcBef>
              <a:spcAft>
                <a:spcPts val="0"/>
              </a:spcAft>
              <a:buClr>
                <a:schemeClr val="accent1"/>
              </a:buClr>
              <a:buSzPts val="1800"/>
              <a:buFont typeface="Arial"/>
              <a:buChar char="•"/>
            </a:pPr>
            <a:r>
              <a:rPr lang="en-IN" sz="1800" b="0" i="0" u="none" strike="noStrike" cap="none" dirty="0">
                <a:solidFill>
                  <a:srgbClr val="3F3F3F"/>
                </a:solidFill>
                <a:latin typeface="Calibri"/>
                <a:ea typeface="Calibri"/>
                <a:cs typeface="Calibri"/>
                <a:sym typeface="Calibri"/>
              </a:rPr>
              <a:t>Popularity based recommendations</a:t>
            </a:r>
            <a:endParaRPr sz="1800" b="0" i="0" u="none" strike="noStrike" cap="none" dirty="0">
              <a:solidFill>
                <a:srgbClr val="3F3F3F"/>
              </a:solidFill>
              <a:latin typeface="Calibri"/>
              <a:ea typeface="Calibri"/>
              <a:cs typeface="Calibri"/>
              <a:sym typeface="Calibri"/>
            </a:endParaRPr>
          </a:p>
          <a:p>
            <a:pPr marL="91440" marR="0" lvl="0" indent="-91440" algn="l" rtl="0">
              <a:lnSpc>
                <a:spcPct val="70000"/>
              </a:lnSpc>
              <a:spcBef>
                <a:spcPts val="1400"/>
              </a:spcBef>
              <a:spcAft>
                <a:spcPts val="0"/>
              </a:spcAft>
              <a:buClr>
                <a:schemeClr val="accent1"/>
              </a:buClr>
              <a:buSzPts val="1800"/>
              <a:buFont typeface="Arial"/>
              <a:buChar char="•"/>
            </a:pPr>
            <a:r>
              <a:rPr lang="en-IN" sz="1800" b="0" i="0" u="none" strike="noStrike" cap="none" dirty="0">
                <a:solidFill>
                  <a:srgbClr val="3F3F3F"/>
                </a:solidFill>
                <a:latin typeface="Calibri"/>
                <a:ea typeface="Calibri"/>
                <a:cs typeface="Calibri"/>
                <a:sym typeface="Calibri"/>
              </a:rPr>
              <a:t>Classification model based</a:t>
            </a:r>
            <a:endParaRPr sz="1800" b="0" i="0" u="none" strike="noStrike" cap="none" dirty="0">
              <a:solidFill>
                <a:srgbClr val="3F3F3F"/>
              </a:solidFill>
              <a:latin typeface="Calibri"/>
              <a:ea typeface="Calibri"/>
              <a:cs typeface="Calibri"/>
              <a:sym typeface="Calibri"/>
            </a:endParaRPr>
          </a:p>
          <a:p>
            <a:pPr marL="91440" marR="0" lvl="0" indent="-91440" algn="l" rtl="0">
              <a:lnSpc>
                <a:spcPct val="70000"/>
              </a:lnSpc>
              <a:spcBef>
                <a:spcPts val="1400"/>
              </a:spcBef>
              <a:spcAft>
                <a:spcPts val="0"/>
              </a:spcAft>
              <a:buClr>
                <a:schemeClr val="accent1"/>
              </a:buClr>
              <a:buSzPts val="1800"/>
              <a:buFont typeface="Arial"/>
              <a:buChar char="•"/>
            </a:pPr>
            <a:r>
              <a:rPr lang="en-IN" sz="1800" b="0" i="0" u="none" strike="noStrike" cap="none" dirty="0">
                <a:solidFill>
                  <a:srgbClr val="3F3F3F"/>
                </a:solidFill>
                <a:latin typeface="Calibri"/>
                <a:ea typeface="Calibri"/>
                <a:cs typeface="Calibri"/>
                <a:sym typeface="Calibri"/>
              </a:rPr>
              <a:t>Content based recommendations</a:t>
            </a:r>
            <a:endParaRPr sz="1800" b="0" i="0" u="none" strike="noStrike" cap="none" dirty="0">
              <a:solidFill>
                <a:srgbClr val="3F3F3F"/>
              </a:solidFill>
              <a:latin typeface="Calibri"/>
              <a:ea typeface="Calibri"/>
              <a:cs typeface="Calibri"/>
              <a:sym typeface="Calibri"/>
            </a:endParaRPr>
          </a:p>
          <a:p>
            <a:pPr marL="91440" marR="0" lvl="0" indent="-91440" algn="l" rtl="0">
              <a:lnSpc>
                <a:spcPct val="70000"/>
              </a:lnSpc>
              <a:spcBef>
                <a:spcPts val="1400"/>
              </a:spcBef>
              <a:spcAft>
                <a:spcPts val="0"/>
              </a:spcAft>
              <a:buClr>
                <a:schemeClr val="accent1"/>
              </a:buClr>
              <a:buSzPts val="1800"/>
              <a:buFont typeface="Arial"/>
              <a:buChar char="•"/>
            </a:pPr>
            <a:r>
              <a:rPr lang="en-IN" sz="1800" b="0" i="0" u="none" strike="noStrike" cap="none" dirty="0">
                <a:solidFill>
                  <a:srgbClr val="3F3F3F"/>
                </a:solidFill>
                <a:latin typeface="Calibri"/>
                <a:ea typeface="Calibri"/>
                <a:cs typeface="Calibri"/>
                <a:sym typeface="Calibri"/>
              </a:rPr>
              <a:t>Nearest neighbour collaborative filtering:</a:t>
            </a:r>
            <a:endParaRPr sz="1800" b="0" i="0" u="none" strike="noStrike" cap="none" dirty="0">
              <a:solidFill>
                <a:srgbClr val="3F3F3F"/>
              </a:solidFill>
              <a:latin typeface="Calibri"/>
              <a:ea typeface="Calibri"/>
              <a:cs typeface="Calibri"/>
              <a:sym typeface="Calibri"/>
            </a:endParaRPr>
          </a:p>
          <a:p>
            <a:pPr marL="384175" marR="0" lvl="1" indent="-182880" algn="l" rtl="0">
              <a:lnSpc>
                <a:spcPct val="70000"/>
              </a:lnSpc>
              <a:spcBef>
                <a:spcPts val="400"/>
              </a:spcBef>
              <a:spcAft>
                <a:spcPts val="0"/>
              </a:spcAft>
              <a:buClr>
                <a:schemeClr val="accent1"/>
              </a:buClr>
              <a:buSzPts val="1620"/>
              <a:buFont typeface="Calibri"/>
              <a:buChar char="◦"/>
            </a:pPr>
            <a:r>
              <a:rPr lang="en-IN" sz="1620" b="0" i="0" u="none" strike="noStrike" cap="none" dirty="0">
                <a:solidFill>
                  <a:srgbClr val="3F3F3F"/>
                </a:solidFill>
                <a:latin typeface="Calibri"/>
                <a:ea typeface="Calibri"/>
                <a:cs typeface="Calibri"/>
                <a:sym typeface="Calibri"/>
              </a:rPr>
              <a:t>User based</a:t>
            </a:r>
            <a:endParaRPr sz="1620" b="0" i="0" u="none" strike="noStrike" cap="none" dirty="0">
              <a:solidFill>
                <a:srgbClr val="3F3F3F"/>
              </a:solidFill>
              <a:latin typeface="Calibri"/>
              <a:ea typeface="Calibri"/>
              <a:cs typeface="Calibri"/>
              <a:sym typeface="Calibri"/>
            </a:endParaRPr>
          </a:p>
          <a:p>
            <a:pPr marL="384175" marR="0" lvl="1" indent="-182880" algn="l" rtl="0">
              <a:lnSpc>
                <a:spcPct val="70000"/>
              </a:lnSpc>
              <a:spcBef>
                <a:spcPts val="600"/>
              </a:spcBef>
              <a:spcAft>
                <a:spcPts val="0"/>
              </a:spcAft>
              <a:buClr>
                <a:schemeClr val="accent1"/>
              </a:buClr>
              <a:buSzPts val="1620"/>
              <a:buFont typeface="Calibri"/>
              <a:buChar char="◦"/>
            </a:pPr>
            <a:r>
              <a:rPr lang="en-IN" sz="1620" b="0" i="0" u="none" strike="noStrike" cap="none" dirty="0">
                <a:solidFill>
                  <a:srgbClr val="3F3F3F"/>
                </a:solidFill>
                <a:latin typeface="Calibri"/>
                <a:ea typeface="Calibri"/>
                <a:cs typeface="Calibri"/>
                <a:sym typeface="Calibri"/>
              </a:rPr>
              <a:t>Item based</a:t>
            </a:r>
            <a:endParaRPr sz="1620" b="0" i="0" u="none" strike="noStrike" cap="none" dirty="0">
              <a:solidFill>
                <a:srgbClr val="3F3F3F"/>
              </a:solidFill>
              <a:latin typeface="Calibri"/>
              <a:ea typeface="Calibri"/>
              <a:cs typeface="Calibri"/>
              <a:sym typeface="Calibri"/>
            </a:endParaRPr>
          </a:p>
          <a:p>
            <a:pPr marL="91440" marR="0" lvl="0" indent="-91440" algn="l" rtl="0">
              <a:lnSpc>
                <a:spcPct val="70000"/>
              </a:lnSpc>
              <a:spcBef>
                <a:spcPts val="1600"/>
              </a:spcBef>
              <a:spcAft>
                <a:spcPts val="0"/>
              </a:spcAft>
              <a:buClr>
                <a:schemeClr val="accent1"/>
              </a:buClr>
              <a:buSzPts val="1800"/>
              <a:buFont typeface="Arial"/>
              <a:buChar char="•"/>
            </a:pPr>
            <a:r>
              <a:rPr lang="en-IN" sz="1800" b="0" i="0" u="none" strike="noStrike" cap="none" dirty="0">
                <a:solidFill>
                  <a:srgbClr val="3F3F3F"/>
                </a:solidFill>
                <a:latin typeface="Calibri"/>
                <a:ea typeface="Calibri"/>
                <a:cs typeface="Calibri"/>
                <a:sym typeface="Calibri"/>
              </a:rPr>
              <a:t>Hybrid </a:t>
            </a:r>
            <a:r>
              <a:rPr lang="en-IN" sz="1800" b="0" i="0" u="none" strike="noStrike" cap="none" dirty="0" err="1">
                <a:solidFill>
                  <a:srgbClr val="3F3F3F"/>
                </a:solidFill>
                <a:latin typeface="Calibri"/>
                <a:ea typeface="Calibri"/>
                <a:cs typeface="Calibri"/>
                <a:sym typeface="Calibri"/>
              </a:rPr>
              <a:t>approches</a:t>
            </a:r>
            <a:endParaRPr sz="1800" b="0" i="0" u="none" strike="noStrike" cap="none" dirty="0">
              <a:solidFill>
                <a:srgbClr val="3F3F3F"/>
              </a:solidFill>
              <a:latin typeface="Calibri"/>
              <a:ea typeface="Calibri"/>
              <a:cs typeface="Calibri"/>
              <a:sym typeface="Calibri"/>
            </a:endParaRPr>
          </a:p>
          <a:p>
            <a:pPr marL="91440" marR="0" lvl="0" indent="-91440" algn="l" rtl="0">
              <a:lnSpc>
                <a:spcPct val="70000"/>
              </a:lnSpc>
              <a:spcBef>
                <a:spcPts val="1400"/>
              </a:spcBef>
              <a:spcAft>
                <a:spcPts val="0"/>
              </a:spcAft>
              <a:buClr>
                <a:schemeClr val="accent1"/>
              </a:buClr>
              <a:buSzPts val="1800"/>
              <a:buFont typeface="Arial"/>
              <a:buChar char="•"/>
            </a:pPr>
            <a:r>
              <a:rPr lang="en-IN" sz="1800" b="0" i="0" u="none" strike="noStrike" cap="none" dirty="0">
                <a:solidFill>
                  <a:srgbClr val="3F3F3F"/>
                </a:solidFill>
                <a:latin typeface="Calibri"/>
                <a:ea typeface="Calibri"/>
                <a:cs typeface="Calibri"/>
                <a:sym typeface="Calibri"/>
              </a:rPr>
              <a:t>Python examples</a:t>
            </a:r>
            <a:endParaRPr sz="1800" b="0" i="0" u="none" strike="noStrike" cap="none" dirty="0">
              <a:solidFill>
                <a:srgbClr val="3F3F3F"/>
              </a:solidFill>
              <a:latin typeface="Calibri"/>
              <a:ea typeface="Calibri"/>
              <a:cs typeface="Calibri"/>
              <a:sym typeface="Calibri"/>
            </a:endParaRPr>
          </a:p>
          <a:p>
            <a:pPr marL="91440" marR="0" lvl="0" indent="-91440" algn="l" rtl="0">
              <a:lnSpc>
                <a:spcPct val="70000"/>
              </a:lnSpc>
              <a:spcBef>
                <a:spcPts val="1400"/>
              </a:spcBef>
              <a:spcAft>
                <a:spcPts val="0"/>
              </a:spcAft>
              <a:buClr>
                <a:schemeClr val="accent1"/>
              </a:buClr>
              <a:buSzPts val="1800"/>
              <a:buFont typeface="Arial"/>
              <a:buChar char="•"/>
            </a:pPr>
            <a:r>
              <a:rPr lang="en-IN" sz="1800" b="0" i="0" u="none" strike="noStrike" cap="none" dirty="0">
                <a:solidFill>
                  <a:srgbClr val="3F3F3F"/>
                </a:solidFill>
                <a:latin typeface="Calibri"/>
                <a:ea typeface="Calibri"/>
                <a:cs typeface="Calibri"/>
                <a:sym typeface="Calibri"/>
              </a:rPr>
              <a:t>Association rule mining</a:t>
            </a:r>
            <a:endParaRPr sz="1800" b="0" i="0" u="none" strike="noStrike" cap="none" dirty="0">
              <a:solidFill>
                <a:srgbClr val="3F3F3F"/>
              </a:solidFill>
              <a:latin typeface="Calibri"/>
              <a:ea typeface="Calibri"/>
              <a:cs typeface="Calibri"/>
              <a:sym typeface="Calibri"/>
            </a:endParaRPr>
          </a:p>
          <a:p>
            <a:pPr marL="384175" marR="0" lvl="1" indent="-80009" algn="l" rtl="0">
              <a:lnSpc>
                <a:spcPct val="70000"/>
              </a:lnSpc>
              <a:spcBef>
                <a:spcPts val="400"/>
              </a:spcBef>
              <a:spcAft>
                <a:spcPts val="0"/>
              </a:spcAft>
              <a:buClr>
                <a:schemeClr val="accent1"/>
              </a:buClr>
              <a:buSzPts val="1620"/>
              <a:buFont typeface="Calibri"/>
              <a:buNone/>
            </a:pPr>
            <a:endParaRPr sz="1620" b="0" i="0" u="none" strike="noStrike" cap="none" dirty="0">
              <a:solidFill>
                <a:srgbClr val="3F3F3F"/>
              </a:solidFill>
              <a:latin typeface="Calibri"/>
              <a:ea typeface="Calibri"/>
              <a:cs typeface="Calibri"/>
              <a:sym typeface="Calibri"/>
            </a:endParaRPr>
          </a:p>
        </p:txBody>
      </p:sp>
      <p:sp>
        <p:nvSpPr>
          <p:cNvPr id="2" name="Footer Placeholder 1"/>
          <p:cNvSpPr>
            <a:spLocks noGrp="1"/>
          </p:cNvSpPr>
          <p:nvPr>
            <p:ph type="ftr" sz="quarter" idx="11"/>
          </p:nvPr>
        </p:nvSpPr>
        <p:spPr/>
        <p:txBody>
          <a:bodyPr/>
          <a:lstStyle/>
          <a:p>
            <a:r>
              <a:rPr lang="en-US" dirty="0" smtClean="0">
                <a:latin typeface="+mn-lt"/>
              </a:rPr>
              <a:t>Proprietary content. ©Great Learning. All Rights Reserved. Unauthorized use or distribution prohibited</a:t>
            </a:r>
            <a:endParaRPr lang="en-IN" dirty="0">
              <a:latin typeface="+mn-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1"/>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Industry example of e-commerce	</a:t>
            </a:r>
            <a:endParaRPr sz="4800" b="0" i="0" u="none" strike="noStrike" cap="none">
              <a:solidFill>
                <a:srgbClr val="3F3F3F"/>
              </a:solidFill>
              <a:latin typeface="Calibri"/>
              <a:ea typeface="Calibri"/>
              <a:cs typeface="Calibri"/>
              <a:sym typeface="Calibri"/>
            </a:endParaRPr>
          </a:p>
        </p:txBody>
      </p:sp>
      <p:sp>
        <p:nvSpPr>
          <p:cNvPr id="473" name="Google Shape;473;p51"/>
          <p:cNvSpPr txBox="1">
            <a:spLocks noGrp="1"/>
          </p:cNvSpPr>
          <p:nvPr>
            <p:ph idx="1"/>
          </p:nvPr>
        </p:nvSpPr>
        <p:spPr>
          <a:prstGeom prst="rect">
            <a:avLst/>
          </a:prstGeom>
          <a:noFill/>
          <a:ln>
            <a:noFill/>
          </a:ln>
        </p:spPr>
        <p:txBody>
          <a:bodyPr spcFirstLastPara="1" wrap="square" lIns="0" tIns="45700" rIns="0" bIns="45700" anchor="t" anchorCtr="0">
            <a:noAutofit/>
          </a:bodyPr>
          <a:lstStyle/>
          <a:p>
            <a:pPr marL="0" marR="0" lvl="0" indent="0" algn="l" rtl="0">
              <a:lnSpc>
                <a:spcPct val="90000"/>
              </a:lnSpc>
              <a:spcBef>
                <a:spcPts val="0"/>
              </a:spcBef>
              <a:spcAft>
                <a:spcPts val="0"/>
              </a:spcAft>
              <a:buClr>
                <a:schemeClr val="accent1"/>
              </a:buClr>
              <a:buSzPts val="2000"/>
              <a:buFont typeface="Calibri"/>
              <a:buNone/>
            </a:pPr>
            <a:r>
              <a:rPr lang="en-IN" sz="2000" b="1" i="0" u="none" strike="noStrike" cap="none" dirty="0">
                <a:solidFill>
                  <a:srgbClr val="3F3F3F"/>
                </a:solidFill>
                <a:latin typeface="Calibri"/>
                <a:ea typeface="Calibri"/>
                <a:cs typeface="Calibri"/>
                <a:sym typeface="Calibri"/>
              </a:rPr>
              <a:t>Events:-</a:t>
            </a:r>
            <a:endParaRPr sz="2000" b="1"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Arial"/>
              <a:buChar char="•"/>
            </a:pPr>
            <a:r>
              <a:rPr lang="en-IN" sz="2000" b="0" i="0" u="none" strike="noStrike" cap="none" dirty="0">
                <a:solidFill>
                  <a:srgbClr val="3F3F3F"/>
                </a:solidFill>
                <a:latin typeface="Calibri"/>
                <a:ea typeface="Calibri"/>
                <a:cs typeface="Calibri"/>
                <a:sym typeface="Calibri"/>
              </a:rPr>
              <a:t>Tracks and stores on all consumer activity and </a:t>
            </a:r>
            <a:r>
              <a:rPr lang="en-IN" sz="2000" b="0" i="0" u="none" strike="noStrike" cap="none" dirty="0" err="1">
                <a:solidFill>
                  <a:srgbClr val="3F3F3F"/>
                </a:solidFill>
                <a:latin typeface="Calibri"/>
                <a:ea typeface="Calibri"/>
                <a:cs typeface="Calibri"/>
                <a:sym typeface="Calibri"/>
              </a:rPr>
              <a:t>behavior</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Arial"/>
              <a:buChar char="•"/>
            </a:pPr>
            <a:r>
              <a:rPr lang="en-IN" sz="2000" b="0" i="0" u="none" strike="noStrike" cap="none" dirty="0">
                <a:solidFill>
                  <a:srgbClr val="3F3F3F"/>
                </a:solidFill>
                <a:latin typeface="Calibri"/>
                <a:ea typeface="Calibri"/>
                <a:cs typeface="Calibri"/>
                <a:sym typeface="Calibri"/>
              </a:rPr>
              <a:t>Each click on product, adding to </a:t>
            </a:r>
            <a:r>
              <a:rPr lang="en-IN" sz="2000" b="0" i="0" u="none" strike="noStrike" cap="none" dirty="0" err="1">
                <a:solidFill>
                  <a:srgbClr val="3F3F3F"/>
                </a:solidFill>
                <a:latin typeface="Calibri"/>
                <a:ea typeface="Calibri"/>
                <a:cs typeface="Calibri"/>
                <a:sym typeface="Calibri"/>
              </a:rPr>
              <a:t>wishlist</a:t>
            </a:r>
            <a:r>
              <a:rPr lang="en-IN" sz="2000" b="0" i="0" u="none" strike="noStrike" cap="none" dirty="0">
                <a:solidFill>
                  <a:srgbClr val="3F3F3F"/>
                </a:solidFill>
                <a:latin typeface="Calibri"/>
                <a:ea typeface="Calibri"/>
                <a:cs typeface="Calibri"/>
                <a:sym typeface="Calibri"/>
              </a:rPr>
              <a:t>, adding to cart, save for later and purchase</a:t>
            </a:r>
            <a:endParaRPr sz="2000" b="0" i="0" u="none" strike="noStrike" cap="none" dirty="0">
              <a:solidFill>
                <a:srgbClr val="3F3F3F"/>
              </a:solidFill>
              <a:latin typeface="Calibri"/>
              <a:ea typeface="Calibri"/>
              <a:cs typeface="Calibri"/>
              <a:sym typeface="Calibri"/>
            </a:endParaRPr>
          </a:p>
          <a:p>
            <a:pPr marL="0" marR="0" lvl="0" indent="0" algn="l" rtl="0">
              <a:lnSpc>
                <a:spcPct val="90000"/>
              </a:lnSpc>
              <a:spcBef>
                <a:spcPts val="1400"/>
              </a:spcBef>
              <a:spcAft>
                <a:spcPts val="0"/>
              </a:spcAft>
              <a:buClr>
                <a:schemeClr val="accent1"/>
              </a:buClr>
              <a:buSzPts val="2000"/>
              <a:buFont typeface="Calibri"/>
              <a:buNone/>
            </a:pPr>
            <a:r>
              <a:rPr lang="en-IN" sz="2000" b="1" i="0" u="none" strike="noStrike" cap="none" dirty="0">
                <a:solidFill>
                  <a:srgbClr val="3F3F3F"/>
                </a:solidFill>
                <a:latin typeface="Calibri"/>
                <a:ea typeface="Calibri"/>
                <a:cs typeface="Calibri"/>
                <a:sym typeface="Calibri"/>
              </a:rPr>
              <a:t>Ratings:- </a:t>
            </a:r>
            <a:endParaRPr sz="2000" b="1"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Arial"/>
              <a:buChar char="•"/>
            </a:pPr>
            <a:r>
              <a:rPr lang="en-IN" sz="2000" b="0" i="0" u="none" strike="noStrike" cap="none" dirty="0">
                <a:solidFill>
                  <a:srgbClr val="3F3F3F"/>
                </a:solidFill>
                <a:latin typeface="Calibri"/>
                <a:ea typeface="Calibri"/>
                <a:cs typeface="Calibri"/>
                <a:sym typeface="Calibri"/>
              </a:rPr>
              <a:t>Assign implicit values on user actions</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Arial"/>
              <a:buChar char="•"/>
            </a:pPr>
            <a:r>
              <a:rPr lang="en-IN" sz="2000" b="0" i="0" u="none" strike="noStrike" cap="none" dirty="0">
                <a:solidFill>
                  <a:srgbClr val="3F3F3F"/>
                </a:solidFill>
                <a:latin typeface="Calibri"/>
                <a:ea typeface="Calibri"/>
                <a:cs typeface="Calibri"/>
                <a:sym typeface="Calibri"/>
              </a:rPr>
              <a:t>Ratings of products from the users </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Arial"/>
              <a:buChar char="•"/>
            </a:pPr>
            <a:r>
              <a:rPr lang="en-IN" sz="2000" b="0" i="0" u="none" strike="noStrike" cap="none" dirty="0">
                <a:solidFill>
                  <a:srgbClr val="3F3F3F"/>
                </a:solidFill>
                <a:latin typeface="Calibri"/>
                <a:ea typeface="Calibri"/>
                <a:cs typeface="Calibri"/>
                <a:sym typeface="Calibri"/>
              </a:rPr>
              <a:t>And Feedback</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1" i="0" u="none" strike="noStrike" cap="none" dirty="0">
                <a:solidFill>
                  <a:srgbClr val="3F3F3F"/>
                </a:solidFill>
                <a:latin typeface="Calibri"/>
                <a:ea typeface="Calibri"/>
                <a:cs typeface="Calibri"/>
                <a:sym typeface="Calibri"/>
              </a:rPr>
              <a:t>Filtering:- </a:t>
            </a:r>
            <a:endParaRPr sz="2000" b="1"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Hybrid approach of Collaborative filtering and user based filtering</a:t>
            </a:r>
            <a:endParaRPr sz="2000" b="0" i="0" u="none" strike="noStrike" cap="none" dirty="0">
              <a:solidFill>
                <a:srgbClr val="3F3F3F"/>
              </a:solidFill>
              <a:latin typeface="Calibri"/>
              <a:ea typeface="Calibri"/>
              <a:cs typeface="Calibri"/>
              <a:sym typeface="Calibri"/>
            </a:endParaRPr>
          </a:p>
        </p:txBody>
      </p:sp>
      <p:sp>
        <p:nvSpPr>
          <p:cNvPr id="2" name="Footer Placeholder 1"/>
          <p:cNvSpPr>
            <a:spLocks noGrp="1"/>
          </p:cNvSpPr>
          <p:nvPr>
            <p:ph type="ftr" sz="quarter" idx="11"/>
          </p:nvPr>
        </p:nvSpPr>
        <p:spPr/>
        <p:txBody>
          <a:bodyPr/>
          <a:lstStyle/>
          <a:p>
            <a:r>
              <a:rPr lang="en-US" dirty="0" smtClean="0">
                <a:latin typeface="+mn-lt"/>
              </a:rPr>
              <a:t>Proprietary content. ©Great Learning. All Rights Reserved. Unauthorized use or distribution prohibited</a:t>
            </a:r>
            <a:endParaRPr lang="en-IN" dirty="0">
              <a:latin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Considerations</a:t>
            </a:r>
            <a:endParaRPr/>
          </a:p>
        </p:txBody>
      </p:sp>
      <p:sp>
        <p:nvSpPr>
          <p:cNvPr id="522" name="Google Shape;522;p57"/>
          <p:cNvSpPr txBox="1">
            <a:spLocks noGrp="1"/>
          </p:cNvSpPr>
          <p:nvPr>
            <p:ph idx="1"/>
          </p:nvPr>
        </p:nvSpPr>
        <p:spPr>
          <a:prstGeom prst="rect">
            <a:avLst/>
          </a:prstGeom>
          <a:noFill/>
          <a:ln>
            <a:noFill/>
          </a:ln>
        </p:spPr>
        <p:txBody>
          <a:bodyPr spcFirstLastPara="1" wrap="square" lIns="0" tIns="45700" rIns="0" bIns="45700" anchor="t" anchorCtr="0">
            <a:noAutofit/>
          </a:bodyPr>
          <a:lstStyle/>
          <a:p>
            <a:pPr marL="91440" marR="0" lvl="0" indent="-91440" algn="l" rtl="0">
              <a:lnSpc>
                <a:spcPct val="90000"/>
              </a:lnSpc>
              <a:spcBef>
                <a:spcPts val="0"/>
              </a:spcBef>
              <a:spcAft>
                <a:spcPts val="0"/>
              </a:spcAft>
              <a:buClr>
                <a:schemeClr val="accent1"/>
              </a:buClr>
              <a:buSzPts val="2000"/>
              <a:buFont typeface="Arial"/>
              <a:buChar char="•"/>
            </a:pPr>
            <a:r>
              <a:rPr lang="en-IN" sz="2000" b="0" i="0" u="none" strike="noStrike" cap="none" dirty="0">
                <a:solidFill>
                  <a:srgbClr val="3F3F3F"/>
                </a:solidFill>
                <a:latin typeface="Calibri"/>
                <a:ea typeface="Calibri"/>
                <a:cs typeface="Calibri"/>
                <a:sym typeface="Calibri"/>
              </a:rPr>
              <a:t>Sometimes not recommending or simple recommendation is the best option</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Arial"/>
              <a:buChar char="•"/>
            </a:pPr>
            <a:r>
              <a:rPr lang="en-IN" sz="2000" b="0" i="0" u="none" strike="noStrike" cap="none" dirty="0">
                <a:solidFill>
                  <a:srgbClr val="3F3F3F"/>
                </a:solidFill>
                <a:latin typeface="Calibri"/>
                <a:ea typeface="Calibri"/>
                <a:cs typeface="Calibri"/>
                <a:sym typeface="Calibri"/>
              </a:rPr>
              <a:t>Privacy concerns in Recommendation systems</a:t>
            </a:r>
            <a:endParaRPr sz="2000" b="0" i="0" u="none" strike="noStrike" cap="none" dirty="0">
              <a:solidFill>
                <a:srgbClr val="3F3F3F"/>
              </a:solidFill>
              <a:latin typeface="Calibri"/>
              <a:ea typeface="Calibri"/>
              <a:cs typeface="Calibri"/>
              <a:sym typeface="Calibri"/>
            </a:endParaRPr>
          </a:p>
          <a:p>
            <a:pPr marL="384175" marR="0" lvl="1" indent="-182880" algn="l" rtl="0">
              <a:lnSpc>
                <a:spcPct val="90000"/>
              </a:lnSpc>
              <a:spcBef>
                <a:spcPts val="400"/>
              </a:spcBef>
              <a:spcAft>
                <a:spcPts val="0"/>
              </a:spcAft>
              <a:buClr>
                <a:schemeClr val="accent1"/>
              </a:buClr>
              <a:buSzPts val="1800"/>
              <a:buFont typeface="Calibri"/>
              <a:buChar char="◦"/>
            </a:pPr>
            <a:r>
              <a:rPr lang="en-IN" sz="1800" b="0" i="0" u="none" strike="noStrike" cap="none" dirty="0">
                <a:solidFill>
                  <a:srgbClr val="3F3F3F"/>
                </a:solidFill>
                <a:latin typeface="Calibri"/>
                <a:ea typeface="Calibri"/>
                <a:cs typeface="Calibri"/>
                <a:sym typeface="Calibri"/>
              </a:rPr>
              <a:t>The case of Target Corporation</a:t>
            </a:r>
            <a:endParaRPr sz="18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600"/>
              </a:spcBef>
              <a:spcAft>
                <a:spcPts val="0"/>
              </a:spcAft>
              <a:buClr>
                <a:schemeClr val="accent1"/>
              </a:buClr>
              <a:buSzPts val="2000"/>
              <a:buFont typeface="Arial"/>
              <a:buChar char="•"/>
            </a:pPr>
            <a:r>
              <a:rPr lang="en-IN" sz="2000" b="0" i="0" u="none" strike="noStrike" cap="none" dirty="0">
                <a:solidFill>
                  <a:srgbClr val="3F3F3F"/>
                </a:solidFill>
                <a:latin typeface="Calibri"/>
                <a:ea typeface="Calibri"/>
                <a:cs typeface="Calibri"/>
                <a:sym typeface="Calibri"/>
              </a:rPr>
              <a:t>Computational challenges in recommendation systems, can be costly to implement</a:t>
            </a:r>
            <a:endParaRPr sz="2000" b="0" i="0" u="none" strike="noStrike" cap="none" dirty="0">
              <a:solidFill>
                <a:srgbClr val="3F3F3F"/>
              </a:solidFill>
              <a:latin typeface="Calibri"/>
              <a:ea typeface="Calibri"/>
              <a:cs typeface="Calibri"/>
              <a:sym typeface="Calibri"/>
            </a:endParaRPr>
          </a:p>
          <a:p>
            <a:pPr marL="384175" marR="0" lvl="1" indent="-182880" algn="l" rtl="0">
              <a:lnSpc>
                <a:spcPct val="90000"/>
              </a:lnSpc>
              <a:spcBef>
                <a:spcPts val="400"/>
              </a:spcBef>
              <a:spcAft>
                <a:spcPts val="0"/>
              </a:spcAft>
              <a:buClr>
                <a:schemeClr val="accent1"/>
              </a:buClr>
              <a:buSzPts val="1800"/>
              <a:buFont typeface="Calibri"/>
              <a:buChar char="◦"/>
            </a:pPr>
            <a:r>
              <a:rPr lang="en-IN" sz="1800" b="0" i="0" u="none" strike="noStrike" cap="none" dirty="0">
                <a:solidFill>
                  <a:srgbClr val="3F3F3F"/>
                </a:solidFill>
                <a:latin typeface="Calibri"/>
                <a:ea typeface="Calibri"/>
                <a:cs typeface="Calibri"/>
                <a:sym typeface="Calibri"/>
              </a:rPr>
              <a:t>•The final model built by winning Netflix team could not be implemented due to engineering challenges</a:t>
            </a:r>
            <a:endParaRPr sz="1800" b="0" i="0" u="none" strike="noStrike" cap="none" dirty="0">
              <a:solidFill>
                <a:srgbClr val="3F3F3F"/>
              </a:solidFill>
              <a:latin typeface="Calibri"/>
              <a:ea typeface="Calibri"/>
              <a:cs typeface="Calibri"/>
              <a:sym typeface="Calibri"/>
            </a:endParaRPr>
          </a:p>
          <a:p>
            <a:pPr marL="384175" marR="0" lvl="1" indent="-182880" algn="l" rtl="0">
              <a:lnSpc>
                <a:spcPct val="90000"/>
              </a:lnSpc>
              <a:spcBef>
                <a:spcPts val="600"/>
              </a:spcBef>
              <a:spcAft>
                <a:spcPts val="0"/>
              </a:spcAft>
              <a:buClr>
                <a:schemeClr val="accent1"/>
              </a:buClr>
              <a:buSzPts val="1800"/>
              <a:buFont typeface="Calibri"/>
              <a:buChar char="◦"/>
            </a:pPr>
            <a:r>
              <a:rPr lang="en-IN" sz="1800" b="0" i="0" u="none" strike="noStrike" cap="none" dirty="0">
                <a:solidFill>
                  <a:srgbClr val="3F3F3F"/>
                </a:solidFill>
                <a:latin typeface="Calibri"/>
                <a:ea typeface="Calibri"/>
                <a:cs typeface="Calibri"/>
                <a:sym typeface="Calibri"/>
              </a:rPr>
              <a:t>•Good Data Collection, well thought out metrics are a must</a:t>
            </a:r>
            <a:endParaRPr dirty="0"/>
          </a:p>
        </p:txBody>
      </p:sp>
      <p:sp>
        <p:nvSpPr>
          <p:cNvPr id="2" name="Footer Placeholder 1"/>
          <p:cNvSpPr>
            <a:spLocks noGrp="1"/>
          </p:cNvSpPr>
          <p:nvPr>
            <p:ph type="ftr" sz="quarter" idx="11"/>
          </p:nvPr>
        </p:nvSpPr>
        <p:spPr/>
        <p:txBody>
          <a:bodyPr/>
          <a:lstStyle/>
          <a:p>
            <a:r>
              <a:rPr lang="en-US" dirty="0" smtClean="0">
                <a:latin typeface="+mn-lt"/>
              </a:rPr>
              <a:t>Proprietary content. ©Great Learning. All Rights Reserved. Unauthorized use or distribution prohibited</a:t>
            </a:r>
            <a:endParaRPr lang="en-IN" dirty="0">
              <a:latin typeface="+mn-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59"/>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References</a:t>
            </a:r>
            <a:endParaRPr/>
          </a:p>
        </p:txBody>
      </p:sp>
      <p:sp>
        <p:nvSpPr>
          <p:cNvPr id="534" name="Google Shape;534;p59"/>
          <p:cNvSpPr txBox="1">
            <a:spLocks noGrp="1"/>
          </p:cNvSpPr>
          <p:nvPr>
            <p:ph idx="1"/>
          </p:nvPr>
        </p:nvSpPr>
        <p:spPr>
          <a:xfrm>
            <a:off x="1097280" y="1845734"/>
            <a:ext cx="10058400" cy="3553580"/>
          </a:xfrm>
          <a:prstGeom prst="rect">
            <a:avLst/>
          </a:prstGeom>
          <a:noFill/>
          <a:ln>
            <a:noFill/>
          </a:ln>
        </p:spPr>
        <p:txBody>
          <a:bodyPr spcFirstLastPara="1" wrap="square" lIns="0" tIns="45700" rIns="0" bIns="45700" anchor="t" anchorCtr="0">
            <a:noAutofit/>
          </a:bodyPr>
          <a:lstStyle/>
          <a:p>
            <a:pPr marL="91440" marR="0" lvl="0" indent="-91440" algn="l" rtl="0">
              <a:lnSpc>
                <a:spcPct val="90000"/>
              </a:lnSpc>
              <a:spcBef>
                <a:spcPts val="0"/>
              </a:spcBef>
              <a:spcAft>
                <a:spcPts val="0"/>
              </a:spcAft>
              <a:buClr>
                <a:schemeClr val="accent1"/>
              </a:buClr>
              <a:buSzPts val="1450"/>
              <a:buFont typeface="Calibri"/>
              <a:buChar char=" "/>
            </a:pPr>
            <a:r>
              <a:rPr lang="en-IN" sz="1450" b="0" i="0" u="sng" strike="noStrike" cap="none" dirty="0" smtClean="0">
                <a:solidFill>
                  <a:schemeClr val="hlink"/>
                </a:solidFill>
                <a:latin typeface="Calibri"/>
                <a:ea typeface="Calibri"/>
                <a:cs typeface="Calibri"/>
                <a:sym typeface="Calibri"/>
                <a:hlinkClick r:id="rId3"/>
              </a:rPr>
              <a:t>1. http</a:t>
            </a:r>
            <a:r>
              <a:rPr lang="en-IN" sz="1450" b="0" i="0" u="sng" strike="noStrike" cap="none" dirty="0">
                <a:solidFill>
                  <a:schemeClr val="hlink"/>
                </a:solidFill>
                <a:latin typeface="Calibri"/>
                <a:ea typeface="Calibri"/>
                <a:cs typeface="Calibri"/>
                <a:sym typeface="Calibri"/>
                <a:hlinkClick r:id="rId3"/>
              </a:rPr>
              <a:t>://dataconomy.com/an-introduction-to-recommendation-engines/</a:t>
            </a:r>
            <a:endParaRPr sz="1450" b="0" i="0" u="sng" strike="noStrike" cap="none" dirty="0">
              <a:solidFill>
                <a:schemeClr val="hlink"/>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1450"/>
              <a:buFont typeface="Calibri"/>
              <a:buChar char=" "/>
            </a:pPr>
            <a:r>
              <a:rPr lang="en-IN" sz="1450" b="0" i="0" u="sng" strike="noStrike" cap="none" dirty="0" smtClean="0">
                <a:solidFill>
                  <a:schemeClr val="hlink"/>
                </a:solidFill>
                <a:latin typeface="Calibri"/>
                <a:ea typeface="Calibri"/>
                <a:cs typeface="Calibri"/>
                <a:sym typeface="Calibri"/>
                <a:hlinkClick r:id="rId4"/>
              </a:rPr>
              <a:t>2. https</a:t>
            </a:r>
            <a:r>
              <a:rPr lang="en-IN" sz="1450" b="0" i="0" u="sng" strike="noStrike" cap="none" dirty="0">
                <a:solidFill>
                  <a:schemeClr val="hlink"/>
                </a:solidFill>
                <a:latin typeface="Calibri"/>
                <a:ea typeface="Calibri"/>
                <a:cs typeface="Calibri"/>
                <a:sym typeface="Calibri"/>
                <a:hlinkClick r:id="rId4"/>
              </a:rPr>
              <a:t>://goo.gl/ehBnhf</a:t>
            </a:r>
            <a:endParaRPr sz="1450" b="0" i="0" u="sng" strike="noStrike" cap="none" dirty="0">
              <a:solidFill>
                <a:schemeClr val="hlink"/>
              </a:solidFill>
              <a:latin typeface="Source Sans Pro"/>
              <a:ea typeface="Source Sans Pro"/>
              <a:cs typeface="Source Sans Pro"/>
              <a:sym typeface="Source Sans Pro"/>
              <a:hlinkClick r:id="rId4"/>
            </a:endParaRPr>
          </a:p>
          <a:p>
            <a:pPr marL="91440" marR="0" lvl="0" indent="-91440" algn="l" rtl="0">
              <a:lnSpc>
                <a:spcPct val="90000"/>
              </a:lnSpc>
              <a:spcBef>
                <a:spcPts val="1400"/>
              </a:spcBef>
              <a:spcAft>
                <a:spcPts val="0"/>
              </a:spcAft>
              <a:buClr>
                <a:schemeClr val="accent1"/>
              </a:buClr>
              <a:buSzPts val="1450"/>
              <a:buFont typeface="Calibri"/>
              <a:buChar char=" "/>
            </a:pPr>
            <a:r>
              <a:rPr lang="en-IN" sz="1450" b="0" i="0" u="sng" strike="noStrike" cap="none" dirty="0" smtClean="0">
                <a:solidFill>
                  <a:schemeClr val="hlink"/>
                </a:solidFill>
                <a:latin typeface="Calibri"/>
                <a:ea typeface="Calibri"/>
                <a:cs typeface="Calibri"/>
                <a:sym typeface="Calibri"/>
                <a:hlinkClick r:id="rId5"/>
              </a:rPr>
              <a:t>3. https</a:t>
            </a:r>
            <a:r>
              <a:rPr lang="en-IN" sz="1450" b="0" i="0" u="sng" strike="noStrike" cap="none" dirty="0">
                <a:solidFill>
                  <a:schemeClr val="hlink"/>
                </a:solidFill>
                <a:latin typeface="Calibri"/>
                <a:ea typeface="Calibri"/>
                <a:cs typeface="Calibri"/>
                <a:sym typeface="Calibri"/>
                <a:hlinkClick r:id="rId5"/>
              </a:rPr>
              <a:t>://github.com/dvysardana/RecommenderSystems_PyData_2016</a:t>
            </a:r>
            <a:endParaRPr sz="1450" b="0" i="0" u="sng" strike="noStrike" cap="none" dirty="0">
              <a:solidFill>
                <a:schemeClr val="hlink"/>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1450"/>
              <a:buFont typeface="Calibri"/>
              <a:buChar char=" "/>
            </a:pPr>
            <a:r>
              <a:rPr lang="en-IN" sz="1450" b="0" i="0" u="sng" strike="noStrike" cap="none" dirty="0" smtClean="0">
                <a:solidFill>
                  <a:schemeClr val="hlink"/>
                </a:solidFill>
                <a:latin typeface="Calibri"/>
                <a:ea typeface="Calibri"/>
                <a:cs typeface="Calibri"/>
                <a:sym typeface="Calibri"/>
                <a:hlinkClick r:id="rId5"/>
              </a:rPr>
              <a:t>4. https</a:t>
            </a:r>
            <a:r>
              <a:rPr lang="en-IN" sz="1450" b="0" i="0" u="sng" strike="noStrike" cap="none" dirty="0">
                <a:solidFill>
                  <a:schemeClr val="hlink"/>
                </a:solidFill>
                <a:latin typeface="Calibri"/>
                <a:ea typeface="Calibri"/>
                <a:cs typeface="Calibri"/>
                <a:sym typeface="Calibri"/>
                <a:hlinkClick r:id="rId5"/>
              </a:rPr>
              <a:t>://brenocon.com/blog/2012/03/cosine-similarity-pearson-correlation-and-ols-coefficients/</a:t>
            </a:r>
            <a:endParaRPr sz="1450" b="0" i="0" u="sng" strike="noStrike" cap="none" dirty="0">
              <a:solidFill>
                <a:schemeClr val="hlink"/>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1450"/>
              <a:buFont typeface="Calibri"/>
              <a:buChar char=" "/>
            </a:pPr>
            <a:r>
              <a:rPr lang="en-IN" sz="1450" b="0" i="0" u="sng" strike="noStrike" cap="none" dirty="0" smtClean="0">
                <a:solidFill>
                  <a:schemeClr val="hlink"/>
                </a:solidFill>
                <a:latin typeface="Calibri"/>
                <a:ea typeface="Calibri"/>
                <a:cs typeface="Calibri"/>
                <a:sym typeface="Calibri"/>
                <a:hlinkClick r:id="rId5"/>
              </a:rPr>
              <a:t>5. https</a:t>
            </a:r>
            <a:r>
              <a:rPr lang="en-IN" sz="1450" b="0" i="0" u="sng" strike="noStrike" cap="none" dirty="0">
                <a:solidFill>
                  <a:schemeClr val="hlink"/>
                </a:solidFill>
                <a:latin typeface="Calibri"/>
                <a:ea typeface="Calibri"/>
                <a:cs typeface="Calibri"/>
                <a:sym typeface="Calibri"/>
                <a:hlinkClick r:id="rId5"/>
              </a:rPr>
              <a:t>://wiki.epfl.ch/edicpublic/documents/Candidacy%20exam/Evaluation.pdf</a:t>
            </a:r>
            <a:endParaRPr sz="1450" b="0" i="0" u="sng" strike="noStrike" cap="none" dirty="0">
              <a:solidFill>
                <a:schemeClr val="hlink"/>
              </a:solidFill>
              <a:latin typeface="Calibri"/>
              <a:ea typeface="Calibri"/>
              <a:cs typeface="Calibri"/>
              <a:sym typeface="Calibri"/>
              <a:hlinkClick r:id="rId5"/>
            </a:endParaRPr>
          </a:p>
          <a:p>
            <a:pPr marL="91440" marR="0" lvl="0" indent="-91440" algn="l" rtl="0">
              <a:lnSpc>
                <a:spcPct val="90000"/>
              </a:lnSpc>
              <a:spcBef>
                <a:spcPts val="1400"/>
              </a:spcBef>
              <a:spcAft>
                <a:spcPts val="0"/>
              </a:spcAft>
              <a:buClr>
                <a:schemeClr val="accent1"/>
              </a:buClr>
              <a:buSzPts val="1450"/>
              <a:buFont typeface="Calibri"/>
              <a:buChar char=" "/>
            </a:pPr>
            <a:r>
              <a:rPr lang="en-IN" sz="1450" b="0" i="0" u="sng" strike="noStrike" cap="none" dirty="0" smtClean="0">
                <a:solidFill>
                  <a:schemeClr val="hlink"/>
                </a:solidFill>
                <a:latin typeface="Calibri"/>
                <a:ea typeface="Calibri"/>
                <a:cs typeface="Calibri"/>
                <a:sym typeface="Calibri"/>
                <a:hlinkClick r:id="rId5"/>
              </a:rPr>
              <a:t>6. http</a:t>
            </a:r>
            <a:r>
              <a:rPr lang="en-IN" sz="1450" b="0" i="0" u="sng" strike="noStrike" cap="none" dirty="0">
                <a:solidFill>
                  <a:schemeClr val="hlink"/>
                </a:solidFill>
                <a:latin typeface="Calibri"/>
                <a:ea typeface="Calibri"/>
                <a:cs typeface="Calibri"/>
                <a:sym typeface="Calibri"/>
                <a:hlinkClick r:id="rId5"/>
              </a:rPr>
              <a:t>://www.quuxlabs.com/blog/2010/09/matrix-factorization-a-simple-tutorial-and-implementation-in-python/</a:t>
            </a:r>
            <a:endParaRPr sz="1450" b="0" i="0" u="sng" strike="noStrike" cap="none" dirty="0">
              <a:solidFill>
                <a:schemeClr val="hlink"/>
              </a:solidFill>
              <a:latin typeface="Calibri"/>
              <a:ea typeface="Calibri"/>
              <a:cs typeface="Calibri"/>
              <a:sym typeface="Calibri"/>
              <a:hlinkClick r:id="rId5"/>
            </a:endParaRPr>
          </a:p>
          <a:p>
            <a:pPr marL="91440" marR="0" lvl="0" indent="-91440" algn="l" rtl="0">
              <a:lnSpc>
                <a:spcPct val="90000"/>
              </a:lnSpc>
              <a:spcBef>
                <a:spcPts val="1400"/>
              </a:spcBef>
              <a:spcAft>
                <a:spcPts val="0"/>
              </a:spcAft>
              <a:buClr>
                <a:schemeClr val="accent1"/>
              </a:buClr>
              <a:buSzPts val="1450"/>
              <a:buFont typeface="Calibri"/>
              <a:buChar char=" "/>
            </a:pPr>
            <a:r>
              <a:rPr lang="en-IN" sz="1450" b="0" i="0" u="none" strike="noStrike" cap="none" dirty="0" smtClean="0">
                <a:solidFill>
                  <a:srgbClr val="222222"/>
                </a:solidFill>
                <a:highlight>
                  <a:srgbClr val="FFFFFF"/>
                </a:highlight>
                <a:latin typeface="Calibri"/>
                <a:ea typeface="Calibri"/>
                <a:cs typeface="Calibri"/>
                <a:sym typeface="Calibri"/>
              </a:rPr>
              <a:t>7. </a:t>
            </a:r>
            <a:r>
              <a:rPr lang="en-IN" sz="1450" b="0" i="0" u="none" strike="noStrike" cap="none" dirty="0" err="1" smtClean="0">
                <a:solidFill>
                  <a:srgbClr val="222222"/>
                </a:solidFill>
                <a:highlight>
                  <a:srgbClr val="FFFFFF"/>
                </a:highlight>
                <a:latin typeface="Calibri"/>
                <a:ea typeface="Calibri"/>
                <a:cs typeface="Calibri"/>
                <a:sym typeface="Calibri"/>
              </a:rPr>
              <a:t>Gunawardana</a:t>
            </a:r>
            <a:r>
              <a:rPr lang="en-IN" sz="1450" b="0" i="0" u="none" strike="noStrike" cap="none" dirty="0">
                <a:solidFill>
                  <a:srgbClr val="222222"/>
                </a:solidFill>
                <a:highlight>
                  <a:srgbClr val="FFFFFF"/>
                </a:highlight>
                <a:latin typeface="Calibri"/>
                <a:ea typeface="Calibri"/>
                <a:cs typeface="Calibri"/>
                <a:sym typeface="Calibri"/>
              </a:rPr>
              <a:t>, </a:t>
            </a:r>
            <a:r>
              <a:rPr lang="en-IN" sz="1450" b="0" i="0" u="none" strike="noStrike" cap="none" dirty="0" err="1">
                <a:solidFill>
                  <a:srgbClr val="222222"/>
                </a:solidFill>
                <a:highlight>
                  <a:srgbClr val="FFFFFF"/>
                </a:highlight>
                <a:latin typeface="Calibri"/>
                <a:ea typeface="Calibri"/>
                <a:cs typeface="Calibri"/>
                <a:sym typeface="Calibri"/>
              </a:rPr>
              <a:t>Asela</a:t>
            </a:r>
            <a:r>
              <a:rPr lang="en-IN" sz="1450" b="0" i="0" u="none" strike="noStrike" cap="none" dirty="0">
                <a:solidFill>
                  <a:srgbClr val="222222"/>
                </a:solidFill>
                <a:highlight>
                  <a:srgbClr val="FFFFFF"/>
                </a:highlight>
                <a:latin typeface="Calibri"/>
                <a:ea typeface="Calibri"/>
                <a:cs typeface="Calibri"/>
                <a:sym typeface="Calibri"/>
              </a:rPr>
              <a:t>, and Guy </a:t>
            </a:r>
            <a:r>
              <a:rPr lang="en-IN" sz="1450" b="0" i="0" u="none" strike="noStrike" cap="none" dirty="0" err="1">
                <a:solidFill>
                  <a:srgbClr val="222222"/>
                </a:solidFill>
                <a:highlight>
                  <a:srgbClr val="FFFFFF"/>
                </a:highlight>
                <a:latin typeface="Calibri"/>
                <a:ea typeface="Calibri"/>
                <a:cs typeface="Calibri"/>
                <a:sym typeface="Calibri"/>
              </a:rPr>
              <a:t>Shani</a:t>
            </a:r>
            <a:r>
              <a:rPr lang="en-IN" sz="1450" b="0" i="0" u="none" strike="noStrike" cap="none" dirty="0">
                <a:solidFill>
                  <a:srgbClr val="222222"/>
                </a:solidFill>
                <a:highlight>
                  <a:srgbClr val="FFFFFF"/>
                </a:highlight>
                <a:latin typeface="Calibri"/>
                <a:ea typeface="Calibri"/>
                <a:cs typeface="Calibri"/>
                <a:sym typeface="Calibri"/>
              </a:rPr>
              <a:t>. "A survey of accuracy evaluation metrics of recommendation tasks." </a:t>
            </a:r>
            <a:r>
              <a:rPr lang="en-IN" sz="1450" b="0" i="1" u="none" strike="noStrike" cap="none" dirty="0">
                <a:solidFill>
                  <a:srgbClr val="222222"/>
                </a:solidFill>
                <a:highlight>
                  <a:srgbClr val="FFFFFF"/>
                </a:highlight>
                <a:latin typeface="Calibri"/>
                <a:ea typeface="Calibri"/>
                <a:cs typeface="Calibri"/>
                <a:sym typeface="Calibri"/>
              </a:rPr>
              <a:t>Journal of Machine Learning Research</a:t>
            </a:r>
            <a:r>
              <a:rPr lang="en-IN" sz="1450" b="0" i="0" u="none" strike="noStrike" cap="none" dirty="0">
                <a:solidFill>
                  <a:srgbClr val="222222"/>
                </a:solidFill>
                <a:highlight>
                  <a:srgbClr val="FFFFFF"/>
                </a:highlight>
                <a:latin typeface="Calibri"/>
                <a:ea typeface="Calibri"/>
                <a:cs typeface="Calibri"/>
                <a:sym typeface="Calibri"/>
              </a:rPr>
              <a:t>10.Dec (2009): 2935-2962.</a:t>
            </a:r>
            <a:endParaRPr sz="1450" b="0" i="0" u="none" strike="noStrike" cap="none" dirty="0">
              <a:solidFill>
                <a:srgbClr val="222222"/>
              </a:solidFill>
              <a:highlight>
                <a:srgbClr val="FFFFFF"/>
              </a:highlight>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1450"/>
              <a:buFont typeface="Calibri"/>
              <a:buChar char=" "/>
            </a:pPr>
            <a:r>
              <a:rPr lang="en-IN" sz="1450" b="0" i="0" u="none" strike="noStrike" cap="none" dirty="0" smtClean="0">
                <a:solidFill>
                  <a:srgbClr val="222222"/>
                </a:solidFill>
                <a:highlight>
                  <a:schemeClr val="lt1"/>
                </a:highlight>
                <a:latin typeface="Calibri"/>
                <a:ea typeface="Calibri"/>
                <a:cs typeface="Calibri"/>
                <a:sym typeface="Calibri"/>
              </a:rPr>
              <a:t>8. Davis</a:t>
            </a:r>
            <a:r>
              <a:rPr lang="en-IN" sz="1450" b="0" i="0" u="none" strike="noStrike" cap="none" dirty="0">
                <a:solidFill>
                  <a:srgbClr val="222222"/>
                </a:solidFill>
                <a:highlight>
                  <a:schemeClr val="lt1"/>
                </a:highlight>
                <a:latin typeface="Calibri"/>
                <a:ea typeface="Calibri"/>
                <a:cs typeface="Calibri"/>
                <a:sym typeface="Calibri"/>
              </a:rPr>
              <a:t>, Jesse, and Mark </a:t>
            </a:r>
            <a:r>
              <a:rPr lang="en-IN" sz="1450" b="0" i="0" u="none" strike="noStrike" cap="none" dirty="0" err="1">
                <a:solidFill>
                  <a:srgbClr val="222222"/>
                </a:solidFill>
                <a:highlight>
                  <a:schemeClr val="lt1"/>
                </a:highlight>
                <a:latin typeface="Calibri"/>
                <a:ea typeface="Calibri"/>
                <a:cs typeface="Calibri"/>
                <a:sym typeface="Calibri"/>
              </a:rPr>
              <a:t>Goadrich</a:t>
            </a:r>
            <a:r>
              <a:rPr lang="en-IN" sz="1450" b="0" i="0" u="none" strike="noStrike" cap="none" dirty="0">
                <a:solidFill>
                  <a:srgbClr val="222222"/>
                </a:solidFill>
                <a:highlight>
                  <a:schemeClr val="lt1"/>
                </a:highlight>
                <a:latin typeface="Calibri"/>
                <a:ea typeface="Calibri"/>
                <a:cs typeface="Calibri"/>
                <a:sym typeface="Calibri"/>
              </a:rPr>
              <a:t>. "The relationship between Precision-Recall and ROC curves." </a:t>
            </a:r>
            <a:r>
              <a:rPr lang="en-IN" sz="1450" b="0" i="1" u="none" strike="noStrike" cap="none" dirty="0">
                <a:solidFill>
                  <a:srgbClr val="222222"/>
                </a:solidFill>
                <a:highlight>
                  <a:schemeClr val="lt1"/>
                </a:highlight>
                <a:latin typeface="Calibri"/>
                <a:ea typeface="Calibri"/>
                <a:cs typeface="Calibri"/>
                <a:sym typeface="Calibri"/>
              </a:rPr>
              <a:t>Proceedings of the 23rd international conference on Machine learning</a:t>
            </a:r>
            <a:r>
              <a:rPr lang="en-IN" sz="1450" b="0" i="0" u="none" strike="noStrike" cap="none" dirty="0">
                <a:solidFill>
                  <a:srgbClr val="222222"/>
                </a:solidFill>
                <a:highlight>
                  <a:schemeClr val="lt1"/>
                </a:highlight>
                <a:latin typeface="Calibri"/>
                <a:ea typeface="Calibri"/>
                <a:cs typeface="Calibri"/>
                <a:sym typeface="Calibri"/>
              </a:rPr>
              <a:t>. ACM, 2006.</a:t>
            </a:r>
            <a:endParaRPr sz="1450" b="0" i="0" u="none" strike="noStrike" cap="none" dirty="0">
              <a:solidFill>
                <a:srgbClr val="222222"/>
              </a:solidFill>
              <a:highlight>
                <a:schemeClr val="lt1"/>
              </a:highlight>
              <a:latin typeface="Calibri"/>
              <a:ea typeface="Calibri"/>
              <a:cs typeface="Calibri"/>
              <a:sym typeface="Calibri"/>
            </a:endParaRPr>
          </a:p>
          <a:p>
            <a:pPr marL="91440" marR="0" lvl="0" indent="635" algn="l" rtl="0">
              <a:lnSpc>
                <a:spcPct val="90000"/>
              </a:lnSpc>
              <a:spcBef>
                <a:spcPts val="1400"/>
              </a:spcBef>
              <a:spcAft>
                <a:spcPts val="0"/>
              </a:spcAft>
              <a:buClr>
                <a:schemeClr val="accent1"/>
              </a:buClr>
              <a:buSzPts val="1450"/>
              <a:buFont typeface="Calibri"/>
              <a:buNone/>
            </a:pPr>
            <a:endParaRPr sz="1450" b="0" i="0" u="none" strike="noStrike" cap="none" dirty="0">
              <a:solidFill>
                <a:srgbClr val="3F3F3F"/>
              </a:solidFill>
              <a:latin typeface="Calibri"/>
              <a:ea typeface="Calibri"/>
              <a:cs typeface="Calibri"/>
              <a:sym typeface="Calibri"/>
            </a:endParaRPr>
          </a:p>
          <a:p>
            <a:pPr marL="91440" marR="0" lvl="0" indent="635" algn="l" rtl="0">
              <a:lnSpc>
                <a:spcPct val="90000"/>
              </a:lnSpc>
              <a:spcBef>
                <a:spcPts val="1400"/>
              </a:spcBef>
              <a:spcAft>
                <a:spcPts val="0"/>
              </a:spcAft>
              <a:buClr>
                <a:schemeClr val="accent1"/>
              </a:buClr>
              <a:buSzPts val="1450"/>
              <a:buFont typeface="Calibri"/>
              <a:buNone/>
            </a:pPr>
            <a:endParaRPr sz="1450" b="0" i="0" u="none" strike="noStrike" cap="none" dirty="0">
              <a:solidFill>
                <a:srgbClr val="3F3F3F"/>
              </a:solidFill>
              <a:latin typeface="Calibri"/>
              <a:ea typeface="Calibri"/>
              <a:cs typeface="Calibri"/>
              <a:sym typeface="Calibri"/>
            </a:endParaRPr>
          </a:p>
          <a:p>
            <a:pPr marL="91440" marR="0" lvl="0" indent="635" algn="l" rtl="0">
              <a:lnSpc>
                <a:spcPct val="90000"/>
              </a:lnSpc>
              <a:spcBef>
                <a:spcPts val="1400"/>
              </a:spcBef>
              <a:spcAft>
                <a:spcPts val="0"/>
              </a:spcAft>
              <a:buClr>
                <a:schemeClr val="accent1"/>
              </a:buClr>
              <a:buSzPts val="1450"/>
              <a:buFont typeface="Calibri"/>
              <a:buNone/>
            </a:pPr>
            <a:endParaRPr sz="1450" b="0" i="0" u="none" strike="noStrike" cap="none" dirty="0">
              <a:solidFill>
                <a:srgbClr val="3F3F3F"/>
              </a:solidFill>
              <a:latin typeface="Calibri"/>
              <a:ea typeface="Calibri"/>
              <a:cs typeface="Calibri"/>
              <a:sym typeface="Calibri"/>
            </a:endParaRPr>
          </a:p>
        </p:txBody>
      </p:sp>
      <p:sp>
        <p:nvSpPr>
          <p:cNvPr id="2" name="Footer Placeholder 1"/>
          <p:cNvSpPr>
            <a:spLocks noGrp="1"/>
          </p:cNvSpPr>
          <p:nvPr>
            <p:ph type="ftr" sz="quarter" idx="11"/>
          </p:nvPr>
        </p:nvSpPr>
        <p:spPr/>
        <p:txBody>
          <a:bodyPr/>
          <a:lstStyle/>
          <a:p>
            <a:r>
              <a:rPr lang="en-US" dirty="0" smtClean="0">
                <a:latin typeface="+mn-lt"/>
              </a:rPr>
              <a:t>Proprietary content. ©Great Learning. All Rights Reserved. Unauthorized use or distribution prohibited</a:t>
            </a:r>
            <a:endParaRPr lang="en-IN" dirty="0">
              <a:latin typeface="+mn-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60"/>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Further reading</a:t>
            </a:r>
            <a:endParaRPr/>
          </a:p>
        </p:txBody>
      </p:sp>
      <p:sp>
        <p:nvSpPr>
          <p:cNvPr id="540" name="Google Shape;540;p60"/>
          <p:cNvSpPr txBox="1">
            <a:spLocks noGrp="1"/>
          </p:cNvSpPr>
          <p:nvPr>
            <p:ph idx="1"/>
          </p:nvPr>
        </p:nvSpPr>
        <p:spPr>
          <a:prstGeom prst="rect">
            <a:avLst/>
          </a:prstGeom>
          <a:noFill/>
          <a:ln>
            <a:noFill/>
          </a:ln>
        </p:spPr>
        <p:txBody>
          <a:bodyPr spcFirstLastPara="1" wrap="square" lIns="0" tIns="45700" rIns="0" bIns="45700" anchor="t" anchorCtr="0">
            <a:noAutofit/>
          </a:bodyPr>
          <a:lstStyle/>
          <a:p>
            <a:pPr marL="91440" marR="0" lvl="0" indent="-91440" algn="l" rtl="0">
              <a:lnSpc>
                <a:spcPct val="90000"/>
              </a:lnSpc>
              <a:spcBef>
                <a:spcPts val="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Book: Recommender Systems An Introduction by </a:t>
            </a:r>
            <a:r>
              <a:rPr lang="en-IN" sz="2000" b="0" i="0" u="none" strike="noStrike" cap="none" dirty="0" err="1">
                <a:solidFill>
                  <a:srgbClr val="3F3F3F"/>
                </a:solidFill>
                <a:latin typeface="Calibri"/>
                <a:ea typeface="Calibri"/>
                <a:cs typeface="Calibri"/>
                <a:sym typeface="Calibri"/>
              </a:rPr>
              <a:t>Dietmar</a:t>
            </a:r>
            <a:r>
              <a:rPr lang="en-IN" sz="2000" b="0" i="0" u="none" strike="noStrike" cap="none" dirty="0">
                <a:solidFill>
                  <a:srgbClr val="3F3F3F"/>
                </a:solidFill>
                <a:latin typeface="Calibri"/>
                <a:ea typeface="Calibri"/>
                <a:cs typeface="Calibri"/>
                <a:sym typeface="Calibri"/>
              </a:rPr>
              <a:t> </a:t>
            </a:r>
            <a:r>
              <a:rPr lang="en-IN" sz="2000" b="0" i="0" u="none" strike="noStrike" cap="none" dirty="0" err="1">
                <a:solidFill>
                  <a:srgbClr val="3F3F3F"/>
                </a:solidFill>
                <a:latin typeface="Calibri"/>
                <a:ea typeface="Calibri"/>
                <a:cs typeface="Calibri"/>
                <a:sym typeface="Calibri"/>
              </a:rPr>
              <a:t>Jannach</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Book: Mining Massive Datasets by Jure </a:t>
            </a:r>
            <a:r>
              <a:rPr lang="en-IN" sz="2000" b="0" i="0" u="none" strike="noStrike" cap="none" dirty="0" err="1">
                <a:solidFill>
                  <a:srgbClr val="3F3F3F"/>
                </a:solidFill>
                <a:latin typeface="Calibri"/>
                <a:ea typeface="Calibri"/>
                <a:cs typeface="Calibri"/>
                <a:sym typeface="Calibri"/>
              </a:rPr>
              <a:t>Leskovec</a:t>
            </a:r>
            <a:r>
              <a:rPr lang="en-IN" sz="2000" b="0" i="0" u="none" strike="noStrike" cap="none" dirty="0">
                <a:solidFill>
                  <a:srgbClr val="3F3F3F"/>
                </a:solidFill>
                <a:latin typeface="Calibri"/>
                <a:ea typeface="Calibri"/>
                <a:cs typeface="Calibri"/>
                <a:sym typeface="Calibri"/>
              </a:rPr>
              <a:t>, </a:t>
            </a:r>
            <a:r>
              <a:rPr lang="en-IN" sz="2000" b="0" i="0" u="none" strike="noStrike" cap="none" dirty="0" err="1">
                <a:solidFill>
                  <a:srgbClr val="3F3F3F"/>
                </a:solidFill>
                <a:latin typeface="Calibri"/>
                <a:ea typeface="Calibri"/>
                <a:cs typeface="Calibri"/>
                <a:sym typeface="Calibri"/>
              </a:rPr>
              <a:t>Anand</a:t>
            </a:r>
            <a:r>
              <a:rPr lang="en-IN" sz="2000" b="0" i="0" u="none" strike="noStrike" cap="none" dirty="0">
                <a:solidFill>
                  <a:srgbClr val="3F3F3F"/>
                </a:solidFill>
                <a:latin typeface="Calibri"/>
                <a:ea typeface="Calibri"/>
                <a:cs typeface="Calibri"/>
                <a:sym typeface="Calibri"/>
              </a:rPr>
              <a:t> </a:t>
            </a:r>
            <a:r>
              <a:rPr lang="en-IN" sz="2000" b="0" i="0" u="none" strike="noStrike" cap="none" dirty="0" err="1">
                <a:solidFill>
                  <a:srgbClr val="3F3F3F"/>
                </a:solidFill>
                <a:latin typeface="Calibri"/>
                <a:ea typeface="Calibri"/>
                <a:cs typeface="Calibri"/>
                <a:sym typeface="Calibri"/>
              </a:rPr>
              <a:t>Rajaraman</a:t>
            </a:r>
            <a:r>
              <a:rPr lang="en-IN" sz="2000" b="0" i="0" u="none" strike="noStrike" cap="none" dirty="0">
                <a:solidFill>
                  <a:srgbClr val="3F3F3F"/>
                </a:solidFill>
                <a:latin typeface="Calibri"/>
                <a:ea typeface="Calibri"/>
                <a:cs typeface="Calibri"/>
                <a:sym typeface="Calibri"/>
              </a:rPr>
              <a:t>, Jeff Ullman (www.mmds.org)</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Coursera course on Recommender Systems, by University of Washington</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Coursera course on Recommender Systems, by University of Minnesota</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https://dl.acm.org/citation.cfm?doid=2959100.2959166</a:t>
            </a:r>
            <a:endParaRPr sz="2000" b="0" i="0" u="none" strike="noStrike" cap="none" dirty="0">
              <a:solidFill>
                <a:srgbClr val="3F3F3F"/>
              </a:solidFill>
              <a:latin typeface="Calibri"/>
              <a:ea typeface="Calibri"/>
              <a:cs typeface="Calibri"/>
              <a:sym typeface="Calibri"/>
            </a:endParaRPr>
          </a:p>
          <a:p>
            <a:pPr marL="91440" marR="0" lvl="0" indent="35560" algn="l" rtl="0">
              <a:lnSpc>
                <a:spcPct val="90000"/>
              </a:lnSpc>
              <a:spcBef>
                <a:spcPts val="140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p:txBody>
      </p:sp>
      <p:sp>
        <p:nvSpPr>
          <p:cNvPr id="2" name="Footer Placeholder 1"/>
          <p:cNvSpPr>
            <a:spLocks noGrp="1"/>
          </p:cNvSpPr>
          <p:nvPr>
            <p:ph type="ftr" sz="quarter" idx="11"/>
          </p:nvPr>
        </p:nvSpPr>
        <p:spPr/>
        <p:txBody>
          <a:bodyPr/>
          <a:lstStyle/>
          <a:p>
            <a:r>
              <a:rPr lang="en-US" dirty="0" smtClean="0">
                <a:latin typeface="+mn-lt"/>
              </a:rPr>
              <a:t>Proprietary content. ©Great Learning. All Rights Reserved. Unauthorized use or distribution prohibited</a:t>
            </a:r>
            <a:endParaRPr lang="en-IN"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2"/>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Collaborative Filtering </a:t>
            </a:r>
            <a:endParaRPr/>
          </a:p>
        </p:txBody>
      </p:sp>
      <p:sp>
        <p:nvSpPr>
          <p:cNvPr id="242" name="Google Shape;242;p32"/>
          <p:cNvSpPr txBox="1">
            <a:spLocks noGrp="1"/>
          </p:cNvSpPr>
          <p:nvPr>
            <p:ph idx="1"/>
          </p:nvPr>
        </p:nvSpPr>
        <p:spPr>
          <a:xfrm>
            <a:off x="1097280" y="1846580"/>
            <a:ext cx="10058400" cy="4558665"/>
          </a:xfrm>
          <a:prstGeom prst="rect">
            <a:avLst/>
          </a:prstGeom>
          <a:noFill/>
          <a:ln>
            <a:noFill/>
          </a:ln>
        </p:spPr>
        <p:txBody>
          <a:bodyPr spcFirstLastPara="1" wrap="square" lIns="0" tIns="45700" rIns="0" bIns="45700" anchor="t" anchorCtr="0">
            <a:noAutofit/>
          </a:bodyPr>
          <a:lstStyle/>
          <a:p>
            <a:pPr marL="0" marR="0" lvl="0" indent="0" algn="l" rtl="0">
              <a:lnSpc>
                <a:spcPct val="80000"/>
              </a:lnSpc>
              <a:spcBef>
                <a:spcPts val="0"/>
              </a:spcBef>
              <a:spcAft>
                <a:spcPts val="0"/>
              </a:spcAft>
              <a:buClr>
                <a:schemeClr val="accent1"/>
              </a:buClr>
              <a:buSzPts val="1800"/>
              <a:buFont typeface="Calibri"/>
              <a:buNone/>
            </a:pPr>
            <a:r>
              <a:rPr lang="en-IN" sz="1800" b="0" i="0" u="none" strike="noStrike" cap="none" dirty="0">
                <a:solidFill>
                  <a:srgbClr val="3F3F3F"/>
                </a:solidFill>
                <a:latin typeface="Calibri"/>
                <a:ea typeface="Calibri"/>
                <a:cs typeface="Calibri"/>
                <a:sym typeface="Calibri"/>
              </a:rPr>
              <a:t>Idea: If a person </a:t>
            </a:r>
            <a:r>
              <a:rPr lang="en-IN" sz="1800" dirty="0" smtClean="0"/>
              <a:t>X </a:t>
            </a:r>
            <a:r>
              <a:rPr lang="en-IN" sz="1800" b="0" i="0" u="none" strike="noStrike" cap="none" dirty="0" smtClean="0">
                <a:solidFill>
                  <a:srgbClr val="3F3F3F"/>
                </a:solidFill>
                <a:latin typeface="Calibri"/>
                <a:ea typeface="Calibri"/>
                <a:cs typeface="Calibri"/>
                <a:sym typeface="Calibri"/>
              </a:rPr>
              <a:t>likes </a:t>
            </a:r>
            <a:r>
              <a:rPr lang="en-IN" sz="1800" b="0" i="0" u="none" strike="noStrike" cap="none" dirty="0">
                <a:solidFill>
                  <a:srgbClr val="3F3F3F"/>
                </a:solidFill>
                <a:latin typeface="Calibri"/>
                <a:ea typeface="Calibri"/>
                <a:cs typeface="Calibri"/>
                <a:sym typeface="Calibri"/>
              </a:rPr>
              <a:t>items </a:t>
            </a:r>
            <a:r>
              <a:rPr lang="en-IN" sz="1800" dirty="0" smtClean="0"/>
              <a:t>A, B, C</a:t>
            </a:r>
            <a:r>
              <a:rPr lang="en-IN" sz="1800" b="0" i="0" u="none" strike="noStrike" cap="none" dirty="0" smtClean="0">
                <a:solidFill>
                  <a:srgbClr val="3F3F3F"/>
                </a:solidFill>
                <a:latin typeface="Calibri"/>
                <a:ea typeface="Calibri"/>
                <a:cs typeface="Calibri"/>
                <a:sym typeface="Calibri"/>
              </a:rPr>
              <a:t> </a:t>
            </a:r>
            <a:r>
              <a:rPr lang="en-IN" sz="1800" b="0" i="0" u="none" strike="noStrike" cap="none" dirty="0">
                <a:solidFill>
                  <a:srgbClr val="3F3F3F"/>
                </a:solidFill>
                <a:latin typeface="Calibri"/>
                <a:ea typeface="Calibri"/>
                <a:cs typeface="Calibri"/>
                <a:sym typeface="Calibri"/>
              </a:rPr>
              <a:t>and </a:t>
            </a:r>
            <a:r>
              <a:rPr lang="en-IN" sz="1800" b="0" i="0" u="none" strike="noStrike" cap="none" dirty="0" smtClean="0">
                <a:solidFill>
                  <a:srgbClr val="3F3F3F"/>
                </a:solidFill>
                <a:latin typeface="Calibri"/>
                <a:ea typeface="Calibri"/>
                <a:cs typeface="Calibri"/>
                <a:sym typeface="Calibri"/>
              </a:rPr>
              <a:t>Y </a:t>
            </a:r>
            <a:r>
              <a:rPr lang="en-IN" sz="1800" b="0" i="0" u="none" strike="noStrike" cap="none" dirty="0">
                <a:solidFill>
                  <a:srgbClr val="3F3F3F"/>
                </a:solidFill>
                <a:latin typeface="Calibri"/>
                <a:ea typeface="Calibri"/>
                <a:cs typeface="Calibri"/>
                <a:sym typeface="Calibri"/>
              </a:rPr>
              <a:t>like </a:t>
            </a:r>
            <a:r>
              <a:rPr lang="en-IN" sz="1800" dirty="0" smtClean="0"/>
              <a:t>B,C,D</a:t>
            </a:r>
            <a:r>
              <a:rPr lang="en-IN" sz="1800" b="0" i="0" u="none" strike="noStrike" cap="none" dirty="0" smtClean="0">
                <a:solidFill>
                  <a:srgbClr val="3F3F3F"/>
                </a:solidFill>
                <a:latin typeface="Calibri"/>
                <a:ea typeface="Calibri"/>
                <a:cs typeface="Calibri"/>
                <a:sym typeface="Calibri"/>
              </a:rPr>
              <a:t> </a:t>
            </a:r>
            <a:r>
              <a:rPr lang="en-IN" sz="1800" b="0" i="0" u="none" strike="noStrike" cap="none" dirty="0">
                <a:solidFill>
                  <a:srgbClr val="3F3F3F"/>
                </a:solidFill>
                <a:latin typeface="Calibri"/>
                <a:ea typeface="Calibri"/>
                <a:cs typeface="Calibri"/>
                <a:sym typeface="Calibri"/>
              </a:rPr>
              <a:t>then they have similar interests and </a:t>
            </a:r>
            <a:r>
              <a:rPr lang="en-IN" sz="1800" b="1" dirty="0"/>
              <a:t>X</a:t>
            </a:r>
            <a:r>
              <a:rPr lang="en-IN" sz="1800" b="1" i="0" u="none" strike="noStrike" cap="none" dirty="0" smtClean="0">
                <a:solidFill>
                  <a:srgbClr val="3F3F3F"/>
                </a:solidFill>
                <a:latin typeface="Calibri"/>
                <a:ea typeface="Calibri"/>
                <a:cs typeface="Calibri"/>
                <a:sym typeface="Calibri"/>
              </a:rPr>
              <a:t> </a:t>
            </a:r>
            <a:r>
              <a:rPr lang="en-IN" sz="1800" b="1" i="0" u="none" strike="noStrike" cap="none" dirty="0">
                <a:solidFill>
                  <a:srgbClr val="3F3F3F"/>
                </a:solidFill>
                <a:latin typeface="Calibri"/>
                <a:ea typeface="Calibri"/>
                <a:cs typeface="Calibri"/>
                <a:sym typeface="Calibri"/>
              </a:rPr>
              <a:t>should like item </a:t>
            </a:r>
            <a:r>
              <a:rPr lang="en-IN" sz="1800" b="1" i="0" u="none" strike="noStrike" cap="none" dirty="0" smtClean="0">
                <a:solidFill>
                  <a:srgbClr val="3F3F3F"/>
                </a:solidFill>
                <a:latin typeface="Calibri"/>
                <a:ea typeface="Calibri"/>
                <a:cs typeface="Calibri"/>
                <a:sym typeface="Calibri"/>
              </a:rPr>
              <a:t>D </a:t>
            </a:r>
            <a:r>
              <a:rPr lang="en-IN" sz="1800" b="1" i="0" u="none" strike="noStrike" cap="none" dirty="0">
                <a:solidFill>
                  <a:srgbClr val="3F3F3F"/>
                </a:solidFill>
                <a:latin typeface="Calibri"/>
                <a:ea typeface="Calibri"/>
                <a:cs typeface="Calibri"/>
                <a:sym typeface="Calibri"/>
              </a:rPr>
              <a:t>and </a:t>
            </a:r>
            <a:r>
              <a:rPr lang="en-IN" sz="1800" b="1" dirty="0"/>
              <a:t>Y</a:t>
            </a:r>
            <a:r>
              <a:rPr lang="en-IN" sz="1800" b="1" i="0" u="none" strike="noStrike" cap="none" dirty="0" smtClean="0">
                <a:solidFill>
                  <a:srgbClr val="3F3F3F"/>
                </a:solidFill>
                <a:latin typeface="Calibri"/>
                <a:ea typeface="Calibri"/>
                <a:cs typeface="Calibri"/>
                <a:sym typeface="Calibri"/>
              </a:rPr>
              <a:t> </a:t>
            </a:r>
            <a:r>
              <a:rPr lang="en-IN" sz="1800" b="1" i="0" u="none" strike="noStrike" cap="none" dirty="0">
                <a:solidFill>
                  <a:srgbClr val="3F3F3F"/>
                </a:solidFill>
                <a:latin typeface="Calibri"/>
                <a:ea typeface="Calibri"/>
                <a:cs typeface="Calibri"/>
                <a:sym typeface="Calibri"/>
              </a:rPr>
              <a:t>should like item </a:t>
            </a:r>
            <a:r>
              <a:rPr lang="en-IN" sz="1800" b="1" i="0" u="none" strike="noStrike" cap="none" dirty="0" smtClean="0">
                <a:solidFill>
                  <a:srgbClr val="3F3F3F"/>
                </a:solidFill>
                <a:latin typeface="Calibri"/>
                <a:ea typeface="Calibri"/>
                <a:cs typeface="Calibri"/>
                <a:sym typeface="Calibri"/>
              </a:rPr>
              <a:t>A.</a:t>
            </a:r>
            <a:endParaRPr sz="1800" b="1"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400"/>
              </a:spcBef>
              <a:spcAft>
                <a:spcPts val="0"/>
              </a:spcAft>
              <a:buClr>
                <a:schemeClr val="accent1"/>
              </a:buClr>
              <a:buSzPts val="1800"/>
              <a:buFont typeface="Calibri"/>
              <a:buChar char=" "/>
            </a:pPr>
            <a:r>
              <a:rPr lang="en-IN" sz="1800" b="0" i="0" u="none" strike="noStrike" cap="none" dirty="0">
                <a:solidFill>
                  <a:srgbClr val="3F3F3F"/>
                </a:solidFill>
                <a:latin typeface="Calibri"/>
                <a:ea typeface="Calibri"/>
                <a:cs typeface="Calibri"/>
                <a:sym typeface="Calibri"/>
              </a:rPr>
              <a:t>This algorithm is entirely based on the </a:t>
            </a:r>
            <a:r>
              <a:rPr lang="en-IN" sz="1800" b="0" i="0" u="none" strike="noStrike" cap="none" dirty="0" smtClean="0">
                <a:solidFill>
                  <a:srgbClr val="3F3F3F"/>
                </a:solidFill>
                <a:latin typeface="Calibri"/>
                <a:ea typeface="Calibri"/>
                <a:cs typeface="Calibri"/>
                <a:sym typeface="Calibri"/>
              </a:rPr>
              <a:t>user’s past behaviour </a:t>
            </a:r>
            <a:r>
              <a:rPr lang="en-IN" sz="1800" b="0" i="0" u="none" strike="noStrike" cap="none" dirty="0">
                <a:solidFill>
                  <a:srgbClr val="3F3F3F"/>
                </a:solidFill>
                <a:latin typeface="Calibri"/>
                <a:ea typeface="Calibri"/>
                <a:cs typeface="Calibri"/>
                <a:sym typeface="Calibri"/>
              </a:rPr>
              <a:t>and not on the context.</a:t>
            </a:r>
            <a:endParaRPr sz="1800" b="0"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400"/>
              </a:spcBef>
              <a:spcAft>
                <a:spcPts val="0"/>
              </a:spcAft>
              <a:buClr>
                <a:schemeClr val="accent1"/>
              </a:buClr>
              <a:buSzPts val="1800"/>
              <a:buFont typeface="Calibri"/>
              <a:buChar char=" "/>
            </a:pPr>
            <a:r>
              <a:rPr lang="en-IN" sz="1800" b="0" i="0" u="none" strike="noStrike" cap="none" dirty="0">
                <a:solidFill>
                  <a:srgbClr val="3F3F3F"/>
                </a:solidFill>
                <a:latin typeface="Calibri"/>
                <a:ea typeface="Calibri"/>
                <a:cs typeface="Calibri"/>
                <a:sym typeface="Calibri"/>
              </a:rPr>
              <a:t> This makes it one of the </a:t>
            </a:r>
            <a:r>
              <a:rPr lang="en-IN" sz="1800" b="1" i="0" u="none" strike="noStrike" cap="none" dirty="0">
                <a:solidFill>
                  <a:srgbClr val="3F3F3F"/>
                </a:solidFill>
                <a:latin typeface="Calibri"/>
                <a:ea typeface="Calibri"/>
                <a:cs typeface="Calibri"/>
                <a:sym typeface="Calibri"/>
              </a:rPr>
              <a:t>most commonly used algorithm</a:t>
            </a:r>
            <a:r>
              <a:rPr lang="en-IN" sz="1800" b="0" i="0" u="none" strike="noStrike" cap="none" dirty="0">
                <a:solidFill>
                  <a:srgbClr val="3F3F3F"/>
                </a:solidFill>
                <a:latin typeface="Calibri"/>
                <a:ea typeface="Calibri"/>
                <a:cs typeface="Calibri"/>
                <a:sym typeface="Calibri"/>
              </a:rPr>
              <a:t> </a:t>
            </a:r>
            <a:r>
              <a:rPr lang="en-IN" sz="1800" dirty="0" smtClean="0"/>
              <a:t>and </a:t>
            </a:r>
            <a:r>
              <a:rPr lang="en-IN" sz="1800" b="0" i="0" u="none" strike="noStrike" cap="none" dirty="0" smtClean="0">
                <a:solidFill>
                  <a:srgbClr val="3F3F3F"/>
                </a:solidFill>
                <a:latin typeface="Calibri"/>
                <a:ea typeface="Calibri"/>
                <a:cs typeface="Calibri"/>
                <a:sym typeface="Calibri"/>
              </a:rPr>
              <a:t>is </a:t>
            </a:r>
            <a:r>
              <a:rPr lang="en-IN" sz="1800" b="0" i="0" u="none" strike="noStrike" cap="none" dirty="0">
                <a:solidFill>
                  <a:srgbClr val="3F3F3F"/>
                </a:solidFill>
                <a:latin typeface="Calibri"/>
                <a:ea typeface="Calibri"/>
                <a:cs typeface="Calibri"/>
                <a:sym typeface="Calibri"/>
              </a:rPr>
              <a:t>not dependent on any additional information.</a:t>
            </a:r>
            <a:endParaRPr sz="1800" b="0" i="0" u="none" strike="noStrike" cap="none" dirty="0">
              <a:solidFill>
                <a:srgbClr val="3F3F3F"/>
              </a:solidFill>
              <a:latin typeface="Calibri"/>
              <a:ea typeface="Calibri"/>
              <a:cs typeface="Calibri"/>
              <a:sym typeface="Calibri"/>
            </a:endParaRPr>
          </a:p>
          <a:p>
            <a:pPr marL="0" marR="0" lvl="0" indent="0" algn="l" rtl="0">
              <a:lnSpc>
                <a:spcPct val="80000"/>
              </a:lnSpc>
              <a:spcBef>
                <a:spcPts val="1400"/>
              </a:spcBef>
              <a:spcAft>
                <a:spcPts val="0"/>
              </a:spcAft>
              <a:buClr>
                <a:schemeClr val="accent1"/>
              </a:buClr>
              <a:buSzPts val="1800"/>
              <a:buFont typeface="Calibri"/>
              <a:buNone/>
            </a:pPr>
            <a:r>
              <a:rPr lang="en-IN" sz="1800" b="0" i="0" u="none" strike="noStrike" cap="none" dirty="0">
                <a:solidFill>
                  <a:srgbClr val="3F3F3F"/>
                </a:solidFill>
                <a:latin typeface="Calibri"/>
                <a:ea typeface="Calibri"/>
                <a:cs typeface="Calibri"/>
                <a:sym typeface="Calibri"/>
              </a:rPr>
              <a:t>Basic </a:t>
            </a:r>
            <a:r>
              <a:rPr lang="en-IN" sz="1800" b="1" i="0" u="none" strike="noStrike" cap="none" dirty="0">
                <a:solidFill>
                  <a:srgbClr val="3F3F3F"/>
                </a:solidFill>
                <a:latin typeface="Calibri"/>
                <a:ea typeface="Calibri"/>
                <a:cs typeface="Calibri"/>
                <a:sym typeface="Calibri"/>
              </a:rPr>
              <a:t>assumptions:</a:t>
            </a:r>
            <a:endParaRPr sz="1800" b="1"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400"/>
              </a:spcBef>
              <a:spcAft>
                <a:spcPts val="0"/>
              </a:spcAft>
              <a:buClr>
                <a:schemeClr val="accent1"/>
              </a:buClr>
              <a:buSzPts val="1620"/>
              <a:buFont typeface="Arial"/>
              <a:buChar char="•"/>
            </a:pPr>
            <a:r>
              <a:rPr lang="en-IN" sz="1620" b="0" i="0" u="none" strike="noStrike" cap="none" dirty="0">
                <a:solidFill>
                  <a:srgbClr val="3F3F3F"/>
                </a:solidFill>
                <a:latin typeface="Calibri"/>
                <a:ea typeface="Calibri"/>
                <a:cs typeface="Calibri"/>
                <a:sym typeface="Calibri"/>
              </a:rPr>
              <a:t>Customers who had similar tastes in the past, will have similar tastes in the future</a:t>
            </a:r>
            <a:endParaRPr sz="1620" b="0"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400"/>
              </a:spcBef>
              <a:spcAft>
                <a:spcPts val="0"/>
              </a:spcAft>
              <a:buClr>
                <a:schemeClr val="accent1"/>
              </a:buClr>
              <a:buSzPts val="1620"/>
              <a:buFont typeface="Arial"/>
              <a:buChar char="•"/>
            </a:pPr>
            <a:r>
              <a:rPr lang="en-IN" sz="1620" b="0" i="0" u="none" strike="noStrike" cap="none" dirty="0">
                <a:solidFill>
                  <a:srgbClr val="3F3F3F"/>
                </a:solidFill>
                <a:latin typeface="Calibri"/>
                <a:ea typeface="Calibri"/>
                <a:cs typeface="Calibri"/>
                <a:sym typeface="Calibri"/>
              </a:rPr>
              <a:t>Users give ratings to </a:t>
            </a:r>
            <a:r>
              <a:rPr lang="en-IN" sz="1620" b="0" i="0" u="none" strike="noStrike" cap="none" dirty="0" err="1">
                <a:solidFill>
                  <a:srgbClr val="3F3F3F"/>
                </a:solidFill>
                <a:latin typeface="Calibri"/>
                <a:ea typeface="Calibri"/>
                <a:cs typeface="Calibri"/>
                <a:sym typeface="Calibri"/>
              </a:rPr>
              <a:t>catalog</a:t>
            </a:r>
            <a:r>
              <a:rPr lang="en-IN" sz="1620" b="0" i="0" u="none" strike="noStrike" cap="none" dirty="0">
                <a:solidFill>
                  <a:srgbClr val="3F3F3F"/>
                </a:solidFill>
                <a:latin typeface="Calibri"/>
                <a:ea typeface="Calibri"/>
                <a:cs typeface="Calibri"/>
                <a:sym typeface="Calibri"/>
              </a:rPr>
              <a:t> items (implicitly or explicitly)</a:t>
            </a:r>
            <a:endParaRPr sz="1620" b="0"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400"/>
              </a:spcBef>
              <a:spcAft>
                <a:spcPts val="0"/>
              </a:spcAft>
              <a:buClr>
                <a:schemeClr val="accent1"/>
              </a:buClr>
              <a:buSzPts val="1800"/>
              <a:buFont typeface="Calibri"/>
              <a:buChar char=" "/>
            </a:pPr>
            <a:r>
              <a:rPr lang="en-IN" sz="1800" b="0" i="0" u="none" strike="noStrike" cap="none" dirty="0">
                <a:solidFill>
                  <a:srgbClr val="3F3F3F"/>
                </a:solidFill>
                <a:latin typeface="Calibri"/>
                <a:ea typeface="Calibri"/>
                <a:cs typeface="Calibri"/>
                <a:sym typeface="Calibri"/>
              </a:rPr>
              <a:t>Examples:</a:t>
            </a:r>
            <a:endParaRPr sz="1800" b="0" i="0" u="none" strike="noStrike" cap="none" dirty="0">
              <a:solidFill>
                <a:srgbClr val="3F3F3F"/>
              </a:solidFill>
              <a:latin typeface="Calibri"/>
              <a:ea typeface="Calibri"/>
              <a:cs typeface="Calibri"/>
              <a:sym typeface="Calibri"/>
            </a:endParaRPr>
          </a:p>
          <a:p>
            <a:pPr marL="384175" marR="0" lvl="1" indent="-182880" algn="l" rtl="0">
              <a:lnSpc>
                <a:spcPct val="80000"/>
              </a:lnSpc>
              <a:spcBef>
                <a:spcPts val="400"/>
              </a:spcBef>
              <a:spcAft>
                <a:spcPts val="0"/>
              </a:spcAft>
              <a:buClr>
                <a:schemeClr val="accent1"/>
              </a:buClr>
              <a:buSzPts val="1620"/>
              <a:buFont typeface="Calibri"/>
              <a:buChar char="◦"/>
            </a:pPr>
            <a:r>
              <a:rPr lang="en-IN" sz="1620" b="0" i="0" u="none" strike="noStrike" cap="none" dirty="0">
                <a:solidFill>
                  <a:srgbClr val="3F3F3F"/>
                </a:solidFill>
                <a:latin typeface="Calibri"/>
                <a:ea typeface="Calibri"/>
                <a:cs typeface="Calibri"/>
                <a:sym typeface="Calibri"/>
              </a:rPr>
              <a:t>Product recommendations by e-commerce player like Amazon and merchant recommendations by banks like American Express.</a:t>
            </a:r>
            <a:endParaRPr sz="1620" b="0"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600"/>
              </a:spcBef>
              <a:spcAft>
                <a:spcPts val="0"/>
              </a:spcAft>
              <a:buClr>
                <a:schemeClr val="accent1"/>
              </a:buClr>
              <a:buSzPts val="1800"/>
              <a:buFont typeface="Calibri"/>
              <a:buChar char=" "/>
            </a:pPr>
            <a:r>
              <a:rPr lang="en-IN" sz="1800" b="0" i="0" u="none" strike="noStrike" cap="none" dirty="0">
                <a:solidFill>
                  <a:srgbClr val="3F3F3F"/>
                </a:solidFill>
                <a:latin typeface="Calibri"/>
                <a:ea typeface="Calibri"/>
                <a:cs typeface="Calibri"/>
                <a:sym typeface="Calibri"/>
              </a:rPr>
              <a:t>User-User Collaborative filtering</a:t>
            </a:r>
            <a:endParaRPr sz="1800" b="0"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400"/>
              </a:spcBef>
              <a:spcAft>
                <a:spcPts val="0"/>
              </a:spcAft>
              <a:buClr>
                <a:schemeClr val="accent1"/>
              </a:buClr>
              <a:buSzPts val="1800"/>
              <a:buFont typeface="Calibri"/>
              <a:buChar char=" "/>
            </a:pPr>
            <a:r>
              <a:rPr lang="en-IN" sz="1800" b="0" i="0" u="none" strike="noStrike" cap="none" dirty="0">
                <a:solidFill>
                  <a:srgbClr val="3F3F3F"/>
                </a:solidFill>
                <a:latin typeface="Calibri"/>
                <a:ea typeface="Calibri"/>
                <a:cs typeface="Calibri"/>
                <a:sym typeface="Calibri"/>
              </a:rPr>
              <a:t>Item-Item Collaborative filtering</a:t>
            </a:r>
            <a:endParaRPr dirty="0"/>
          </a:p>
        </p:txBody>
      </p:sp>
      <p:sp>
        <p:nvSpPr>
          <p:cNvPr id="2" name="Footer Placeholder 1"/>
          <p:cNvSpPr>
            <a:spLocks noGrp="1"/>
          </p:cNvSpPr>
          <p:nvPr>
            <p:ph type="ftr" sz="quarter" idx="11"/>
          </p:nvPr>
        </p:nvSpPr>
        <p:spPr/>
        <p:txBody>
          <a:bodyPr/>
          <a:lstStyle/>
          <a:p>
            <a:r>
              <a:rPr lang="en-US" dirty="0" smtClean="0">
                <a:latin typeface="+mn-lt"/>
              </a:rPr>
              <a:t>Proprietary content. ©Great Learning. All Rights Reserved. Unauthorized use or distribution prohibited</a:t>
            </a:r>
            <a:endParaRPr lang="en-IN" dirty="0">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idx="1"/>
          </p:nvPr>
        </p:nvSpPr>
        <p:spPr>
          <a:xfrm>
            <a:off x="609600" y="5158854"/>
            <a:ext cx="10160000" cy="1505253"/>
          </a:xfrm>
          <a:prstGeom prst="rect">
            <a:avLst/>
          </a:prstGeom>
          <a:noFill/>
          <a:ln>
            <a:noFill/>
          </a:ln>
        </p:spPr>
        <p:txBody>
          <a:bodyPr spcFirstLastPara="1" wrap="square" lIns="0" tIns="45700" rIns="0" bIns="45700" anchor="t" anchorCtr="0">
            <a:noAutofit/>
          </a:bodyPr>
          <a:lstStyle/>
          <a:p>
            <a:pPr marL="91440" marR="0" lvl="0" indent="35560" algn="l" rtl="0">
              <a:lnSpc>
                <a:spcPct val="90000"/>
              </a:lnSpc>
              <a:spcBef>
                <a:spcPts val="0"/>
              </a:spcBef>
              <a:spcAft>
                <a:spcPts val="0"/>
              </a:spcAft>
              <a:buClr>
                <a:schemeClr val="accent1"/>
              </a:buClr>
              <a:buSzPts val="2000"/>
              <a:buFont typeface="Calibri"/>
              <a:buNone/>
            </a:pPr>
            <a:endParaRPr sz="2000" b="0" i="0" u="none" strike="noStrike" cap="none">
              <a:solidFill>
                <a:srgbClr val="3F3F3F"/>
              </a:solidFill>
              <a:latin typeface="Times New Roman"/>
              <a:ea typeface="Times New Roman"/>
              <a:cs typeface="Times New Roman"/>
              <a:sym typeface="Times New Roman"/>
            </a:endParaRPr>
          </a:p>
          <a:p>
            <a:pPr marL="91440" marR="0" lvl="0" indent="35560" algn="l" rtl="0">
              <a:lnSpc>
                <a:spcPct val="90000"/>
              </a:lnSpc>
              <a:spcBef>
                <a:spcPts val="1400"/>
              </a:spcBef>
              <a:spcAft>
                <a:spcPts val="0"/>
              </a:spcAft>
              <a:buClr>
                <a:schemeClr val="accent1"/>
              </a:buClr>
              <a:buSzPts val="2000"/>
              <a:buFont typeface="Calibri"/>
              <a:buNone/>
            </a:pPr>
            <a:endParaRPr sz="2000" b="0" i="0" u="none" strike="noStrike" cap="none">
              <a:solidFill>
                <a:srgbClr val="3F3F3F"/>
              </a:solidFill>
              <a:latin typeface="Calibri"/>
              <a:ea typeface="Calibri"/>
              <a:cs typeface="Calibri"/>
              <a:sym typeface="Calibri"/>
            </a:endParaRPr>
          </a:p>
        </p:txBody>
      </p:sp>
      <p:pic>
        <p:nvPicPr>
          <p:cNvPr id="248" name="Google Shape;248;p33"/>
          <p:cNvPicPr preferRelativeResize="0"/>
          <p:nvPr/>
        </p:nvPicPr>
        <p:blipFill rotWithShape="1">
          <a:blip r:embed="rId3">
            <a:alphaModFix/>
          </a:blip>
          <a:srcRect/>
          <a:stretch/>
        </p:blipFill>
        <p:spPr>
          <a:xfrm>
            <a:off x="3944204" y="1638729"/>
            <a:ext cx="3248168" cy="3280606"/>
          </a:xfrm>
          <a:prstGeom prst="rect">
            <a:avLst/>
          </a:prstGeom>
          <a:noFill/>
          <a:ln>
            <a:noFill/>
          </a:ln>
        </p:spPr>
      </p:pic>
      <p:cxnSp>
        <p:nvCxnSpPr>
          <p:cNvPr id="249" name="Google Shape;249;p33"/>
          <p:cNvCxnSpPr/>
          <p:nvPr/>
        </p:nvCxnSpPr>
        <p:spPr>
          <a:xfrm>
            <a:off x="6687402" y="2347416"/>
            <a:ext cx="1760700" cy="1405800"/>
          </a:xfrm>
          <a:prstGeom prst="bentConnector3">
            <a:avLst>
              <a:gd name="adj1" fmla="val 50000"/>
            </a:avLst>
          </a:prstGeom>
          <a:noFill/>
          <a:ln w="12700" cap="flat" cmpd="sng">
            <a:solidFill>
              <a:schemeClr val="dk1"/>
            </a:solidFill>
            <a:prstDash val="solid"/>
            <a:round/>
            <a:headEnd type="none" w="sm" len="sm"/>
            <a:tailEnd type="triangle" w="med" len="med"/>
          </a:ln>
        </p:spPr>
      </p:cxnSp>
      <p:sp>
        <p:nvSpPr>
          <p:cNvPr id="250" name="Google Shape;250;p33"/>
          <p:cNvSpPr/>
          <p:nvPr/>
        </p:nvSpPr>
        <p:spPr>
          <a:xfrm>
            <a:off x="8447964" y="3521122"/>
            <a:ext cx="2524836" cy="1078173"/>
          </a:xfrm>
          <a:prstGeom prst="rect">
            <a:avLst/>
          </a:prstGeom>
          <a:solidFill>
            <a:schemeClr val="lt2"/>
          </a:solid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a:solidFill>
                  <a:schemeClr val="dk1"/>
                </a:solidFill>
                <a:latin typeface="Times New Roman"/>
                <a:ea typeface="Times New Roman"/>
                <a:cs typeface="Times New Roman"/>
                <a:sym typeface="Times New Roman"/>
              </a:rPr>
              <a:t>Recommend this difference to Jill</a:t>
            </a:r>
            <a:endParaRPr/>
          </a:p>
        </p:txBody>
      </p:sp>
      <p:cxnSp>
        <p:nvCxnSpPr>
          <p:cNvPr id="251" name="Google Shape;251;p33"/>
          <p:cNvCxnSpPr/>
          <p:nvPr/>
        </p:nvCxnSpPr>
        <p:spPr>
          <a:xfrm flipH="1">
            <a:off x="2647532" y="2429300"/>
            <a:ext cx="1760700" cy="1296600"/>
          </a:xfrm>
          <a:prstGeom prst="bentConnector3">
            <a:avLst>
              <a:gd name="adj1" fmla="val 49997"/>
            </a:avLst>
          </a:prstGeom>
          <a:noFill/>
          <a:ln w="12700" cap="flat" cmpd="sng">
            <a:solidFill>
              <a:schemeClr val="dk1"/>
            </a:solidFill>
            <a:prstDash val="solid"/>
            <a:round/>
            <a:headEnd type="none" w="sm" len="sm"/>
            <a:tailEnd type="triangle" w="med" len="med"/>
          </a:ln>
        </p:spPr>
      </p:cxnSp>
      <p:sp>
        <p:nvSpPr>
          <p:cNvPr id="252" name="Google Shape;252;p33"/>
          <p:cNvSpPr/>
          <p:nvPr/>
        </p:nvSpPr>
        <p:spPr>
          <a:xfrm>
            <a:off x="97786" y="3482450"/>
            <a:ext cx="2563530" cy="1078173"/>
          </a:xfrm>
          <a:prstGeom prst="rect">
            <a:avLst/>
          </a:prstGeom>
          <a:solidFill>
            <a:schemeClr val="lt2"/>
          </a:solid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dirty="0">
                <a:solidFill>
                  <a:schemeClr val="dk1"/>
                </a:solidFill>
                <a:latin typeface="Times New Roman"/>
                <a:ea typeface="Times New Roman"/>
                <a:cs typeface="Times New Roman"/>
                <a:sym typeface="Times New Roman"/>
              </a:rPr>
              <a:t>Recommend this difference to </a:t>
            </a:r>
            <a:r>
              <a:rPr lang="en-IN" sz="2000" dirty="0" smtClean="0">
                <a:solidFill>
                  <a:schemeClr val="dk1"/>
                </a:solidFill>
                <a:latin typeface="Times New Roman"/>
                <a:ea typeface="Times New Roman"/>
                <a:cs typeface="Times New Roman"/>
                <a:sym typeface="Times New Roman"/>
              </a:rPr>
              <a:t>Megan</a:t>
            </a:r>
            <a:endParaRPr dirty="0"/>
          </a:p>
        </p:txBody>
      </p:sp>
      <p:sp>
        <p:nvSpPr>
          <p:cNvPr id="253" name="Google Shape;253;p33"/>
          <p:cNvSpPr/>
          <p:nvPr/>
        </p:nvSpPr>
        <p:spPr>
          <a:xfrm>
            <a:off x="914400" y="270967"/>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dirty="0">
                <a:solidFill>
                  <a:srgbClr val="3F3F3F"/>
                </a:solidFill>
                <a:latin typeface="Calibri"/>
                <a:ea typeface="Calibri"/>
                <a:cs typeface="Calibri"/>
                <a:sym typeface="Calibri"/>
              </a:rPr>
              <a:t>Collaborative Filtering </a:t>
            </a:r>
            <a:endParaRPr dirty="0"/>
          </a:p>
        </p:txBody>
      </p:sp>
      <p:sp>
        <p:nvSpPr>
          <p:cNvPr id="2" name="Footer Placeholder 1"/>
          <p:cNvSpPr>
            <a:spLocks noGrp="1"/>
          </p:cNvSpPr>
          <p:nvPr>
            <p:ph type="ftr" sz="quarter" idx="11"/>
          </p:nvPr>
        </p:nvSpPr>
        <p:spPr/>
        <p:txBody>
          <a:bodyPr/>
          <a:lstStyle/>
          <a:p>
            <a:r>
              <a:rPr lang="en-US" dirty="0" smtClean="0">
                <a:latin typeface="+mn-lt"/>
              </a:rPr>
              <a:t>Proprietary content. ©Great Learning. All Rights Reserved. Unauthorized use or distribution prohibited</a:t>
            </a:r>
            <a:endParaRPr lang="en-IN" dirty="0">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4"/>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User based nearest neighbour Collaborative filtering</a:t>
            </a:r>
            <a:endParaRPr/>
          </a:p>
        </p:txBody>
      </p:sp>
      <p:sp>
        <p:nvSpPr>
          <p:cNvPr id="259" name="Google Shape;259;p34"/>
          <p:cNvSpPr txBox="1">
            <a:spLocks noGrp="1"/>
          </p:cNvSpPr>
          <p:nvPr>
            <p:ph sz="half" idx="1"/>
          </p:nvPr>
        </p:nvSpPr>
        <p:spPr>
          <a:xfrm>
            <a:off x="1144905" y="1845945"/>
            <a:ext cx="5123180" cy="4023360"/>
          </a:xfrm>
          <a:prstGeom prst="rect">
            <a:avLst/>
          </a:prstGeom>
          <a:noFill/>
          <a:ln>
            <a:noFill/>
          </a:ln>
        </p:spPr>
        <p:txBody>
          <a:bodyPr spcFirstLastPara="1" wrap="square" lIns="0" tIns="45700" rIns="0" bIns="45700" anchor="t" anchorCtr="0">
            <a:noAutofit/>
          </a:bodyPr>
          <a:lstStyle/>
          <a:p>
            <a:pPr marL="91440" marR="0" lvl="0" indent="35560" algn="l" rtl="0">
              <a:lnSpc>
                <a:spcPct val="90000"/>
              </a:lnSpc>
              <a:spcBef>
                <a:spcPts val="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a:p>
            <a:pPr marL="0" marR="0" lvl="0" indent="0" algn="l" rtl="0">
              <a:lnSpc>
                <a:spcPct val="90000"/>
              </a:lnSpc>
              <a:spcBef>
                <a:spcPts val="200"/>
              </a:spcBef>
              <a:spcAft>
                <a:spcPts val="0"/>
              </a:spcAft>
              <a:buClr>
                <a:schemeClr val="accent1"/>
              </a:buClr>
              <a:buSzPts val="2000"/>
              <a:buFont typeface="Calibri"/>
              <a:buNone/>
            </a:pPr>
            <a:r>
              <a:rPr lang="en-IN" sz="2000" b="0" i="0" u="none" strike="noStrike" cap="none" dirty="0">
                <a:solidFill>
                  <a:srgbClr val="3F3F3F"/>
                </a:solidFill>
                <a:latin typeface="Calibri"/>
                <a:ea typeface="Calibri"/>
                <a:cs typeface="Calibri"/>
                <a:sym typeface="Calibri"/>
              </a:rPr>
              <a:t>Find </a:t>
            </a:r>
            <a:r>
              <a:rPr lang="en-IN" sz="2000" b="0" i="0" u="none" strike="noStrike" cap="none" dirty="0" smtClean="0">
                <a:solidFill>
                  <a:srgbClr val="3F3F3F"/>
                </a:solidFill>
                <a:latin typeface="Calibri"/>
                <a:ea typeface="Calibri"/>
                <a:cs typeface="Calibri"/>
                <a:sym typeface="Calibri"/>
              </a:rPr>
              <a:t>out </a:t>
            </a:r>
            <a:r>
              <a:rPr lang="en-IN" dirty="0" smtClean="0"/>
              <a:t>the users</a:t>
            </a:r>
            <a:r>
              <a:rPr lang="en-IN" sz="2000" b="1" i="0" u="none" strike="noStrike" cap="none" dirty="0" smtClean="0">
                <a:solidFill>
                  <a:srgbClr val="3F3F3F"/>
                </a:solidFill>
                <a:latin typeface="Calibri"/>
                <a:ea typeface="Calibri"/>
                <a:cs typeface="Calibri"/>
                <a:sym typeface="Calibri"/>
              </a:rPr>
              <a:t> </a:t>
            </a:r>
            <a:r>
              <a:rPr lang="en-IN" sz="2000" b="0" i="0" u="none" strike="noStrike" cap="none" dirty="0">
                <a:solidFill>
                  <a:srgbClr val="3F3F3F"/>
                </a:solidFill>
                <a:latin typeface="Calibri"/>
                <a:ea typeface="Calibri"/>
                <a:cs typeface="Calibri"/>
                <a:sym typeface="Calibri"/>
              </a:rPr>
              <a:t>who have a similar taste of products  as the current </a:t>
            </a:r>
            <a:r>
              <a:rPr lang="en-IN" sz="2000" b="0" i="0" u="none" strike="noStrike" cap="none" dirty="0" smtClean="0">
                <a:solidFill>
                  <a:srgbClr val="3F3F3F"/>
                </a:solidFill>
                <a:latin typeface="Calibri"/>
                <a:ea typeface="Calibri"/>
                <a:cs typeface="Calibri"/>
                <a:sym typeface="Calibri"/>
              </a:rPr>
              <a:t>user chosen.</a:t>
            </a:r>
            <a:endParaRPr sz="2000" b="0" i="0" u="none" strike="noStrike" cap="none" dirty="0">
              <a:solidFill>
                <a:srgbClr val="3F3F3F"/>
              </a:solidFill>
              <a:latin typeface="Calibri"/>
              <a:ea typeface="Calibri"/>
              <a:cs typeface="Calibri"/>
              <a:sym typeface="Calibri"/>
            </a:endParaRPr>
          </a:p>
          <a:p>
            <a:pPr marL="0" marR="0" lvl="0" indent="0" algn="l" rtl="0">
              <a:lnSpc>
                <a:spcPct val="90000"/>
              </a:lnSpc>
              <a:spcBef>
                <a:spcPts val="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a:p>
            <a:pPr marL="0" marR="0" lvl="0" indent="0" algn="l" rtl="0">
              <a:lnSpc>
                <a:spcPct val="90000"/>
              </a:lnSpc>
              <a:spcBef>
                <a:spcPts val="0"/>
              </a:spcBef>
              <a:spcAft>
                <a:spcPts val="0"/>
              </a:spcAft>
              <a:buClr>
                <a:schemeClr val="accent1"/>
              </a:buClr>
              <a:buSzPts val="2000"/>
              <a:buFont typeface="Calibri"/>
              <a:buNone/>
            </a:pPr>
            <a:r>
              <a:rPr lang="en-IN" sz="2000" b="0" i="0" u="none" strike="noStrike" cap="none" dirty="0">
                <a:solidFill>
                  <a:srgbClr val="3F3F3F"/>
                </a:solidFill>
                <a:latin typeface="Calibri"/>
                <a:ea typeface="Calibri"/>
                <a:cs typeface="Calibri"/>
                <a:sym typeface="Calibri"/>
              </a:rPr>
              <a:t>Similarity is based upon</a:t>
            </a:r>
            <a:r>
              <a:rPr lang="en-IN" sz="2000" b="1" i="0" u="none" strike="noStrike" cap="none" dirty="0">
                <a:solidFill>
                  <a:srgbClr val="3F3F3F"/>
                </a:solidFill>
                <a:latin typeface="Calibri"/>
                <a:ea typeface="Calibri"/>
                <a:cs typeface="Calibri"/>
                <a:sym typeface="Calibri"/>
              </a:rPr>
              <a:t> </a:t>
            </a:r>
            <a:r>
              <a:rPr lang="en-IN" sz="2000" i="0" u="none" strike="noStrike" cap="none" dirty="0">
                <a:solidFill>
                  <a:srgbClr val="3F3F3F"/>
                </a:solidFill>
                <a:sym typeface="Calibri"/>
              </a:rPr>
              <a:t>similarity in </a:t>
            </a:r>
            <a:r>
              <a:rPr lang="en-IN" dirty="0" smtClean="0"/>
              <a:t>their</a:t>
            </a:r>
            <a:r>
              <a:rPr lang="en-IN" sz="2000" i="0" u="none" strike="noStrike" cap="none" dirty="0" smtClean="0">
                <a:solidFill>
                  <a:srgbClr val="3F3F3F"/>
                </a:solidFill>
                <a:sym typeface="Calibri"/>
              </a:rPr>
              <a:t> </a:t>
            </a:r>
            <a:r>
              <a:rPr lang="en-IN" sz="2000" i="0" u="none" strike="noStrike" cap="none" dirty="0">
                <a:solidFill>
                  <a:srgbClr val="3F3F3F"/>
                </a:solidFill>
                <a:sym typeface="Calibri"/>
              </a:rPr>
              <a:t>purchasing behaviour.</a:t>
            </a:r>
            <a:endParaRPr sz="2000" i="0" u="none" strike="noStrike" cap="none" dirty="0">
              <a:solidFill>
                <a:srgbClr val="3F3F3F"/>
              </a:solidFill>
              <a:sym typeface="Calibri"/>
            </a:endParaRPr>
          </a:p>
          <a:p>
            <a:pPr marL="0" marR="0" lvl="0" indent="0" algn="l" rtl="0">
              <a:lnSpc>
                <a:spcPct val="90000"/>
              </a:lnSpc>
              <a:spcBef>
                <a:spcPts val="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a:p>
            <a:pPr marL="0" marR="0" lvl="0" indent="0" algn="l" rtl="0">
              <a:lnSpc>
                <a:spcPct val="90000"/>
              </a:lnSpc>
              <a:spcBef>
                <a:spcPts val="0"/>
              </a:spcBef>
              <a:spcAft>
                <a:spcPts val="0"/>
              </a:spcAft>
              <a:buClr>
                <a:schemeClr val="accent1"/>
              </a:buClr>
              <a:buSzPts val="2000"/>
              <a:buFont typeface="Calibri"/>
              <a:buNone/>
            </a:pPr>
            <a:r>
              <a:rPr lang="en-IN" sz="2000" b="0" i="0" u="none" strike="noStrike" cap="none" dirty="0">
                <a:solidFill>
                  <a:srgbClr val="3F3F3F"/>
                </a:solidFill>
                <a:latin typeface="Calibri"/>
                <a:ea typeface="Calibri"/>
                <a:cs typeface="Calibri"/>
                <a:sym typeface="Calibri"/>
              </a:rPr>
              <a:t>“User </a:t>
            </a:r>
            <a:r>
              <a:rPr lang="en-IN" dirty="0" smtClean="0"/>
              <a:t>A </a:t>
            </a:r>
            <a:r>
              <a:rPr lang="en-IN" sz="2000" b="0" i="0" u="none" strike="noStrike" cap="none" dirty="0" smtClean="0">
                <a:solidFill>
                  <a:srgbClr val="3F3F3F"/>
                </a:solidFill>
                <a:latin typeface="Calibri"/>
                <a:ea typeface="Calibri"/>
                <a:cs typeface="Calibri"/>
                <a:sym typeface="Calibri"/>
              </a:rPr>
              <a:t>is </a:t>
            </a:r>
            <a:r>
              <a:rPr lang="en-IN" sz="2000" b="0" i="0" u="none" strike="noStrike" cap="none" dirty="0">
                <a:solidFill>
                  <a:srgbClr val="3F3F3F"/>
                </a:solidFill>
                <a:latin typeface="Calibri"/>
                <a:ea typeface="Calibri"/>
                <a:cs typeface="Calibri"/>
                <a:sym typeface="Calibri"/>
              </a:rPr>
              <a:t>similar to user </a:t>
            </a:r>
            <a:r>
              <a:rPr lang="en-IN" sz="2000" b="0" i="0" u="none" strike="noStrike" cap="none" dirty="0" smtClean="0">
                <a:solidFill>
                  <a:srgbClr val="3F3F3F"/>
                </a:solidFill>
                <a:latin typeface="Calibri"/>
                <a:ea typeface="Calibri"/>
                <a:cs typeface="Calibri"/>
                <a:sym typeface="Calibri"/>
              </a:rPr>
              <a:t>B </a:t>
            </a:r>
            <a:r>
              <a:rPr lang="en-IN" sz="2000" b="0" i="0" u="none" strike="noStrike" cap="none" dirty="0">
                <a:solidFill>
                  <a:srgbClr val="3F3F3F"/>
                </a:solidFill>
                <a:latin typeface="Calibri"/>
                <a:ea typeface="Calibri"/>
                <a:cs typeface="Calibri"/>
                <a:sym typeface="Calibri"/>
              </a:rPr>
              <a:t>because both purchased items </a:t>
            </a:r>
            <a:r>
              <a:rPr lang="en-IN" dirty="0"/>
              <a:t>x</a:t>
            </a:r>
            <a:r>
              <a:rPr lang="en-IN" sz="2000" b="0" i="0" u="none" strike="noStrike" cap="none" dirty="0" smtClean="0">
                <a:solidFill>
                  <a:srgbClr val="3F3F3F"/>
                </a:solidFill>
                <a:latin typeface="Calibri"/>
                <a:ea typeface="Calibri"/>
                <a:cs typeface="Calibri"/>
                <a:sym typeface="Calibri"/>
              </a:rPr>
              <a:t>, </a:t>
            </a:r>
            <a:r>
              <a:rPr lang="en-IN" dirty="0"/>
              <a:t>y</a:t>
            </a:r>
            <a:r>
              <a:rPr lang="en-IN" sz="2000" b="0" i="0" u="none" strike="noStrike" cap="none" dirty="0" smtClean="0">
                <a:solidFill>
                  <a:srgbClr val="3F3F3F"/>
                </a:solidFill>
                <a:latin typeface="Calibri"/>
                <a:ea typeface="Calibri"/>
                <a:cs typeface="Calibri"/>
                <a:sym typeface="Calibri"/>
              </a:rPr>
              <a:t> </a:t>
            </a:r>
            <a:r>
              <a:rPr lang="en-IN" sz="2000" b="0" i="0" u="none" strike="noStrike" cap="none" dirty="0">
                <a:solidFill>
                  <a:srgbClr val="3F3F3F"/>
                </a:solidFill>
                <a:latin typeface="Calibri"/>
                <a:ea typeface="Calibri"/>
                <a:cs typeface="Calibri"/>
                <a:sym typeface="Calibri"/>
              </a:rPr>
              <a:t>and </a:t>
            </a:r>
            <a:r>
              <a:rPr lang="en-IN" sz="2000" b="0" i="0" u="none" strike="noStrike" cap="none" dirty="0" smtClean="0">
                <a:solidFill>
                  <a:srgbClr val="3F3F3F"/>
                </a:solidFill>
                <a:latin typeface="Calibri"/>
                <a:ea typeface="Calibri"/>
                <a:cs typeface="Calibri"/>
                <a:sym typeface="Calibri"/>
              </a:rPr>
              <a:t>z.”</a:t>
            </a:r>
            <a:endParaRPr sz="4800" b="0" i="0" u="none" strike="noStrike" cap="none" dirty="0">
              <a:solidFill>
                <a:srgbClr val="980000"/>
              </a:solidFill>
              <a:latin typeface="Source Sans Pro"/>
              <a:ea typeface="Source Sans Pro"/>
              <a:cs typeface="Source Sans Pro"/>
              <a:sym typeface="Source Sans Pro"/>
            </a:endParaRPr>
          </a:p>
          <a:p>
            <a:pPr marL="91440" marR="0" lvl="0" indent="-91440" algn="l" rtl="0">
              <a:lnSpc>
                <a:spcPct val="90000"/>
              </a:lnSpc>
              <a:spcBef>
                <a:spcPts val="12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Memory-based: the rating matrix is directly used to find </a:t>
            </a:r>
            <a:r>
              <a:rPr lang="en-IN" sz="2000" b="0" i="0" u="none" strike="noStrike" cap="none" dirty="0" smtClean="0">
                <a:solidFill>
                  <a:srgbClr val="3F3F3F"/>
                </a:solidFill>
                <a:latin typeface="Calibri"/>
                <a:ea typeface="Calibri"/>
                <a:cs typeface="Calibri"/>
                <a:sym typeface="Calibri"/>
              </a:rPr>
              <a:t>neighbours </a:t>
            </a:r>
            <a:r>
              <a:rPr lang="en-IN" sz="2000" b="0" i="0" u="none" strike="noStrike" cap="none" dirty="0">
                <a:solidFill>
                  <a:srgbClr val="3F3F3F"/>
                </a:solidFill>
                <a:latin typeface="Calibri"/>
                <a:ea typeface="Calibri"/>
                <a:cs typeface="Calibri"/>
                <a:sym typeface="Calibri"/>
              </a:rPr>
              <a:t>/ make predictions</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Does not scale </a:t>
            </a:r>
            <a:r>
              <a:rPr lang="en-IN" sz="2000" b="0" i="0" u="none" strike="noStrike" cap="none" dirty="0" smtClean="0">
                <a:solidFill>
                  <a:srgbClr val="3F3F3F"/>
                </a:solidFill>
                <a:latin typeface="Calibri"/>
                <a:ea typeface="Calibri"/>
                <a:cs typeface="Calibri"/>
                <a:sym typeface="Calibri"/>
              </a:rPr>
              <a:t>well for </a:t>
            </a:r>
            <a:r>
              <a:rPr lang="en-IN" sz="2000" b="0" i="0" u="none" strike="noStrike" cap="none" dirty="0">
                <a:solidFill>
                  <a:srgbClr val="3F3F3F"/>
                </a:solidFill>
                <a:latin typeface="Calibri"/>
                <a:ea typeface="Calibri"/>
                <a:cs typeface="Calibri"/>
                <a:sym typeface="Calibri"/>
              </a:rPr>
              <a:t>most real-world scenarios</a:t>
            </a:r>
            <a:endParaRPr sz="2000" b="0" i="0" u="none" strike="noStrike" cap="none" dirty="0">
              <a:solidFill>
                <a:srgbClr val="3F3F3F"/>
              </a:solidFill>
              <a:latin typeface="Calibri"/>
              <a:ea typeface="Calibri"/>
              <a:cs typeface="Calibri"/>
              <a:sym typeface="Calibri"/>
            </a:endParaRPr>
          </a:p>
          <a:p>
            <a:pPr marL="91440" marR="0" lvl="0" indent="35560" algn="l" rtl="0">
              <a:lnSpc>
                <a:spcPct val="90000"/>
              </a:lnSpc>
              <a:spcBef>
                <a:spcPts val="140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p:txBody>
      </p:sp>
      <p:sp>
        <p:nvSpPr>
          <p:cNvPr id="260" name="Google Shape;260;p34"/>
          <p:cNvSpPr txBox="1"/>
          <p:nvPr/>
        </p:nvSpPr>
        <p:spPr>
          <a:xfrm>
            <a:off x="2738253" y="6278426"/>
            <a:ext cx="7717336" cy="368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u="sng" dirty="0" smtClean="0">
                <a:solidFill>
                  <a:schemeClr val="dk1"/>
                </a:solidFill>
                <a:latin typeface="Calibri"/>
                <a:ea typeface="Calibri"/>
                <a:cs typeface="Calibri"/>
                <a:sym typeface="Calibri"/>
              </a:rPr>
              <a:t>Source:</a:t>
            </a:r>
            <a:r>
              <a:rPr lang="en-IN" dirty="0" smtClean="0">
                <a:solidFill>
                  <a:schemeClr val="dk1"/>
                </a:solidFill>
                <a:latin typeface="Calibri"/>
                <a:ea typeface="Calibri"/>
                <a:cs typeface="Calibri"/>
                <a:sym typeface="Calibri"/>
              </a:rPr>
              <a:t> http</a:t>
            </a:r>
            <a:r>
              <a:rPr lang="en-IN" dirty="0">
                <a:solidFill>
                  <a:schemeClr val="dk1"/>
                </a:solidFill>
                <a:latin typeface="Calibri"/>
                <a:ea typeface="Calibri"/>
                <a:cs typeface="Calibri"/>
                <a:sym typeface="Calibri"/>
              </a:rPr>
              <a:t>://www.salemmarafi.com/code/collaborative-filtering-with-python/</a:t>
            </a:r>
            <a:endParaRPr dirty="0">
              <a:solidFill>
                <a:schemeClr val="dk1"/>
              </a:solidFill>
              <a:latin typeface="Calibri"/>
              <a:ea typeface="Calibri"/>
              <a:cs typeface="Calibri"/>
              <a:sym typeface="Calibri"/>
            </a:endParaRPr>
          </a:p>
        </p:txBody>
      </p:sp>
      <p:pic>
        <p:nvPicPr>
          <p:cNvPr id="262" name="Google Shape;262;p34"/>
          <p:cNvPicPr preferRelativeResize="0"/>
          <p:nvPr/>
        </p:nvPicPr>
        <p:blipFill rotWithShape="1">
          <a:blip r:embed="rId3">
            <a:alphaModFix/>
          </a:blip>
          <a:srcRect/>
          <a:stretch/>
        </p:blipFill>
        <p:spPr>
          <a:xfrm>
            <a:off x="7126531" y="2013804"/>
            <a:ext cx="2879115" cy="3550478"/>
          </a:xfrm>
          <a:prstGeom prst="rect">
            <a:avLst/>
          </a:prstGeom>
          <a:noFill/>
          <a:ln>
            <a:noFill/>
          </a:ln>
        </p:spPr>
      </p:pic>
      <p:sp>
        <p:nvSpPr>
          <p:cNvPr id="2" name="Footer Placeholder 1"/>
          <p:cNvSpPr>
            <a:spLocks noGrp="1"/>
          </p:cNvSpPr>
          <p:nvPr>
            <p:ph type="ftr" sz="quarter" idx="11"/>
          </p:nvPr>
        </p:nvSpPr>
        <p:spPr/>
        <p:txBody>
          <a:bodyPr/>
          <a:lstStyle/>
          <a:p>
            <a:r>
              <a:rPr lang="en-US" dirty="0" smtClean="0">
                <a:latin typeface="+mn-lt"/>
              </a:rPr>
              <a:t>Proprietary content. ©Great Learning. All Rights Reserved. Unauthorized use or distribution prohibited</a:t>
            </a:r>
            <a:endParaRPr lang="en-IN" dirty="0">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1770" y="263273"/>
            <a:ext cx="7820025" cy="695960"/>
          </a:xfrm>
          <a:prstGeom prst="rect">
            <a:avLst/>
          </a:prstGeom>
        </p:spPr>
        <p:txBody>
          <a:bodyPr vert="horz" wrap="square" lIns="0" tIns="12700" rIns="0" bIns="0" rtlCol="0">
            <a:spAutoFit/>
          </a:bodyPr>
          <a:lstStyle/>
          <a:p>
            <a:pPr marL="12700">
              <a:lnSpc>
                <a:spcPct val="100000"/>
              </a:lnSpc>
              <a:spcBef>
                <a:spcPts val="100"/>
              </a:spcBef>
              <a:tabLst>
                <a:tab pos="6005195" algn="l"/>
              </a:tabLst>
            </a:pPr>
            <a:r>
              <a:rPr spc="-5" dirty="0"/>
              <a:t>User-User</a:t>
            </a:r>
            <a:r>
              <a:rPr spc="20" dirty="0"/>
              <a:t> </a:t>
            </a:r>
            <a:r>
              <a:rPr spc="-5" dirty="0"/>
              <a:t>collaborative	filtering</a:t>
            </a:r>
          </a:p>
        </p:txBody>
      </p:sp>
      <p:sp>
        <p:nvSpPr>
          <p:cNvPr id="3" name="object 3"/>
          <p:cNvSpPr/>
          <p:nvPr/>
        </p:nvSpPr>
        <p:spPr>
          <a:xfrm>
            <a:off x="64575" y="984788"/>
            <a:ext cx="12061266" cy="364855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63093" y="4843221"/>
            <a:ext cx="11946610" cy="1533690"/>
          </a:xfrm>
          <a:prstGeom prst="rect">
            <a:avLst/>
          </a:prstGeom>
          <a:blipFill>
            <a:blip r:embed="rId3" cstate="print"/>
            <a:stretch>
              <a:fillRect/>
            </a:stretch>
          </a:blipFill>
        </p:spPr>
        <p:txBody>
          <a:bodyPr wrap="square" lIns="0" tIns="0" rIns="0" bIns="0" rtlCol="0"/>
          <a:lstStyle/>
          <a:p>
            <a:endParaRPr/>
          </a:p>
        </p:txBody>
      </p:sp>
      <p:sp>
        <p:nvSpPr>
          <p:cNvPr id="5" name="Footer Placeholder 4"/>
          <p:cNvSpPr>
            <a:spLocks noGrp="1"/>
          </p:cNvSpPr>
          <p:nvPr>
            <p:ph type="ftr" sz="quarter" idx="11"/>
          </p:nvPr>
        </p:nvSpPr>
        <p:spPr/>
        <p:txBody>
          <a:bodyPr/>
          <a:lstStyle/>
          <a:p>
            <a:r>
              <a:rPr lang="en-US" dirty="0" smtClean="0">
                <a:latin typeface="+mn-lt"/>
              </a:rPr>
              <a:t>Proprietary content. ©Great Learning. All Rights Reserved. Unauthorized use or distribution prohibited</a:t>
            </a:r>
            <a:endParaRPr lang="en-IN" dirty="0">
              <a:latin typeface="+mn-lt"/>
            </a:endParaRPr>
          </a:p>
        </p:txBody>
      </p:sp>
    </p:spTree>
    <p:extLst>
      <p:ext uri="{BB962C8B-B14F-4D97-AF65-F5344CB8AC3E}">
        <p14:creationId xmlns:p14="http://schemas.microsoft.com/office/powerpoint/2010/main" val="1792447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5"/>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Item based nearest-neighbour collaborative filtering</a:t>
            </a:r>
            <a:endParaRPr/>
          </a:p>
        </p:txBody>
      </p:sp>
      <p:sp>
        <p:nvSpPr>
          <p:cNvPr id="269" name="Google Shape;269;p35"/>
          <p:cNvSpPr txBox="1">
            <a:spLocks noGrp="1"/>
          </p:cNvSpPr>
          <p:nvPr>
            <p:ph sz="half" idx="1"/>
          </p:nvPr>
        </p:nvSpPr>
        <p:spPr>
          <a:prstGeom prst="rect">
            <a:avLst/>
          </a:prstGeom>
          <a:noFill/>
          <a:ln>
            <a:noFill/>
          </a:ln>
        </p:spPr>
        <p:txBody>
          <a:bodyPr spcFirstLastPara="1" wrap="square" lIns="0" tIns="45700" rIns="0" bIns="45700" anchor="t" anchorCtr="0">
            <a:noAutofit/>
          </a:bodyPr>
          <a:lstStyle/>
          <a:p>
            <a:pPr marL="91440" marR="0" lvl="0" indent="-91440" algn="l" rtl="0">
              <a:lnSpc>
                <a:spcPct val="80000"/>
              </a:lnSpc>
              <a:spcBef>
                <a:spcPts val="0"/>
              </a:spcBef>
              <a:spcAft>
                <a:spcPts val="0"/>
              </a:spcAft>
              <a:buClr>
                <a:schemeClr val="accent1"/>
              </a:buClr>
              <a:buSzPts val="2000"/>
              <a:buFont typeface="Calibri"/>
              <a:buChar char=" "/>
            </a:pPr>
            <a:r>
              <a:rPr lang="en-IN" dirty="0" smtClean="0"/>
              <a:t>Reverse of user based collaborative filtering</a:t>
            </a:r>
            <a:endParaRPr lang="en-IN" sz="2000" b="0" i="0" u="none" strike="noStrike" cap="none" dirty="0" smtClean="0">
              <a:solidFill>
                <a:srgbClr val="3F3F3F"/>
              </a:solidFill>
              <a:latin typeface="Calibri"/>
              <a:ea typeface="Calibri"/>
              <a:cs typeface="Calibri"/>
              <a:sym typeface="Calibri"/>
            </a:endParaRPr>
          </a:p>
          <a:p>
            <a:pPr marL="91440" marR="0" lvl="0" indent="-91440" algn="l" rtl="0">
              <a:lnSpc>
                <a:spcPct val="80000"/>
              </a:lnSpc>
              <a:spcBef>
                <a:spcPts val="0"/>
              </a:spcBef>
              <a:spcAft>
                <a:spcPts val="0"/>
              </a:spcAft>
              <a:buClr>
                <a:schemeClr val="accent1"/>
              </a:buClr>
              <a:buSzPts val="2000"/>
              <a:buFont typeface="Calibri"/>
              <a:buChar char=" "/>
            </a:pPr>
            <a:r>
              <a:rPr lang="en-IN" sz="2000" b="0" i="0" u="none" strike="noStrike" cap="none" dirty="0" smtClean="0">
                <a:solidFill>
                  <a:srgbClr val="3F3F3F"/>
                </a:solidFill>
                <a:latin typeface="Calibri"/>
                <a:ea typeface="Calibri"/>
                <a:cs typeface="Calibri"/>
                <a:sym typeface="Calibri"/>
              </a:rPr>
              <a:t>Recommend </a:t>
            </a:r>
            <a:r>
              <a:rPr lang="en-IN" sz="2000" b="0" i="0" u="none" strike="noStrike" cap="none" dirty="0">
                <a:solidFill>
                  <a:srgbClr val="3F3F3F"/>
                </a:solidFill>
                <a:latin typeface="Calibri"/>
                <a:ea typeface="Calibri"/>
                <a:cs typeface="Calibri"/>
                <a:sym typeface="Calibri"/>
              </a:rPr>
              <a:t>items </a:t>
            </a:r>
            <a:r>
              <a:rPr lang="en-IN" sz="2000" b="0" i="0" u="none" strike="noStrike" cap="none" dirty="0" smtClean="0">
                <a:solidFill>
                  <a:srgbClr val="3F3F3F"/>
                </a:solidFill>
                <a:latin typeface="Calibri"/>
                <a:ea typeface="Calibri"/>
                <a:cs typeface="Calibri"/>
                <a:sym typeface="Calibri"/>
              </a:rPr>
              <a:t>to the user that </a:t>
            </a:r>
            <a:r>
              <a:rPr lang="en-IN" sz="2000" b="0" i="0" u="none" strike="noStrike" cap="none" dirty="0">
                <a:solidFill>
                  <a:srgbClr val="3F3F3F"/>
                </a:solidFill>
                <a:latin typeface="Calibri"/>
                <a:ea typeface="Calibri"/>
                <a:cs typeface="Calibri"/>
                <a:sym typeface="Calibri"/>
              </a:rPr>
              <a:t>are similar to the items the user </a:t>
            </a:r>
            <a:r>
              <a:rPr lang="en-IN" sz="2000" b="0" i="0" u="none" strike="noStrike" cap="none" dirty="0" smtClean="0">
                <a:solidFill>
                  <a:srgbClr val="3F3F3F"/>
                </a:solidFill>
                <a:latin typeface="Calibri"/>
                <a:ea typeface="Calibri"/>
                <a:cs typeface="Calibri"/>
                <a:sym typeface="Calibri"/>
              </a:rPr>
              <a:t>has bought</a:t>
            </a:r>
            <a:r>
              <a:rPr lang="en-IN" sz="2000" b="0" i="0" u="none" strike="noStrike" cap="none" dirty="0">
                <a:solidFill>
                  <a:srgbClr val="3F3F3F"/>
                </a:solidFill>
                <a:latin typeface="Calibri"/>
                <a:ea typeface="Calibri"/>
                <a:cs typeface="Calibri"/>
                <a:sym typeface="Calibri"/>
              </a:rPr>
              <a:t>.</a:t>
            </a:r>
            <a:endParaRPr sz="2000" b="0"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400"/>
              </a:spcBef>
              <a:spcAft>
                <a:spcPts val="0"/>
              </a:spcAft>
              <a:buClr>
                <a:schemeClr val="accent1"/>
              </a:buClr>
              <a:buSzPts val="2000"/>
              <a:buFont typeface="Calibri"/>
              <a:buChar char=" "/>
            </a:pPr>
            <a:r>
              <a:rPr lang="en-IN" sz="2000" b="0" i="0" u="none" strike="noStrike" cap="none" dirty="0" smtClean="0">
                <a:solidFill>
                  <a:srgbClr val="3F3F3F"/>
                </a:solidFill>
                <a:latin typeface="Calibri"/>
                <a:ea typeface="Calibri"/>
                <a:cs typeface="Calibri"/>
                <a:sym typeface="Calibri"/>
              </a:rPr>
              <a:t>Similarity </a:t>
            </a:r>
            <a:r>
              <a:rPr lang="en-IN" sz="2000" b="0" i="0" u="none" strike="noStrike" cap="none" dirty="0">
                <a:solidFill>
                  <a:srgbClr val="3F3F3F"/>
                </a:solidFill>
                <a:latin typeface="Calibri"/>
                <a:ea typeface="Calibri"/>
                <a:cs typeface="Calibri"/>
                <a:sym typeface="Calibri"/>
              </a:rPr>
              <a:t>is based upon </a:t>
            </a:r>
            <a:r>
              <a:rPr lang="en-IN" sz="2000" b="0" i="0" u="none" strike="noStrike" cap="none" dirty="0" smtClean="0">
                <a:solidFill>
                  <a:srgbClr val="3F3F3F"/>
                </a:solidFill>
                <a:latin typeface="Calibri"/>
                <a:ea typeface="Calibri"/>
                <a:cs typeface="Calibri"/>
                <a:sym typeface="Calibri"/>
              </a:rPr>
              <a:t>co-</a:t>
            </a:r>
            <a:r>
              <a:rPr lang="en-IN" sz="2000" b="0" i="0" u="none" strike="noStrike" cap="none" dirty="0" err="1" smtClean="0">
                <a:solidFill>
                  <a:srgbClr val="3F3F3F"/>
                </a:solidFill>
                <a:latin typeface="Calibri"/>
                <a:ea typeface="Calibri"/>
                <a:cs typeface="Calibri"/>
                <a:sym typeface="Calibri"/>
              </a:rPr>
              <a:t>occurence</a:t>
            </a:r>
            <a:r>
              <a:rPr lang="en-IN" sz="2000" b="0" i="0" u="none" strike="noStrike" cap="none" dirty="0" smtClean="0">
                <a:solidFill>
                  <a:srgbClr val="3F3F3F"/>
                </a:solidFill>
                <a:latin typeface="Calibri"/>
                <a:ea typeface="Calibri"/>
                <a:cs typeface="Calibri"/>
                <a:sym typeface="Calibri"/>
              </a:rPr>
              <a:t> </a:t>
            </a:r>
            <a:r>
              <a:rPr lang="en-IN" sz="2000" b="0" i="0" u="none" strike="noStrike" cap="none" dirty="0">
                <a:solidFill>
                  <a:srgbClr val="3F3F3F"/>
                </a:solidFill>
                <a:latin typeface="Calibri"/>
                <a:ea typeface="Calibri"/>
                <a:cs typeface="Calibri"/>
                <a:sym typeface="Calibri"/>
              </a:rPr>
              <a:t>of purchases:</a:t>
            </a:r>
            <a:endParaRPr sz="2000" b="0" i="0" u="none" strike="noStrike" cap="none" dirty="0">
              <a:solidFill>
                <a:srgbClr val="3F3F3F"/>
              </a:solidFill>
              <a:latin typeface="Calibri"/>
              <a:ea typeface="Calibri"/>
              <a:cs typeface="Calibri"/>
              <a:sym typeface="Calibri"/>
            </a:endParaRPr>
          </a:p>
          <a:p>
            <a:pPr marL="384175" marR="0" lvl="1" indent="-182880" algn="l" rtl="0">
              <a:lnSpc>
                <a:spcPct val="80000"/>
              </a:lnSpc>
              <a:spcBef>
                <a:spcPts val="400"/>
              </a:spcBef>
              <a:spcAft>
                <a:spcPts val="0"/>
              </a:spcAft>
              <a:buClr>
                <a:schemeClr val="accent1"/>
              </a:buClr>
              <a:buSzPts val="1800"/>
              <a:buFont typeface="Calibri"/>
              <a:buChar char="◦"/>
            </a:pPr>
            <a:r>
              <a:rPr lang="en-IN" sz="1800" b="0" i="0" u="none" strike="noStrike" cap="none" dirty="0">
                <a:solidFill>
                  <a:srgbClr val="3F3F3F"/>
                </a:solidFill>
                <a:latin typeface="Calibri"/>
                <a:ea typeface="Calibri"/>
                <a:cs typeface="Calibri"/>
                <a:sym typeface="Calibri"/>
              </a:rPr>
              <a:t>Use the similarity between items (and not users) to make predictions</a:t>
            </a:r>
            <a:endParaRPr sz="1800" b="0" i="0" u="none" strike="noStrike" cap="none" dirty="0">
              <a:solidFill>
                <a:srgbClr val="3F3F3F"/>
              </a:solidFill>
              <a:latin typeface="Calibri"/>
              <a:ea typeface="Calibri"/>
              <a:cs typeface="Calibri"/>
              <a:sym typeface="Calibri"/>
            </a:endParaRPr>
          </a:p>
          <a:p>
            <a:pPr marL="91440" marR="0" lvl="0" indent="35560" algn="l" rtl="0">
              <a:lnSpc>
                <a:spcPct val="80000"/>
              </a:lnSpc>
              <a:spcBef>
                <a:spcPts val="160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“Items </a:t>
            </a:r>
            <a:r>
              <a:rPr lang="en-IN" dirty="0"/>
              <a:t>x</a:t>
            </a:r>
            <a:r>
              <a:rPr lang="en-IN" sz="2000" b="0" i="0" u="none" strike="noStrike" cap="none" dirty="0" smtClean="0">
                <a:solidFill>
                  <a:srgbClr val="3F3F3F"/>
                </a:solidFill>
                <a:latin typeface="Calibri"/>
                <a:ea typeface="Calibri"/>
                <a:cs typeface="Calibri"/>
                <a:sym typeface="Calibri"/>
              </a:rPr>
              <a:t> </a:t>
            </a:r>
            <a:r>
              <a:rPr lang="en-IN" sz="2000" b="0" i="0" u="none" strike="noStrike" cap="none" dirty="0">
                <a:solidFill>
                  <a:srgbClr val="3F3F3F"/>
                </a:solidFill>
                <a:latin typeface="Calibri"/>
                <a:ea typeface="Calibri"/>
                <a:cs typeface="Calibri"/>
                <a:sym typeface="Calibri"/>
              </a:rPr>
              <a:t>and </a:t>
            </a:r>
            <a:r>
              <a:rPr lang="en-IN" sz="2000" b="0" i="0" u="none" strike="noStrike" cap="none" dirty="0" smtClean="0">
                <a:solidFill>
                  <a:srgbClr val="3F3F3F"/>
                </a:solidFill>
                <a:latin typeface="Calibri"/>
                <a:ea typeface="Calibri"/>
                <a:cs typeface="Calibri"/>
                <a:sym typeface="Calibri"/>
              </a:rPr>
              <a:t>y </a:t>
            </a:r>
            <a:r>
              <a:rPr lang="en-IN" sz="2000" b="0" i="0" u="none" strike="noStrike" cap="none" dirty="0">
                <a:solidFill>
                  <a:srgbClr val="3F3F3F"/>
                </a:solidFill>
                <a:latin typeface="Calibri"/>
                <a:ea typeface="Calibri"/>
                <a:cs typeface="Calibri"/>
                <a:sym typeface="Calibri"/>
              </a:rPr>
              <a:t>were purchased by both users </a:t>
            </a:r>
            <a:r>
              <a:rPr lang="en-IN" sz="2000" b="0" i="0" u="none" strike="noStrike" cap="none" dirty="0" smtClean="0">
                <a:solidFill>
                  <a:srgbClr val="3F3F3F"/>
                </a:solidFill>
                <a:latin typeface="Calibri"/>
                <a:ea typeface="Calibri"/>
                <a:cs typeface="Calibri"/>
                <a:sym typeface="Calibri"/>
              </a:rPr>
              <a:t>A </a:t>
            </a:r>
            <a:r>
              <a:rPr lang="en-IN" sz="2000" b="0" i="0" u="none" strike="noStrike" cap="none" dirty="0">
                <a:solidFill>
                  <a:srgbClr val="3F3F3F"/>
                </a:solidFill>
                <a:latin typeface="Calibri"/>
                <a:ea typeface="Calibri"/>
                <a:cs typeface="Calibri"/>
                <a:sym typeface="Calibri"/>
              </a:rPr>
              <a:t>and </a:t>
            </a:r>
            <a:r>
              <a:rPr lang="en-IN" sz="2000" b="0" i="0" u="none" strike="noStrike" cap="none" dirty="0" smtClean="0">
                <a:solidFill>
                  <a:srgbClr val="3F3F3F"/>
                </a:solidFill>
                <a:latin typeface="Calibri"/>
                <a:ea typeface="Calibri"/>
                <a:cs typeface="Calibri"/>
                <a:sym typeface="Calibri"/>
              </a:rPr>
              <a:t>B, </a:t>
            </a:r>
            <a:r>
              <a:rPr lang="en-IN" sz="2000" b="0" i="0" u="none" strike="noStrike" cap="none" dirty="0">
                <a:solidFill>
                  <a:srgbClr val="3F3F3F"/>
                </a:solidFill>
                <a:latin typeface="Calibri"/>
                <a:ea typeface="Calibri"/>
                <a:cs typeface="Calibri"/>
                <a:sym typeface="Calibri"/>
              </a:rPr>
              <a:t>so they are similar.”</a:t>
            </a:r>
            <a:endParaRPr sz="2000" b="0" i="0" u="none" strike="noStrike" cap="none" dirty="0">
              <a:solidFill>
                <a:srgbClr val="3F3F3F"/>
              </a:solidFill>
              <a:latin typeface="Calibri"/>
              <a:ea typeface="Calibri"/>
              <a:cs typeface="Calibri"/>
              <a:sym typeface="Calibri"/>
            </a:endParaRPr>
          </a:p>
          <a:p>
            <a:pPr marL="0" marR="0" lvl="1" indent="0" algn="l" rtl="0">
              <a:lnSpc>
                <a:spcPct val="80000"/>
              </a:lnSpc>
              <a:spcBef>
                <a:spcPts val="400"/>
              </a:spcBef>
              <a:spcAft>
                <a:spcPts val="0"/>
              </a:spcAft>
              <a:buClr>
                <a:schemeClr val="accent1"/>
              </a:buClr>
              <a:buSzPts val="2000"/>
              <a:buFont typeface="Calibri"/>
              <a:buChar char="◦"/>
            </a:pPr>
            <a:r>
              <a:rPr lang="en-IN" sz="2000" b="0" i="1" u="none" strike="noStrike" cap="none" dirty="0" smtClean="0">
                <a:solidFill>
                  <a:srgbClr val="3F3F3F"/>
                </a:solidFill>
                <a:latin typeface="Calibri"/>
                <a:ea typeface="Calibri"/>
                <a:cs typeface="Calibri"/>
                <a:sym typeface="Calibri"/>
              </a:rPr>
              <a:t> Item</a:t>
            </a:r>
            <a:r>
              <a:rPr lang="en-IN" sz="2000" b="0" i="0" u="none" strike="noStrike" cap="none" dirty="0" smtClean="0">
                <a:solidFill>
                  <a:srgbClr val="3F3F3F"/>
                </a:solidFill>
                <a:latin typeface="Calibri"/>
                <a:ea typeface="Calibri"/>
                <a:cs typeface="Calibri"/>
                <a:sym typeface="Calibri"/>
              </a:rPr>
              <a:t>-based </a:t>
            </a:r>
            <a:r>
              <a:rPr lang="en-IN" sz="2000" b="0" i="0" u="none" strike="noStrike" cap="none" dirty="0">
                <a:solidFill>
                  <a:srgbClr val="3F3F3F"/>
                </a:solidFill>
                <a:latin typeface="Calibri"/>
                <a:ea typeface="Calibri"/>
                <a:cs typeface="Calibri"/>
                <a:sym typeface="Calibri"/>
              </a:rPr>
              <a:t>CF is an example for model-based approaches</a:t>
            </a:r>
            <a:endParaRPr sz="2000" b="0" i="0" u="none" strike="noStrike" cap="none" dirty="0">
              <a:solidFill>
                <a:srgbClr val="3F3F3F"/>
              </a:solidFill>
              <a:latin typeface="Calibri"/>
              <a:ea typeface="Calibri"/>
              <a:cs typeface="Calibri"/>
              <a:sym typeface="Calibri"/>
            </a:endParaRPr>
          </a:p>
          <a:p>
            <a:pPr marL="91440" marR="0" lvl="0" indent="35560" algn="l" rtl="0">
              <a:lnSpc>
                <a:spcPct val="80000"/>
              </a:lnSpc>
              <a:spcBef>
                <a:spcPts val="160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p:txBody>
      </p:sp>
      <p:pic>
        <p:nvPicPr>
          <p:cNvPr id="271" name="Google Shape;271;p35"/>
          <p:cNvPicPr preferRelativeResize="0"/>
          <p:nvPr/>
        </p:nvPicPr>
        <p:blipFill rotWithShape="1">
          <a:blip r:embed="rId3">
            <a:alphaModFix/>
          </a:blip>
          <a:srcRect/>
          <a:stretch/>
        </p:blipFill>
        <p:spPr>
          <a:xfrm>
            <a:off x="7294684" y="2158512"/>
            <a:ext cx="3036278" cy="3612124"/>
          </a:xfrm>
          <a:prstGeom prst="rect">
            <a:avLst/>
          </a:prstGeom>
          <a:noFill/>
          <a:ln>
            <a:noFill/>
          </a:ln>
        </p:spPr>
      </p:pic>
      <p:sp>
        <p:nvSpPr>
          <p:cNvPr id="6" name="Google Shape;260;p34"/>
          <p:cNvSpPr txBox="1"/>
          <p:nvPr/>
        </p:nvSpPr>
        <p:spPr>
          <a:xfrm>
            <a:off x="2738253" y="6278426"/>
            <a:ext cx="7717336" cy="368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u="sng" dirty="0" smtClean="0">
                <a:solidFill>
                  <a:schemeClr val="dk1"/>
                </a:solidFill>
                <a:latin typeface="Calibri"/>
                <a:ea typeface="Calibri"/>
                <a:cs typeface="Calibri"/>
                <a:sym typeface="Calibri"/>
              </a:rPr>
              <a:t>Source:</a:t>
            </a:r>
            <a:r>
              <a:rPr lang="en-IN" dirty="0" smtClean="0">
                <a:solidFill>
                  <a:schemeClr val="dk1"/>
                </a:solidFill>
                <a:latin typeface="Calibri"/>
                <a:ea typeface="Calibri"/>
                <a:cs typeface="Calibri"/>
                <a:sym typeface="Calibri"/>
              </a:rPr>
              <a:t> http</a:t>
            </a:r>
            <a:r>
              <a:rPr lang="en-IN" dirty="0">
                <a:solidFill>
                  <a:schemeClr val="dk1"/>
                </a:solidFill>
                <a:latin typeface="Calibri"/>
                <a:ea typeface="Calibri"/>
                <a:cs typeface="Calibri"/>
                <a:sym typeface="Calibri"/>
              </a:rPr>
              <a:t>://www.salemmarafi.com/code/collaborative-filtering-with-python/</a:t>
            </a:r>
            <a:endParaRPr dirty="0">
              <a:solidFill>
                <a:schemeClr val="dk1"/>
              </a:solidFill>
              <a:latin typeface="Calibri"/>
              <a:ea typeface="Calibri"/>
              <a:cs typeface="Calibri"/>
              <a:sym typeface="Calibri"/>
            </a:endParaRPr>
          </a:p>
        </p:txBody>
      </p:sp>
      <p:sp>
        <p:nvSpPr>
          <p:cNvPr id="2" name="Footer Placeholder 1"/>
          <p:cNvSpPr>
            <a:spLocks noGrp="1"/>
          </p:cNvSpPr>
          <p:nvPr>
            <p:ph type="ftr" sz="quarter" idx="11"/>
          </p:nvPr>
        </p:nvSpPr>
        <p:spPr/>
        <p:txBody>
          <a:bodyPr/>
          <a:lstStyle/>
          <a:p>
            <a:r>
              <a:rPr lang="en-US" dirty="0" smtClean="0">
                <a:latin typeface="+mn-lt"/>
              </a:rPr>
              <a:t>Proprietary content. ©Great Learning. All Rights Reserved. Unauthorized use or distribution prohibited</a:t>
            </a:r>
            <a:endParaRPr lang="en-IN" dirty="0">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6"/>
          <p:cNvSpPr txBox="1">
            <a:spLocks noGrp="1"/>
          </p:cNvSpPr>
          <p:nvPr>
            <p:ph type="title"/>
          </p:nvPr>
        </p:nvSpPr>
        <p:spPr>
          <a:xfrm>
            <a:off x="1097915" y="287020"/>
            <a:ext cx="10302875" cy="1450975"/>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dirty="0">
                <a:solidFill>
                  <a:srgbClr val="3F3F3F"/>
                </a:solidFill>
                <a:latin typeface="Calibri"/>
                <a:ea typeface="Calibri"/>
                <a:cs typeface="Calibri"/>
                <a:sym typeface="Calibri"/>
              </a:rPr>
              <a:t>Item based collaborative filtering: Example</a:t>
            </a:r>
            <a:endParaRPr sz="4800" b="0" i="0" u="none" strike="noStrike" cap="none" dirty="0">
              <a:solidFill>
                <a:srgbClr val="3F3F3F"/>
              </a:solidFill>
              <a:latin typeface="Calibri"/>
              <a:ea typeface="Calibri"/>
              <a:cs typeface="Calibri"/>
              <a:sym typeface="Calibri"/>
            </a:endParaRPr>
          </a:p>
        </p:txBody>
      </p:sp>
      <p:sp>
        <p:nvSpPr>
          <p:cNvPr id="277" name="Google Shape;277;p36"/>
          <p:cNvSpPr txBox="1"/>
          <p:nvPr/>
        </p:nvSpPr>
        <p:spPr>
          <a:xfrm>
            <a:off x="2939145" y="6208200"/>
            <a:ext cx="9989185" cy="3623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en-IN" u="sng" dirty="0" smtClean="0">
                <a:solidFill>
                  <a:schemeClr val="dk1"/>
                </a:solidFill>
                <a:latin typeface="Calibri"/>
                <a:ea typeface="Calibri"/>
                <a:cs typeface="Calibri"/>
                <a:sym typeface="Calibri"/>
              </a:rPr>
              <a:t>Source:</a:t>
            </a:r>
            <a:r>
              <a:rPr lang="en-IN" dirty="0" smtClean="0">
                <a:solidFill>
                  <a:schemeClr val="dk1"/>
                </a:solidFill>
                <a:latin typeface="Calibri"/>
                <a:ea typeface="Calibri"/>
                <a:cs typeface="Calibri"/>
                <a:sym typeface="Calibri"/>
              </a:rPr>
              <a:t> https</a:t>
            </a:r>
            <a:r>
              <a:rPr lang="en-IN" dirty="0">
                <a:solidFill>
                  <a:schemeClr val="dk1"/>
                </a:solidFill>
                <a:latin typeface="Calibri"/>
                <a:ea typeface="Calibri"/>
                <a:cs typeface="Calibri"/>
                <a:sym typeface="Calibri"/>
              </a:rPr>
              <a:t>://www.mapr.com/blog/inside-look-at-components-of-recommendation-engine</a:t>
            </a:r>
            <a:endParaRPr dirty="0">
              <a:solidFill>
                <a:schemeClr val="dk1"/>
              </a:solidFill>
              <a:latin typeface="Calibri"/>
              <a:ea typeface="Calibri"/>
              <a:cs typeface="Calibri"/>
              <a:sym typeface="Calibri"/>
            </a:endParaRPr>
          </a:p>
        </p:txBody>
      </p:sp>
      <p:pic>
        <p:nvPicPr>
          <p:cNvPr id="278" name="Google Shape;278;p36"/>
          <p:cNvPicPr preferRelativeResize="0"/>
          <p:nvPr/>
        </p:nvPicPr>
        <p:blipFill rotWithShape="1">
          <a:blip r:embed="rId3">
            <a:alphaModFix/>
          </a:blip>
          <a:srcRect/>
          <a:stretch/>
        </p:blipFill>
        <p:spPr>
          <a:xfrm>
            <a:off x="2377470" y="2649393"/>
            <a:ext cx="2800350" cy="2562225"/>
          </a:xfrm>
          <a:prstGeom prst="rect">
            <a:avLst/>
          </a:prstGeom>
          <a:noFill/>
          <a:ln>
            <a:noFill/>
          </a:ln>
        </p:spPr>
      </p:pic>
      <p:pic>
        <p:nvPicPr>
          <p:cNvPr id="279" name="Google Shape;279;p36"/>
          <p:cNvPicPr preferRelativeResize="0"/>
          <p:nvPr/>
        </p:nvPicPr>
        <p:blipFill rotWithShape="1">
          <a:blip r:embed="rId4">
            <a:alphaModFix/>
          </a:blip>
          <a:srcRect/>
          <a:stretch/>
        </p:blipFill>
        <p:spPr>
          <a:xfrm>
            <a:off x="6698208" y="2471930"/>
            <a:ext cx="3152775" cy="3124200"/>
          </a:xfrm>
          <a:prstGeom prst="rect">
            <a:avLst/>
          </a:prstGeom>
          <a:noFill/>
          <a:ln>
            <a:noFill/>
          </a:ln>
        </p:spPr>
      </p:pic>
      <p:sp>
        <p:nvSpPr>
          <p:cNvPr id="280" name="Google Shape;280;p36"/>
          <p:cNvSpPr txBox="1"/>
          <p:nvPr/>
        </p:nvSpPr>
        <p:spPr>
          <a:xfrm>
            <a:off x="6500395" y="4306155"/>
            <a:ext cx="420600" cy="371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Calibri"/>
              <a:buNone/>
            </a:pPr>
            <a:r>
              <a:rPr lang="en-IN" sz="1800" b="1">
                <a:solidFill>
                  <a:schemeClr val="dk1"/>
                </a:solidFill>
                <a:latin typeface="Calibri"/>
                <a:ea typeface="Calibri"/>
                <a:cs typeface="Calibri"/>
                <a:sym typeface="Calibri"/>
              </a:rPr>
              <a:t>B</a:t>
            </a:r>
            <a:endParaRPr sz="1800" b="1">
              <a:solidFill>
                <a:schemeClr val="dk1"/>
              </a:solidFill>
              <a:latin typeface="Calibri"/>
              <a:ea typeface="Calibri"/>
              <a:cs typeface="Calibri"/>
              <a:sym typeface="Calibri"/>
            </a:endParaRPr>
          </a:p>
        </p:txBody>
      </p:sp>
      <p:sp>
        <p:nvSpPr>
          <p:cNvPr id="281" name="Google Shape;281;p36"/>
          <p:cNvSpPr txBox="1"/>
          <p:nvPr/>
        </p:nvSpPr>
        <p:spPr>
          <a:xfrm>
            <a:off x="6500395" y="3666505"/>
            <a:ext cx="420600" cy="371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Calibri"/>
              <a:buNone/>
            </a:pPr>
            <a:r>
              <a:rPr lang="en-IN" sz="1800" b="1">
                <a:solidFill>
                  <a:schemeClr val="dk1"/>
                </a:solidFill>
                <a:latin typeface="Calibri"/>
                <a:ea typeface="Calibri"/>
                <a:cs typeface="Calibri"/>
                <a:sym typeface="Calibri"/>
              </a:rPr>
              <a:t>A</a:t>
            </a:r>
            <a:endParaRPr sz="1800" b="1">
              <a:solidFill>
                <a:schemeClr val="dk1"/>
              </a:solidFill>
              <a:latin typeface="Calibri"/>
              <a:ea typeface="Calibri"/>
              <a:cs typeface="Calibri"/>
              <a:sym typeface="Calibri"/>
            </a:endParaRPr>
          </a:p>
        </p:txBody>
      </p:sp>
      <p:sp>
        <p:nvSpPr>
          <p:cNvPr id="282" name="Google Shape;282;p36"/>
          <p:cNvSpPr txBox="1"/>
          <p:nvPr/>
        </p:nvSpPr>
        <p:spPr>
          <a:xfrm>
            <a:off x="7180845" y="3036605"/>
            <a:ext cx="420600" cy="371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Calibri"/>
              <a:buNone/>
            </a:pPr>
            <a:r>
              <a:rPr lang="en-IN" sz="1800" b="1">
                <a:solidFill>
                  <a:schemeClr val="dk1"/>
                </a:solidFill>
                <a:latin typeface="Calibri"/>
                <a:ea typeface="Calibri"/>
                <a:cs typeface="Calibri"/>
                <a:sym typeface="Calibri"/>
              </a:rPr>
              <a:t>A</a:t>
            </a:r>
            <a:endParaRPr sz="1800" b="1">
              <a:solidFill>
                <a:schemeClr val="dk1"/>
              </a:solidFill>
              <a:latin typeface="Calibri"/>
              <a:ea typeface="Calibri"/>
              <a:cs typeface="Calibri"/>
              <a:sym typeface="Calibri"/>
            </a:endParaRPr>
          </a:p>
        </p:txBody>
      </p:sp>
      <p:sp>
        <p:nvSpPr>
          <p:cNvPr id="283" name="Google Shape;283;p36"/>
          <p:cNvSpPr txBox="1"/>
          <p:nvPr/>
        </p:nvSpPr>
        <p:spPr>
          <a:xfrm>
            <a:off x="6500395" y="4839930"/>
            <a:ext cx="420600" cy="371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Calibri"/>
              <a:buNone/>
            </a:pPr>
            <a:r>
              <a:rPr lang="en-IN" sz="1800" b="1">
                <a:solidFill>
                  <a:schemeClr val="dk1"/>
                </a:solidFill>
                <a:latin typeface="Calibri"/>
                <a:ea typeface="Calibri"/>
                <a:cs typeface="Calibri"/>
                <a:sym typeface="Calibri"/>
              </a:rPr>
              <a:t>C</a:t>
            </a:r>
            <a:endParaRPr sz="1800" b="1">
              <a:solidFill>
                <a:schemeClr val="dk1"/>
              </a:solidFill>
              <a:latin typeface="Calibri"/>
              <a:ea typeface="Calibri"/>
              <a:cs typeface="Calibri"/>
              <a:sym typeface="Calibri"/>
            </a:endParaRPr>
          </a:p>
        </p:txBody>
      </p:sp>
      <p:sp>
        <p:nvSpPr>
          <p:cNvPr id="284" name="Google Shape;284;p36"/>
          <p:cNvSpPr txBox="1"/>
          <p:nvPr/>
        </p:nvSpPr>
        <p:spPr>
          <a:xfrm>
            <a:off x="8015995" y="3036605"/>
            <a:ext cx="420600" cy="371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Calibri"/>
              <a:buNone/>
            </a:pPr>
            <a:r>
              <a:rPr lang="en-IN" sz="1800" b="1">
                <a:solidFill>
                  <a:schemeClr val="dk1"/>
                </a:solidFill>
                <a:latin typeface="Calibri"/>
                <a:ea typeface="Calibri"/>
                <a:cs typeface="Calibri"/>
                <a:sym typeface="Calibri"/>
              </a:rPr>
              <a:t>B</a:t>
            </a:r>
            <a:endParaRPr sz="1800" b="1">
              <a:solidFill>
                <a:schemeClr val="dk1"/>
              </a:solidFill>
              <a:latin typeface="Calibri"/>
              <a:ea typeface="Calibri"/>
              <a:cs typeface="Calibri"/>
              <a:sym typeface="Calibri"/>
            </a:endParaRPr>
          </a:p>
        </p:txBody>
      </p:sp>
      <p:sp>
        <p:nvSpPr>
          <p:cNvPr id="285" name="Google Shape;285;p36"/>
          <p:cNvSpPr txBox="1"/>
          <p:nvPr/>
        </p:nvSpPr>
        <p:spPr>
          <a:xfrm>
            <a:off x="8723470" y="3036605"/>
            <a:ext cx="420600" cy="371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Calibri"/>
              <a:buNone/>
            </a:pPr>
            <a:r>
              <a:rPr lang="en-IN" sz="1800" b="1">
                <a:solidFill>
                  <a:schemeClr val="dk1"/>
                </a:solidFill>
                <a:latin typeface="Calibri"/>
                <a:ea typeface="Calibri"/>
                <a:cs typeface="Calibri"/>
                <a:sym typeface="Calibri"/>
              </a:rPr>
              <a:t>C</a:t>
            </a:r>
            <a:endParaRPr sz="1800" b="1">
              <a:solidFill>
                <a:schemeClr val="dk1"/>
              </a:solidFill>
              <a:latin typeface="Calibri"/>
              <a:ea typeface="Calibri"/>
              <a:cs typeface="Calibri"/>
              <a:sym typeface="Calibri"/>
            </a:endParaRPr>
          </a:p>
        </p:txBody>
      </p:sp>
      <p:sp>
        <p:nvSpPr>
          <p:cNvPr id="286" name="Google Shape;286;p36"/>
          <p:cNvSpPr txBox="1"/>
          <p:nvPr/>
        </p:nvSpPr>
        <p:spPr>
          <a:xfrm>
            <a:off x="3567345" y="2883505"/>
            <a:ext cx="420600" cy="371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Calibri"/>
              <a:buNone/>
            </a:pPr>
            <a:r>
              <a:rPr lang="en-IN" sz="1800" b="1">
                <a:solidFill>
                  <a:schemeClr val="dk1"/>
                </a:solidFill>
                <a:latin typeface="Calibri"/>
                <a:ea typeface="Calibri"/>
                <a:cs typeface="Calibri"/>
                <a:sym typeface="Calibri"/>
              </a:rPr>
              <a:t>A</a:t>
            </a:r>
            <a:endParaRPr sz="1800" b="1">
              <a:solidFill>
                <a:schemeClr val="dk1"/>
              </a:solidFill>
              <a:latin typeface="Calibri"/>
              <a:ea typeface="Calibri"/>
              <a:cs typeface="Calibri"/>
              <a:sym typeface="Calibri"/>
            </a:endParaRPr>
          </a:p>
        </p:txBody>
      </p:sp>
      <p:sp>
        <p:nvSpPr>
          <p:cNvPr id="287" name="Google Shape;287;p36"/>
          <p:cNvSpPr txBox="1"/>
          <p:nvPr/>
        </p:nvSpPr>
        <p:spPr>
          <a:xfrm>
            <a:off x="2789570" y="3744668"/>
            <a:ext cx="420600" cy="371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Calibri"/>
              <a:buNone/>
            </a:pPr>
            <a:r>
              <a:rPr lang="en-IN" sz="1800" b="1">
                <a:solidFill>
                  <a:schemeClr val="dk1"/>
                </a:solidFill>
                <a:latin typeface="Calibri"/>
                <a:ea typeface="Calibri"/>
                <a:cs typeface="Calibri"/>
                <a:sym typeface="Calibri"/>
              </a:rPr>
              <a:t>A</a:t>
            </a:r>
            <a:endParaRPr sz="1800" b="1">
              <a:solidFill>
                <a:schemeClr val="dk1"/>
              </a:solidFill>
              <a:latin typeface="Calibri"/>
              <a:ea typeface="Calibri"/>
              <a:cs typeface="Calibri"/>
              <a:sym typeface="Calibri"/>
            </a:endParaRPr>
          </a:p>
        </p:txBody>
      </p:sp>
      <p:sp>
        <p:nvSpPr>
          <p:cNvPr id="288" name="Google Shape;288;p36"/>
          <p:cNvSpPr txBox="1"/>
          <p:nvPr/>
        </p:nvSpPr>
        <p:spPr>
          <a:xfrm>
            <a:off x="2789570" y="4567055"/>
            <a:ext cx="420600" cy="371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Calibri"/>
              <a:buNone/>
            </a:pPr>
            <a:r>
              <a:rPr lang="en-IN" sz="1800" b="1">
                <a:solidFill>
                  <a:schemeClr val="dk1"/>
                </a:solidFill>
                <a:latin typeface="Calibri"/>
                <a:ea typeface="Calibri"/>
                <a:cs typeface="Calibri"/>
                <a:sym typeface="Calibri"/>
              </a:rPr>
              <a:t>A</a:t>
            </a:r>
            <a:endParaRPr sz="1800" b="1">
              <a:solidFill>
                <a:schemeClr val="dk1"/>
              </a:solidFill>
              <a:latin typeface="Calibri"/>
              <a:ea typeface="Calibri"/>
              <a:cs typeface="Calibri"/>
              <a:sym typeface="Calibri"/>
            </a:endParaRPr>
          </a:p>
        </p:txBody>
      </p:sp>
      <p:sp>
        <p:nvSpPr>
          <p:cNvPr id="289" name="Google Shape;289;p36"/>
          <p:cNvSpPr txBox="1"/>
          <p:nvPr/>
        </p:nvSpPr>
        <p:spPr>
          <a:xfrm>
            <a:off x="2789570" y="2883505"/>
            <a:ext cx="420600" cy="371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Calibri"/>
              <a:buNone/>
            </a:pPr>
            <a:r>
              <a:rPr lang="en-IN" sz="1800" b="1">
                <a:solidFill>
                  <a:schemeClr val="dk1"/>
                </a:solidFill>
                <a:latin typeface="Calibri"/>
                <a:ea typeface="Calibri"/>
                <a:cs typeface="Calibri"/>
                <a:sym typeface="Calibri"/>
              </a:rPr>
              <a:t>B</a:t>
            </a:r>
            <a:endParaRPr sz="1800" b="1">
              <a:solidFill>
                <a:schemeClr val="dk1"/>
              </a:solidFill>
              <a:latin typeface="Calibri"/>
              <a:ea typeface="Calibri"/>
              <a:cs typeface="Calibri"/>
              <a:sym typeface="Calibri"/>
            </a:endParaRPr>
          </a:p>
        </p:txBody>
      </p:sp>
      <p:sp>
        <p:nvSpPr>
          <p:cNvPr id="290" name="Google Shape;290;p36"/>
          <p:cNvSpPr txBox="1"/>
          <p:nvPr/>
        </p:nvSpPr>
        <p:spPr>
          <a:xfrm>
            <a:off x="3567345" y="3744655"/>
            <a:ext cx="420600" cy="371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Calibri"/>
              <a:buNone/>
            </a:pPr>
            <a:r>
              <a:rPr lang="en-IN" sz="1800" b="1">
                <a:solidFill>
                  <a:schemeClr val="dk1"/>
                </a:solidFill>
                <a:latin typeface="Calibri"/>
                <a:ea typeface="Calibri"/>
                <a:cs typeface="Calibri"/>
                <a:sym typeface="Calibri"/>
              </a:rPr>
              <a:t>C</a:t>
            </a:r>
            <a:endParaRPr sz="1800" b="1">
              <a:solidFill>
                <a:schemeClr val="dk1"/>
              </a:solidFill>
              <a:latin typeface="Calibri"/>
              <a:ea typeface="Calibri"/>
              <a:cs typeface="Calibri"/>
              <a:sym typeface="Calibri"/>
            </a:endParaRPr>
          </a:p>
        </p:txBody>
      </p:sp>
      <p:sp>
        <p:nvSpPr>
          <p:cNvPr id="291" name="Google Shape;291;p36"/>
          <p:cNvSpPr txBox="1"/>
          <p:nvPr/>
        </p:nvSpPr>
        <p:spPr>
          <a:xfrm>
            <a:off x="4345120" y="2883505"/>
            <a:ext cx="420600" cy="371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Calibri"/>
              <a:buNone/>
            </a:pPr>
            <a:r>
              <a:rPr lang="en-IN" sz="1800" b="1">
                <a:solidFill>
                  <a:schemeClr val="dk1"/>
                </a:solidFill>
                <a:latin typeface="Calibri"/>
                <a:ea typeface="Calibri"/>
                <a:cs typeface="Calibri"/>
                <a:sym typeface="Calibri"/>
              </a:rPr>
              <a:t>C</a:t>
            </a:r>
            <a:endParaRPr sz="1800" b="1">
              <a:solidFill>
                <a:schemeClr val="dk1"/>
              </a:solidFill>
              <a:latin typeface="Calibri"/>
              <a:ea typeface="Calibri"/>
              <a:cs typeface="Calibri"/>
              <a:sym typeface="Calibri"/>
            </a:endParaRPr>
          </a:p>
        </p:txBody>
      </p:sp>
      <p:sp>
        <p:nvSpPr>
          <p:cNvPr id="292" name="Google Shape;292;p36"/>
          <p:cNvSpPr txBox="1"/>
          <p:nvPr/>
        </p:nvSpPr>
        <p:spPr>
          <a:xfrm>
            <a:off x="2939145" y="2211005"/>
            <a:ext cx="2238600" cy="1830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CC4125"/>
              </a:buClr>
              <a:buSzPts val="1800"/>
              <a:buFont typeface="Calibri"/>
              <a:buNone/>
            </a:pPr>
            <a:r>
              <a:rPr lang="en-IN" sz="1800" b="1">
                <a:solidFill>
                  <a:srgbClr val="CC4125"/>
                </a:solidFill>
                <a:latin typeface="Calibri"/>
                <a:ea typeface="Calibri"/>
                <a:cs typeface="Calibri"/>
                <a:sym typeface="Calibri"/>
              </a:rPr>
              <a:t>History Matrix</a:t>
            </a:r>
            <a:endParaRPr sz="1800" b="1">
              <a:solidFill>
                <a:srgbClr val="CC4125"/>
              </a:solidFill>
              <a:latin typeface="Calibri"/>
              <a:ea typeface="Calibri"/>
              <a:cs typeface="Calibri"/>
              <a:sym typeface="Calibri"/>
            </a:endParaRPr>
          </a:p>
        </p:txBody>
      </p:sp>
      <p:sp>
        <p:nvSpPr>
          <p:cNvPr id="293" name="Google Shape;293;p36"/>
          <p:cNvSpPr/>
          <p:nvPr/>
        </p:nvSpPr>
        <p:spPr>
          <a:xfrm>
            <a:off x="6514520" y="3590980"/>
            <a:ext cx="3251400" cy="522300"/>
          </a:xfrm>
          <a:prstGeom prst="rect">
            <a:avLst/>
          </a:prstGeom>
          <a:no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94" name="Google Shape;294;p36"/>
          <p:cNvSpPr txBox="1"/>
          <p:nvPr/>
        </p:nvSpPr>
        <p:spPr>
          <a:xfrm>
            <a:off x="6766560" y="5509895"/>
            <a:ext cx="3644265" cy="2286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Bob’s Recommendations= [C, B]</a:t>
            </a:r>
            <a:endParaRPr/>
          </a:p>
        </p:txBody>
      </p:sp>
      <p:sp>
        <p:nvSpPr>
          <p:cNvPr id="2" name="Footer Placeholder 1"/>
          <p:cNvSpPr>
            <a:spLocks noGrp="1"/>
          </p:cNvSpPr>
          <p:nvPr>
            <p:ph type="ftr" sz="quarter" idx="11"/>
          </p:nvPr>
        </p:nvSpPr>
        <p:spPr/>
        <p:txBody>
          <a:bodyPr/>
          <a:lstStyle/>
          <a:p>
            <a:r>
              <a:rPr lang="en-US" dirty="0" smtClean="0">
                <a:latin typeface="+mn-lt"/>
              </a:rPr>
              <a:t>Proprietary content. ©Great Learning. All Rights Reserved. Unauthorized use or distribution prohibited</a:t>
            </a:r>
            <a:endParaRPr lang="en-IN"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3"/>
                                        </p:tgtEl>
                                        <p:attrNameLst>
                                          <p:attrName>style.visibility</p:attrName>
                                        </p:attrNameLst>
                                      </p:cBhvr>
                                      <p:to>
                                        <p:strVal val="visible"/>
                                      </p:to>
                                    </p:set>
                                    <p:animEffect transition="in" filter="fade">
                                      <p:cBhvr>
                                        <p:cTn id="7" dur="1000"/>
                                        <p:tgtEl>
                                          <p:spTgt spid="2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4"/>
                                        </p:tgtEl>
                                        <p:attrNameLst>
                                          <p:attrName>style.visibility</p:attrName>
                                        </p:attrNameLst>
                                      </p:cBhvr>
                                      <p:to>
                                        <p:strVal val="visible"/>
                                      </p:to>
                                    </p:set>
                                    <p:animEffect transition="in" filter="fade">
                                      <p:cBhvr>
                                        <p:cTn id="12" dur="1000"/>
                                        <p:tgtEl>
                                          <p:spTgt spid="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1770" y="263273"/>
            <a:ext cx="7634605" cy="695960"/>
          </a:xfrm>
          <a:prstGeom prst="rect">
            <a:avLst/>
          </a:prstGeom>
        </p:spPr>
        <p:txBody>
          <a:bodyPr vert="horz" wrap="square" lIns="0" tIns="12700" rIns="0" bIns="0" rtlCol="0">
            <a:spAutoFit/>
          </a:bodyPr>
          <a:lstStyle/>
          <a:p>
            <a:pPr marL="12700">
              <a:lnSpc>
                <a:spcPct val="100000"/>
              </a:lnSpc>
              <a:spcBef>
                <a:spcPts val="100"/>
              </a:spcBef>
              <a:tabLst>
                <a:tab pos="5819775" algn="l"/>
              </a:tabLst>
            </a:pPr>
            <a:r>
              <a:rPr spc="-5" dirty="0"/>
              <a:t>Item-Item</a:t>
            </a:r>
            <a:r>
              <a:rPr spc="30" dirty="0"/>
              <a:t> </a:t>
            </a:r>
            <a:r>
              <a:rPr spc="-5" dirty="0"/>
              <a:t>collaborative	filtering</a:t>
            </a:r>
          </a:p>
        </p:txBody>
      </p:sp>
      <p:sp>
        <p:nvSpPr>
          <p:cNvPr id="3" name="object 3"/>
          <p:cNvSpPr/>
          <p:nvPr/>
        </p:nvSpPr>
        <p:spPr>
          <a:xfrm>
            <a:off x="2213394" y="1000932"/>
            <a:ext cx="7571562" cy="439119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5488978"/>
            <a:ext cx="12109704" cy="1201153"/>
          </a:xfrm>
          <a:prstGeom prst="rect">
            <a:avLst/>
          </a:prstGeom>
          <a:blipFill>
            <a:blip r:embed="rId3" cstate="print"/>
            <a:stretch>
              <a:fillRect/>
            </a:stretch>
          </a:blipFill>
        </p:spPr>
        <p:txBody>
          <a:bodyPr wrap="square" lIns="0" tIns="0" rIns="0" bIns="0" rtlCol="0"/>
          <a:lstStyle/>
          <a:p>
            <a:endParaRPr/>
          </a:p>
        </p:txBody>
      </p:sp>
      <p:sp>
        <p:nvSpPr>
          <p:cNvPr id="5" name="Footer Placeholder 4"/>
          <p:cNvSpPr>
            <a:spLocks noGrp="1"/>
          </p:cNvSpPr>
          <p:nvPr>
            <p:ph type="ftr" sz="quarter" idx="11"/>
          </p:nvPr>
        </p:nvSpPr>
        <p:spPr/>
        <p:txBody>
          <a:bodyPr/>
          <a:lstStyle/>
          <a:p>
            <a:r>
              <a:rPr lang="en-US" dirty="0" smtClean="0">
                <a:latin typeface="+mn-lt"/>
              </a:rPr>
              <a:t>Proprietary content. ©Great Learning. All Rights Reserved. Unauthorized use or distribution prohibited</a:t>
            </a:r>
            <a:endParaRPr lang="en-IN" dirty="0">
              <a:latin typeface="+mn-lt"/>
            </a:endParaRPr>
          </a:p>
        </p:txBody>
      </p:sp>
    </p:spTree>
    <p:extLst>
      <p:ext uri="{BB962C8B-B14F-4D97-AF65-F5344CB8AC3E}">
        <p14:creationId xmlns:p14="http://schemas.microsoft.com/office/powerpoint/2010/main" val="1240657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1791</TotalTime>
  <Words>2769</Words>
  <Application>Microsoft Office PowerPoint</Application>
  <PresentationFormat>Widescreen</PresentationFormat>
  <Paragraphs>272</Paragraphs>
  <Slides>28</Slides>
  <Notes>25</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Calibri</vt:lpstr>
      <vt:lpstr>Arial</vt:lpstr>
      <vt:lpstr>Times New Roman</vt:lpstr>
      <vt:lpstr>Source Sans Pro</vt:lpstr>
      <vt:lpstr>Calibri Light</vt:lpstr>
      <vt:lpstr>Office Theme</vt:lpstr>
      <vt:lpstr>Fundamental concepts of similarity</vt:lpstr>
      <vt:lpstr>Fundamentals</vt:lpstr>
      <vt:lpstr>Collaborative Filtering </vt:lpstr>
      <vt:lpstr>PowerPoint Presentation</vt:lpstr>
      <vt:lpstr>User based nearest neighbour Collaborative filtering</vt:lpstr>
      <vt:lpstr>User-User collaborative filtering</vt:lpstr>
      <vt:lpstr>Item based nearest-neighbour collaborative filtering</vt:lpstr>
      <vt:lpstr>Item based collaborative filtering: Example</vt:lpstr>
      <vt:lpstr>Item-Item collaborative filtering</vt:lpstr>
      <vt:lpstr>Collaborative filtering: Complexity</vt:lpstr>
      <vt:lpstr>Strengths of Collaborative Filtering</vt:lpstr>
      <vt:lpstr>Issues with collaborative filtering</vt:lpstr>
      <vt:lpstr>Issues with collaborative filtering</vt:lpstr>
      <vt:lpstr>Comparision of methods for songs</vt:lpstr>
      <vt:lpstr>Market basket analysis</vt:lpstr>
      <vt:lpstr>Association rule mining</vt:lpstr>
      <vt:lpstr>Performance metrics</vt:lpstr>
      <vt:lpstr>Evaluation measures</vt:lpstr>
      <vt:lpstr>Evaluation measures</vt:lpstr>
      <vt:lpstr>RoC and Precision Recall curve</vt:lpstr>
      <vt:lpstr>Hybrid recommender systems</vt:lpstr>
      <vt:lpstr>Model based collaborative filtering</vt:lpstr>
      <vt:lpstr>PowerPoint Presentation</vt:lpstr>
      <vt:lpstr>Summary</vt:lpstr>
      <vt:lpstr>Industry example of e-commerce </vt:lpstr>
      <vt:lpstr>Considerations</vt:lpstr>
      <vt:lpstr>References</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systems</dc:title>
  <dc:creator>Arjun</dc:creator>
  <cp:lastModifiedBy>Bhavya Shetty</cp:lastModifiedBy>
  <cp:revision>59</cp:revision>
  <dcterms:modified xsi:type="dcterms:W3CDTF">2019-11-15T08:51:09Z</dcterms:modified>
</cp:coreProperties>
</file>