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58" r:id="rId4"/>
    <p:sldId id="264" r:id="rId5"/>
    <p:sldId id="276" r:id="rId6"/>
    <p:sldId id="274" r:id="rId7"/>
    <p:sldId id="282" r:id="rId8"/>
    <p:sldId id="278" r:id="rId9"/>
    <p:sldId id="280" r:id="rId10"/>
    <p:sldId id="281" r:id="rId11"/>
    <p:sldId id="267" r:id="rId12"/>
    <p:sldId id="269" r:id="rId13"/>
    <p:sldId id="28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F2E"/>
    <a:srgbClr val="E3D677"/>
    <a:srgbClr val="FF2F2F"/>
    <a:srgbClr val="E6DB86"/>
    <a:srgbClr val="FFD13F"/>
    <a:srgbClr val="D0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69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B45FBE-A65D-4834-A980-5806CC4C9A8D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585491C-9B82-4F6D-B978-30D22FA2670E}">
      <dgm:prSet/>
      <dgm:spPr>
        <a:solidFill>
          <a:srgbClr val="E3D677"/>
        </a:solidFill>
      </dgm:spPr>
      <dgm:t>
        <a:bodyPr/>
        <a:lstStyle/>
        <a:p>
          <a:r>
            <a:rPr lang="en-US" b="0" dirty="0">
              <a:latin typeface="Arial" panose="020B0604020202020204" pitchFamily="34" charset="0"/>
              <a:cs typeface="Arial" panose="020B0604020202020204" pitchFamily="34" charset="0"/>
            </a:rPr>
            <a:t>Mickey Sandhu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98054C-8676-4120-93E4-305973A988D7}" type="parTrans" cxnId="{CAA2B125-8394-465B-B6C0-E17940A21BB8}">
      <dgm:prSet/>
      <dgm:spPr/>
      <dgm:t>
        <a:bodyPr/>
        <a:lstStyle/>
        <a:p>
          <a:endParaRPr lang="en-US"/>
        </a:p>
      </dgm:t>
    </dgm:pt>
    <dgm:pt modelId="{A56BF542-5305-4D19-8841-E39BAA79847A}" type="sibTrans" cxnId="{CAA2B125-8394-465B-B6C0-E17940A21BB8}">
      <dgm:prSet/>
      <dgm:spPr/>
      <dgm:t>
        <a:bodyPr/>
        <a:lstStyle/>
        <a:p>
          <a:endParaRPr lang="en-US"/>
        </a:p>
      </dgm:t>
    </dgm:pt>
    <dgm:pt modelId="{A50E038B-87D3-4644-BD0E-6C985E4A8E97}">
      <dgm:prSet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 b="0" dirty="0">
              <a:latin typeface="Arial" panose="020B0604020202020204" pitchFamily="34" charset="0"/>
              <a:cs typeface="Arial" panose="020B0604020202020204" pitchFamily="34" charset="0"/>
            </a:rPr>
            <a:t>Brad Smith 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C8AE14-4CF0-4430-904F-C237B2741D2F}" type="parTrans" cxnId="{3813E13C-AED2-4743-B4A7-5D852F2E8E0D}">
      <dgm:prSet/>
      <dgm:spPr/>
      <dgm:t>
        <a:bodyPr/>
        <a:lstStyle/>
        <a:p>
          <a:endParaRPr lang="en-US"/>
        </a:p>
      </dgm:t>
    </dgm:pt>
    <dgm:pt modelId="{16663051-2CE4-4945-BF41-EFACB00DB392}" type="sibTrans" cxnId="{3813E13C-AED2-4743-B4A7-5D852F2E8E0D}">
      <dgm:prSet/>
      <dgm:spPr/>
      <dgm:t>
        <a:bodyPr/>
        <a:lstStyle/>
        <a:p>
          <a:endParaRPr lang="en-US"/>
        </a:p>
      </dgm:t>
    </dgm:pt>
    <dgm:pt modelId="{4BCD597B-6F8F-4233-8909-2C1881E5404F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0" dirty="0">
              <a:latin typeface="Arial" panose="020B0604020202020204" pitchFamily="34" charset="0"/>
              <a:cs typeface="Arial" panose="020B0604020202020204" pitchFamily="34" charset="0"/>
            </a:rPr>
            <a:t>&amp;</a:t>
          </a:r>
          <a:r>
            <a:rPr lang="en-US" b="0" dirty="0"/>
            <a:t> </a:t>
          </a:r>
          <a:endParaRPr lang="en-US" dirty="0"/>
        </a:p>
      </dgm:t>
    </dgm:pt>
    <dgm:pt modelId="{9593712F-AA3D-4000-9BDF-58D76E2ACB39}" type="parTrans" cxnId="{4C1D2E57-3D5E-48CE-A10F-C40F721D46E5}">
      <dgm:prSet/>
      <dgm:spPr/>
      <dgm:t>
        <a:bodyPr/>
        <a:lstStyle/>
        <a:p>
          <a:endParaRPr lang="en-US"/>
        </a:p>
      </dgm:t>
    </dgm:pt>
    <dgm:pt modelId="{0F448C69-BC04-4593-9102-9D81017E9A13}" type="sibTrans" cxnId="{4C1D2E57-3D5E-48CE-A10F-C40F721D46E5}">
      <dgm:prSet/>
      <dgm:spPr/>
      <dgm:t>
        <a:bodyPr/>
        <a:lstStyle/>
        <a:p>
          <a:endParaRPr lang="en-US"/>
        </a:p>
      </dgm:t>
    </dgm:pt>
    <dgm:pt modelId="{F50C8041-629F-468A-93E5-F3F4C18E8663}">
      <dgm:prSet/>
      <dgm:spPr>
        <a:solidFill>
          <a:srgbClr val="FF2F2F"/>
        </a:solidFill>
      </dgm:spPr>
      <dgm:t>
        <a:bodyPr/>
        <a:lstStyle/>
        <a:p>
          <a:r>
            <a:rPr lang="en-US" b="0" dirty="0">
              <a:latin typeface="Arial" panose="020B0604020202020204" pitchFamily="34" charset="0"/>
              <a:cs typeface="Arial" panose="020B0604020202020204" pitchFamily="34" charset="0"/>
            </a:rPr>
            <a:t>Nelson Paulo </a:t>
          </a:r>
          <a:r>
            <a:rPr lang="en-US" b="0" dirty="0" err="1">
              <a:latin typeface="Arial" panose="020B0604020202020204" pitchFamily="34" charset="0"/>
              <a:cs typeface="Arial" panose="020B0604020202020204" pitchFamily="34" charset="0"/>
            </a:rPr>
            <a:t>Balino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E0B0EC-598C-4F46-BAA4-D447E0177AAE}" type="parTrans" cxnId="{F109D6EB-C7C2-4020-80A0-32705207C242}">
      <dgm:prSet/>
      <dgm:spPr/>
      <dgm:t>
        <a:bodyPr/>
        <a:lstStyle/>
        <a:p>
          <a:endParaRPr lang="en-US"/>
        </a:p>
      </dgm:t>
    </dgm:pt>
    <dgm:pt modelId="{8BA4F41A-A698-4798-B77A-48F559AC2821}" type="sibTrans" cxnId="{F109D6EB-C7C2-4020-80A0-32705207C242}">
      <dgm:prSet/>
      <dgm:spPr/>
      <dgm:t>
        <a:bodyPr/>
        <a:lstStyle/>
        <a:p>
          <a:endParaRPr lang="en-US"/>
        </a:p>
      </dgm:t>
    </dgm:pt>
    <dgm:pt modelId="{32EDDA36-6D22-4A30-9963-C38963209B76}" type="pres">
      <dgm:prSet presAssocID="{57B45FBE-A65D-4834-A980-5806CC4C9A8D}" presName="matrix" presStyleCnt="0">
        <dgm:presLayoutVars>
          <dgm:chMax val="1"/>
          <dgm:dir/>
          <dgm:resizeHandles val="exact"/>
        </dgm:presLayoutVars>
      </dgm:prSet>
      <dgm:spPr/>
    </dgm:pt>
    <dgm:pt modelId="{238FC155-89E0-4160-96F8-5B32C0E24ACB}" type="pres">
      <dgm:prSet presAssocID="{57B45FBE-A65D-4834-A980-5806CC4C9A8D}" presName="diamond" presStyleLbl="bgShp" presStyleIdx="0" presStyleCnt="1"/>
      <dgm:spPr>
        <a:solidFill>
          <a:schemeClr val="bg1">
            <a:lumMod val="95000"/>
            <a:lumOff val="5000"/>
          </a:schemeClr>
        </a:solidFill>
      </dgm:spPr>
    </dgm:pt>
    <dgm:pt modelId="{20915590-29A4-41F6-9166-8DE5F6E0C83F}" type="pres">
      <dgm:prSet presAssocID="{57B45FBE-A65D-4834-A980-5806CC4C9A8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D271ED4-5EA7-40E0-A150-05492C6D9581}" type="pres">
      <dgm:prSet presAssocID="{57B45FBE-A65D-4834-A980-5806CC4C9A8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9107089-E19D-4A33-92DE-C391313319F8}" type="pres">
      <dgm:prSet presAssocID="{57B45FBE-A65D-4834-A980-5806CC4C9A8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0385D46-F562-4189-9EF4-B7F83A94BE73}" type="pres">
      <dgm:prSet presAssocID="{57B45FBE-A65D-4834-A980-5806CC4C9A8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53C0D16-2CC2-4DF5-BCA9-1DC99451F1E2}" type="presOf" srcId="{A50E038B-87D3-4644-BD0E-6C985E4A8E97}" destId="{3D271ED4-5EA7-40E0-A150-05492C6D9581}" srcOrd="0" destOrd="0" presId="urn:microsoft.com/office/officeart/2005/8/layout/matrix3"/>
    <dgm:cxn modelId="{FF6F151B-E4F3-4228-9DE8-1455C9540F6B}" type="presOf" srcId="{F50C8041-629F-468A-93E5-F3F4C18E8663}" destId="{00385D46-F562-4189-9EF4-B7F83A94BE73}" srcOrd="0" destOrd="0" presId="urn:microsoft.com/office/officeart/2005/8/layout/matrix3"/>
    <dgm:cxn modelId="{CAA2B125-8394-465B-B6C0-E17940A21BB8}" srcId="{57B45FBE-A65D-4834-A980-5806CC4C9A8D}" destId="{5585491C-9B82-4F6D-B978-30D22FA2670E}" srcOrd="0" destOrd="0" parTransId="{6F98054C-8676-4120-93E4-305973A988D7}" sibTransId="{A56BF542-5305-4D19-8841-E39BAA79847A}"/>
    <dgm:cxn modelId="{3813E13C-AED2-4743-B4A7-5D852F2E8E0D}" srcId="{57B45FBE-A65D-4834-A980-5806CC4C9A8D}" destId="{A50E038B-87D3-4644-BD0E-6C985E4A8E97}" srcOrd="1" destOrd="0" parTransId="{37C8AE14-4CF0-4430-904F-C237B2741D2F}" sibTransId="{16663051-2CE4-4945-BF41-EFACB00DB392}"/>
    <dgm:cxn modelId="{BA884F5F-0F44-4158-88D1-D112AE1677FA}" type="presOf" srcId="{4BCD597B-6F8F-4233-8909-2C1881E5404F}" destId="{C9107089-E19D-4A33-92DE-C391313319F8}" srcOrd="0" destOrd="0" presId="urn:microsoft.com/office/officeart/2005/8/layout/matrix3"/>
    <dgm:cxn modelId="{4C1D2E57-3D5E-48CE-A10F-C40F721D46E5}" srcId="{57B45FBE-A65D-4834-A980-5806CC4C9A8D}" destId="{4BCD597B-6F8F-4233-8909-2C1881E5404F}" srcOrd="2" destOrd="0" parTransId="{9593712F-AA3D-4000-9BDF-58D76E2ACB39}" sibTransId="{0F448C69-BC04-4593-9102-9D81017E9A13}"/>
    <dgm:cxn modelId="{40120685-87D6-4B1D-B254-980A1678BCCA}" type="presOf" srcId="{57B45FBE-A65D-4834-A980-5806CC4C9A8D}" destId="{32EDDA36-6D22-4A30-9963-C38963209B76}" srcOrd="0" destOrd="0" presId="urn:microsoft.com/office/officeart/2005/8/layout/matrix3"/>
    <dgm:cxn modelId="{F109D6EB-C7C2-4020-80A0-32705207C242}" srcId="{57B45FBE-A65D-4834-A980-5806CC4C9A8D}" destId="{F50C8041-629F-468A-93E5-F3F4C18E8663}" srcOrd="3" destOrd="0" parTransId="{B9E0B0EC-598C-4F46-BAA4-D447E0177AAE}" sibTransId="{8BA4F41A-A698-4798-B77A-48F559AC2821}"/>
    <dgm:cxn modelId="{C44BB2EE-D2D9-4186-8C53-BF65FE3F9417}" type="presOf" srcId="{5585491C-9B82-4F6D-B978-30D22FA2670E}" destId="{20915590-29A4-41F6-9166-8DE5F6E0C83F}" srcOrd="0" destOrd="0" presId="urn:microsoft.com/office/officeart/2005/8/layout/matrix3"/>
    <dgm:cxn modelId="{B05C4109-55AC-4561-9C90-8AA60CCAB3DE}" type="presParOf" srcId="{32EDDA36-6D22-4A30-9963-C38963209B76}" destId="{238FC155-89E0-4160-96F8-5B32C0E24ACB}" srcOrd="0" destOrd="0" presId="urn:microsoft.com/office/officeart/2005/8/layout/matrix3"/>
    <dgm:cxn modelId="{24C73D5A-7303-47C2-A61B-6F2AFB93DC65}" type="presParOf" srcId="{32EDDA36-6D22-4A30-9963-C38963209B76}" destId="{20915590-29A4-41F6-9166-8DE5F6E0C83F}" srcOrd="1" destOrd="0" presId="urn:microsoft.com/office/officeart/2005/8/layout/matrix3"/>
    <dgm:cxn modelId="{C47DD61D-CACE-4787-9978-D25F9DD0B8C5}" type="presParOf" srcId="{32EDDA36-6D22-4A30-9963-C38963209B76}" destId="{3D271ED4-5EA7-40E0-A150-05492C6D9581}" srcOrd="2" destOrd="0" presId="urn:microsoft.com/office/officeart/2005/8/layout/matrix3"/>
    <dgm:cxn modelId="{C7FFA772-163B-4DC8-88D2-A09F7060C9D3}" type="presParOf" srcId="{32EDDA36-6D22-4A30-9963-C38963209B76}" destId="{C9107089-E19D-4A33-92DE-C391313319F8}" srcOrd="3" destOrd="0" presId="urn:microsoft.com/office/officeart/2005/8/layout/matrix3"/>
    <dgm:cxn modelId="{305732CF-27CF-437B-B74E-772A4B768805}" type="presParOf" srcId="{32EDDA36-6D22-4A30-9963-C38963209B76}" destId="{00385D46-F562-4189-9EF4-B7F83A94BE7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8FC155-89E0-4160-96F8-5B32C0E24ACB}">
      <dsp:nvSpPr>
        <dsp:cNvPr id="0" name=""/>
        <dsp:cNvSpPr/>
      </dsp:nvSpPr>
      <dsp:spPr>
        <a:xfrm>
          <a:off x="348456" y="0"/>
          <a:ext cx="5572125" cy="5572125"/>
        </a:xfrm>
        <a:prstGeom prst="diamond">
          <a:avLst/>
        </a:prstGeom>
        <a:solidFill>
          <a:schemeClr val="bg1">
            <a:lumMod val="95000"/>
            <a:lumOff val="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915590-29A4-41F6-9166-8DE5F6E0C83F}">
      <dsp:nvSpPr>
        <dsp:cNvPr id="0" name=""/>
        <dsp:cNvSpPr/>
      </dsp:nvSpPr>
      <dsp:spPr>
        <a:xfrm>
          <a:off x="877808" y="529351"/>
          <a:ext cx="2173128" cy="2173128"/>
        </a:xfrm>
        <a:prstGeom prst="roundRect">
          <a:avLst/>
        </a:prstGeom>
        <a:solidFill>
          <a:srgbClr val="E3D67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kern="1200" dirty="0">
              <a:latin typeface="Arial" panose="020B0604020202020204" pitchFamily="34" charset="0"/>
              <a:cs typeface="Arial" panose="020B0604020202020204" pitchFamily="34" charset="0"/>
            </a:rPr>
            <a:t>Mickey Sandhu</a:t>
          </a:r>
          <a:endParaRPr lang="en-US" sz="3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83891" y="635434"/>
        <a:ext cx="1960962" cy="1960962"/>
      </dsp:txXfrm>
    </dsp:sp>
    <dsp:sp modelId="{3D271ED4-5EA7-40E0-A150-05492C6D9581}">
      <dsp:nvSpPr>
        <dsp:cNvPr id="0" name=""/>
        <dsp:cNvSpPr/>
      </dsp:nvSpPr>
      <dsp:spPr>
        <a:xfrm>
          <a:off x="3218100" y="529351"/>
          <a:ext cx="2173128" cy="2173128"/>
        </a:xfrm>
        <a:prstGeom prst="roundRect">
          <a:avLst/>
        </a:prstGeom>
        <a:solidFill>
          <a:schemeClr val="tx2">
            <a:lumMod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kern="1200" dirty="0">
              <a:latin typeface="Arial" panose="020B0604020202020204" pitchFamily="34" charset="0"/>
              <a:cs typeface="Arial" panose="020B0604020202020204" pitchFamily="34" charset="0"/>
            </a:rPr>
            <a:t>Brad Smith </a:t>
          </a:r>
          <a:endParaRPr lang="en-US" sz="3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24183" y="635434"/>
        <a:ext cx="1960962" cy="1960962"/>
      </dsp:txXfrm>
    </dsp:sp>
    <dsp:sp modelId="{C9107089-E19D-4A33-92DE-C391313319F8}">
      <dsp:nvSpPr>
        <dsp:cNvPr id="0" name=""/>
        <dsp:cNvSpPr/>
      </dsp:nvSpPr>
      <dsp:spPr>
        <a:xfrm>
          <a:off x="877808" y="2869644"/>
          <a:ext cx="2173128" cy="217312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kern="1200" dirty="0">
              <a:latin typeface="Arial" panose="020B0604020202020204" pitchFamily="34" charset="0"/>
              <a:cs typeface="Arial" panose="020B0604020202020204" pitchFamily="34" charset="0"/>
            </a:rPr>
            <a:t>&amp;</a:t>
          </a:r>
          <a:r>
            <a:rPr lang="en-US" sz="3800" b="0" kern="1200" dirty="0"/>
            <a:t> </a:t>
          </a:r>
          <a:endParaRPr lang="en-US" sz="3800" kern="1200" dirty="0"/>
        </a:p>
      </dsp:txBody>
      <dsp:txXfrm>
        <a:off x="983891" y="2975727"/>
        <a:ext cx="1960962" cy="1960962"/>
      </dsp:txXfrm>
    </dsp:sp>
    <dsp:sp modelId="{00385D46-F562-4189-9EF4-B7F83A94BE73}">
      <dsp:nvSpPr>
        <dsp:cNvPr id="0" name=""/>
        <dsp:cNvSpPr/>
      </dsp:nvSpPr>
      <dsp:spPr>
        <a:xfrm>
          <a:off x="3218100" y="2869644"/>
          <a:ext cx="2173128" cy="2173128"/>
        </a:xfrm>
        <a:prstGeom prst="roundRect">
          <a:avLst/>
        </a:prstGeom>
        <a:solidFill>
          <a:srgbClr val="FF2F2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kern="1200" dirty="0">
              <a:latin typeface="Arial" panose="020B0604020202020204" pitchFamily="34" charset="0"/>
              <a:cs typeface="Arial" panose="020B0604020202020204" pitchFamily="34" charset="0"/>
            </a:rPr>
            <a:t>Nelson Paulo </a:t>
          </a:r>
          <a:r>
            <a:rPr lang="en-US" sz="3800" b="0" kern="1200" dirty="0" err="1">
              <a:latin typeface="Arial" panose="020B0604020202020204" pitchFamily="34" charset="0"/>
              <a:cs typeface="Arial" panose="020B0604020202020204" pitchFamily="34" charset="0"/>
            </a:rPr>
            <a:t>Balino</a:t>
          </a:r>
          <a:endParaRPr lang="en-US" sz="3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24183" y="2975727"/>
        <a:ext cx="1960962" cy="1960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233E-8B19-4A7D-92DA-F9A26AC3AC10}" type="datetimeFigureOut">
              <a:rPr lang="en-AU" smtClean="0"/>
              <a:t>10/10/2020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370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233E-8B19-4A7D-92DA-F9A26AC3AC10}" type="datetimeFigureOut">
              <a:rPr lang="en-AU" smtClean="0"/>
              <a:t>10/10/2020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465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233E-8B19-4A7D-92DA-F9A26AC3AC10}" type="datetimeFigureOut">
              <a:rPr lang="en-AU" smtClean="0"/>
              <a:t>10/10/2020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96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233E-8B19-4A7D-92DA-F9A26AC3AC10}" type="datetimeFigureOut">
              <a:rPr lang="en-AU" smtClean="0"/>
              <a:t>10/10/2020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543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233E-8B19-4A7D-92DA-F9A26AC3AC10}" type="datetimeFigureOut">
              <a:rPr lang="en-AU" smtClean="0"/>
              <a:t>10/10/2020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106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233E-8B19-4A7D-92DA-F9A26AC3AC10}" type="datetimeFigureOut">
              <a:rPr lang="en-AU" smtClean="0"/>
              <a:t>10/10/2020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137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233E-8B19-4A7D-92DA-F9A26AC3AC10}" type="datetimeFigureOut">
              <a:rPr lang="en-AU" smtClean="0"/>
              <a:t>10/10/2020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496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233E-8B19-4A7D-92DA-F9A26AC3AC10}" type="datetimeFigureOut">
              <a:rPr lang="en-AU" smtClean="0"/>
              <a:t>10/10/2020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790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233E-8B19-4A7D-92DA-F9A26AC3AC10}" type="datetimeFigureOut">
              <a:rPr lang="en-AU" smtClean="0"/>
              <a:t>10/10/2020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481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233E-8B19-4A7D-92DA-F9A26AC3AC10}" type="datetimeFigureOut">
              <a:rPr lang="en-AU" smtClean="0"/>
              <a:t>10/10/2020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252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233E-8B19-4A7D-92DA-F9A26AC3AC10}" type="datetimeFigureOut">
              <a:rPr lang="en-AU" smtClean="0"/>
              <a:t>10/10/2020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914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0233E-8B19-4A7D-92DA-F9A26AC3AC10}" type="datetimeFigureOut">
              <a:rPr lang="en-AU" smtClean="0"/>
              <a:t>10/10/2020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4910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zomato.com/documentation#!/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3.jpeg"/><Relationship Id="rId2" Type="http://schemas.openxmlformats.org/officeDocument/2006/relationships/hyperlink" Target="https://www.gourmettraveller.com.au/dining-out/restaurant-reviews/top-100-restaurants-australia-2019-1663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dfood.com.au/eat-out/good-food-guides/the-good-food-guide-2020-full-list-of-hats-20190927-h1if80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developers.google.com/maps/documentation" TargetMode="External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19E1-FE3E-443E-A324-C4CEAD412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3662" y="5441133"/>
            <a:ext cx="8584676" cy="1044301"/>
          </a:xfrm>
        </p:spPr>
        <p:txBody>
          <a:bodyPr anchor="t">
            <a:normAutofit/>
          </a:bodyPr>
          <a:lstStyle/>
          <a:p>
            <a:r>
              <a:rPr lang="en-AU" sz="4800" b="1" dirty="0">
                <a:latin typeface="Arial" panose="020B0604020202020204" pitchFamily="34" charset="0"/>
                <a:cs typeface="Arial" panose="020B0604020202020204" pitchFamily="34" charset="0"/>
              </a:rPr>
              <a:t>GROUP PROJECT 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C540D-AC24-4BDA-94E2-E047FC5AC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35" y="4637988"/>
            <a:ext cx="10832430" cy="462284"/>
          </a:xfrm>
        </p:spPr>
        <p:txBody>
          <a:bodyPr anchor="b">
            <a:noAutofit/>
          </a:bodyPr>
          <a:lstStyle/>
          <a:p>
            <a:r>
              <a:rPr lang="en-US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analysis of Australian dining habits using data from Zomato, Gourmet </a:t>
            </a:r>
            <a:r>
              <a:rPr lang="en-AU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Traveller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the Good Food Guide.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C45045A-6083-4B3E-956A-675823375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44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BD2B2B2-1395-4E7B-87A0-BD34551C0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5336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2875DDC-0225-45F8-B745-78688F2D1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5509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F329563-0961-4426-90D2-2DF4888E5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0101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4DEDDE-8966-40F3-B92C-286980A74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6752" y="1416867"/>
            <a:ext cx="2099833" cy="209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12617755-D451-4BAF-9B55-518297BF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273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6C062C2-3673-4248-BE21-B51B16E63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4865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australian-gourmet-traveller | Tonic PR + Communications">
            <a:extLst>
              <a:ext uri="{FF2B5EF4-FFF2-40B4-BE49-F238E27FC236}">
                <a16:creationId xmlns:a16="http://schemas.microsoft.com/office/drawing/2014/main" id="{5CF658D7-8FF4-498D-A8DF-EF41664EE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68897" y="1969453"/>
            <a:ext cx="2283736" cy="114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ll the news, winners and hats from the 2020 Good Food Guide awards">
            <a:extLst>
              <a:ext uri="{FF2B5EF4-FFF2-40B4-BE49-F238E27FC236}">
                <a16:creationId xmlns:a16="http://schemas.microsoft.com/office/drawing/2014/main" id="{F50D54DD-D52D-45C3-B4E8-B576509B4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1564075"/>
            <a:ext cx="20955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096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CEB43AF8-4A9D-42E3-8519-D85D8ADD5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890" y="1161732"/>
            <a:ext cx="85915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141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F7B9026-36AD-42E4-B172-8D68F3A33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14973E-5B15-4C90-94C8-71C97C999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44" r="33876"/>
          <a:stretch/>
        </p:blipFill>
        <p:spPr>
          <a:xfrm>
            <a:off x="192528" y="171716"/>
            <a:ext cx="3793268" cy="65145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5BE0B9-FAF8-4684-BF48-C74F4D6973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00" r="22270" b="-3"/>
          <a:stretch/>
        </p:blipFill>
        <p:spPr>
          <a:xfrm>
            <a:off x="4184538" y="171716"/>
            <a:ext cx="3822924" cy="6514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478F72-82D5-444B-B992-85B58A2F5B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56" r="19599" b="-3"/>
          <a:stretch/>
        </p:blipFill>
        <p:spPr>
          <a:xfrm>
            <a:off x="8188032" y="171716"/>
            <a:ext cx="3799007" cy="651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28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5">
            <a:extLst>
              <a:ext uri="{FF2B5EF4-FFF2-40B4-BE49-F238E27FC236}">
                <a16:creationId xmlns:a16="http://schemas.microsoft.com/office/drawing/2014/main" id="{873D1266-90B6-4C24-80C2-29868E714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3100" cy="2159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D5123A-CED5-4421-A4C2-D2808FD0DE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70" r="-1" b="-1"/>
          <a:stretch/>
        </p:blipFill>
        <p:spPr>
          <a:xfrm>
            <a:off x="4662931" y="-3041"/>
            <a:ext cx="7534660" cy="4575047"/>
          </a:xfrm>
          <a:prstGeom prst="rect">
            <a:avLst/>
          </a:prstGeom>
          <a:effectLst/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7AA997DD-9B6E-4C91-BBDA-8EAA10DC7F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4" r="1337" b="-2"/>
          <a:stretch/>
        </p:blipFill>
        <p:spPr>
          <a:xfrm>
            <a:off x="20" y="2319867"/>
            <a:ext cx="8181204" cy="4535019"/>
          </a:xfrm>
          <a:custGeom>
            <a:avLst/>
            <a:gdLst/>
            <a:ahLst/>
            <a:cxnLst/>
            <a:rect l="l" t="t" r="r" b="b"/>
            <a:pathLst>
              <a:path w="8181224" h="4535019">
                <a:moveTo>
                  <a:pt x="0" y="0"/>
                </a:moveTo>
                <a:lnTo>
                  <a:pt x="4483100" y="0"/>
                </a:lnTo>
                <a:lnTo>
                  <a:pt x="4483100" y="2404532"/>
                </a:lnTo>
                <a:lnTo>
                  <a:pt x="8181224" y="2404532"/>
                </a:lnTo>
                <a:lnTo>
                  <a:pt x="8181224" y="4535019"/>
                </a:lnTo>
                <a:lnTo>
                  <a:pt x="0" y="4535019"/>
                </a:lnTo>
                <a:close/>
              </a:path>
            </a:pathLst>
          </a:custGeom>
        </p:spPr>
      </p:pic>
      <p:sp>
        <p:nvSpPr>
          <p:cNvPr id="23" name="Rectangle 17">
            <a:extLst>
              <a:ext uri="{FF2B5EF4-FFF2-40B4-BE49-F238E27FC236}">
                <a16:creationId xmlns:a16="http://schemas.microsoft.com/office/drawing/2014/main" id="{D2CBF7C7-CEB6-4485-BB17-6931944B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3624" y="4727513"/>
            <a:ext cx="3863963" cy="2130487"/>
          </a:xfrm>
          <a:prstGeom prst="rect">
            <a:avLst/>
          </a:prstGeom>
          <a:solidFill>
            <a:schemeClr val="bg2">
              <a:lumMod val="9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18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F0F0B8-5B06-4174-9742-1FD7ABE7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AB02372F-99BD-4C3F-A2B8-E6525C0638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1" r="-1" b="-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  <a:ln w="190500">
            <a:solidFill>
              <a:srgbClr val="FFFFFF"/>
            </a:solidFill>
            <a:miter lim="800000"/>
          </a:ln>
          <a:effectLst>
            <a:outerShdw blurRad="76200" dist="19050" dir="5400000" algn="t" rotWithShape="0">
              <a:prstClr val="black">
                <a:alpha val="5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1612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3">
            <a:extLst>
              <a:ext uri="{FF2B5EF4-FFF2-40B4-BE49-F238E27FC236}">
                <a16:creationId xmlns:a16="http://schemas.microsoft.com/office/drawing/2014/main" id="{FAA7AE87-0F16-46CB-BB17-F01A648549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4760970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BE718F5-A11A-4C1A-95A6-9E69D81F07BD}"/>
              </a:ext>
            </a:extLst>
          </p:cNvPr>
          <p:cNvSpPr txBox="1"/>
          <p:nvPr/>
        </p:nvSpPr>
        <p:spPr>
          <a:xfrm>
            <a:off x="1780685" y="2644170"/>
            <a:ext cx="25662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4800" b="1" dirty="0">
                <a:latin typeface="Arial" panose="020B0604020202020204" pitchFamily="34" charset="0"/>
                <a:cs typeface="Arial" panose="020B0604020202020204" pitchFamily="34" charset="0"/>
              </a:rPr>
              <a:t>OUR </a:t>
            </a:r>
          </a:p>
          <a:p>
            <a:r>
              <a:rPr lang="en-AU" sz="4800" b="1" dirty="0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808168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771212-0DF9-4445-813D-931A64F99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840" y="1308897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AU" sz="4800" b="1" dirty="0">
                <a:latin typeface="Arial" panose="020B0604020202020204" pitchFamily="34" charset="0"/>
                <a:cs typeface="Arial" panose="020B0604020202020204" pitchFamily="34" charset="0"/>
              </a:rPr>
              <a:t>PROPOSAL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D4699-7EA4-4063-9B55-74A8562DD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1665" y="1199893"/>
            <a:ext cx="5837749" cy="548969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0" i="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This project analyses dining habits in three Australian cities (Melbourne, Sydney, and Perth). In particular the following questions will be posited;</a:t>
            </a:r>
          </a:p>
          <a:p>
            <a:pPr marL="0" indent="0">
              <a:buNone/>
            </a:pPr>
            <a:endParaRPr lang="en-US" sz="1600" b="0" i="0" dirty="0">
              <a:effectLst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Most popular restaurants in each city according to Zomato</a:t>
            </a:r>
          </a:p>
          <a:p>
            <a:pPr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Most popular cuisines in each city according to Zomato</a:t>
            </a:r>
          </a:p>
          <a:p>
            <a:pPr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Top cuisines and restaurants in Australia according to Zomato</a:t>
            </a:r>
          </a:p>
          <a:p>
            <a:pPr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Top restaurants in Australia according to Gourmet Traveller (2019)</a:t>
            </a:r>
          </a:p>
          <a:p>
            <a:pPr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Top restaurants in Australia according to Good Food Guide (2020)</a:t>
            </a:r>
          </a:p>
          <a:p>
            <a:pPr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Whether there is any similarities between popular restaurants according to Zomato reviewers and those judged Australia's finest by Gourmet Traveller (2019) and Good Food Guide Awards (2020)</a:t>
            </a:r>
          </a:p>
          <a:p>
            <a:pPr>
              <a:buFont typeface="+mj-lt"/>
              <a:buAutoNum type="arabicPeriod"/>
            </a:pPr>
            <a:endParaRPr lang="en-US" sz="1400" b="0" i="0" dirty="0">
              <a:effectLst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91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>
            <a:hlinkClick r:id="rId2"/>
            <a:extLst>
              <a:ext uri="{FF2B5EF4-FFF2-40B4-BE49-F238E27FC236}">
                <a16:creationId xmlns:a16="http://schemas.microsoft.com/office/drawing/2014/main" id="{88A2DD08-8A7F-4FD9-BBEB-6F8FA2EEE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7" r="25067"/>
          <a:stretch/>
        </p:blipFill>
        <p:spPr bwMode="auto">
          <a:xfrm>
            <a:off x="8806663" y="2146853"/>
            <a:ext cx="2410198" cy="2410198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's New Logo Is Trying Really Hard to Look Friendly | WIRED">
            <a:hlinkClick r:id="rId4"/>
            <a:extLst>
              <a:ext uri="{FF2B5EF4-FFF2-40B4-BE49-F238E27FC236}">
                <a16:creationId xmlns:a16="http://schemas.microsoft.com/office/drawing/2014/main" id="{FE18D9DC-7224-4550-8F58-A14B10596A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2" r="25417" b="-3"/>
          <a:stretch/>
        </p:blipFill>
        <p:spPr bwMode="auto">
          <a:xfrm>
            <a:off x="975139" y="2146853"/>
            <a:ext cx="2410198" cy="2410198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ll the news, winners and hats from the 2020 Good Food Guide awards">
            <a:hlinkClick r:id="rId6"/>
            <a:extLst>
              <a:ext uri="{FF2B5EF4-FFF2-40B4-BE49-F238E27FC236}">
                <a16:creationId xmlns:a16="http://schemas.microsoft.com/office/drawing/2014/main" id="{6CF17D13-DB95-4DC4-BA49-4D9C58CD4F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2" r="2215" b="-1"/>
          <a:stretch/>
        </p:blipFill>
        <p:spPr bwMode="auto">
          <a:xfrm>
            <a:off x="6196155" y="2146853"/>
            <a:ext cx="2410198" cy="2410198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hlinkClick r:id="rId8"/>
            <a:extLst>
              <a:ext uri="{FF2B5EF4-FFF2-40B4-BE49-F238E27FC236}">
                <a16:creationId xmlns:a16="http://schemas.microsoft.com/office/drawing/2014/main" id="{BDB257F6-7772-4AD9-824A-2AAC7D681D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3585647" y="2146853"/>
            <a:ext cx="2410198" cy="2410198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FFAAA8-587B-4FCB-B43F-22C3E80827A9}"/>
              </a:ext>
            </a:extLst>
          </p:cNvPr>
          <p:cNvSpPr txBox="1"/>
          <p:nvPr/>
        </p:nvSpPr>
        <p:spPr>
          <a:xfrm>
            <a:off x="7042937" y="5208308"/>
            <a:ext cx="7137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SOURCES</a:t>
            </a:r>
            <a:endParaRPr lang="en-AU" sz="4800" b="1" dirty="0"/>
          </a:p>
        </p:txBody>
      </p:sp>
    </p:spTree>
    <p:extLst>
      <p:ext uri="{BB962C8B-B14F-4D97-AF65-F5344CB8AC3E}">
        <p14:creationId xmlns:p14="http://schemas.microsoft.com/office/powerpoint/2010/main" val="103472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38B2502E-57CC-4D96-B881-88F75D2CA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534" y="415308"/>
            <a:ext cx="4240412" cy="26625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BC3748-B576-4A65-8271-06E7134F1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581400"/>
            <a:ext cx="4215947" cy="26642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B706A8D-EA94-41B1-B8CB-AB63F5022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701" y="3583043"/>
            <a:ext cx="3816014" cy="2662570"/>
          </a:xfrm>
          <a:prstGeom prst="rect">
            <a:avLst/>
          </a:prstGeom>
        </p:spPr>
      </p:pic>
      <p:sp>
        <p:nvSpPr>
          <p:cNvPr id="22" name="AutoShape 2">
            <a:extLst>
              <a:ext uri="{FF2B5EF4-FFF2-40B4-BE49-F238E27FC236}">
                <a16:creationId xmlns:a16="http://schemas.microsoft.com/office/drawing/2014/main" id="{04851FE2-9921-4317-B275-D1E4DBF906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4005" y="-1162995"/>
            <a:ext cx="4744395" cy="474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25" name="Picture 24" descr="Chart, bar chart&#10;&#10;Description automatically generated">
            <a:extLst>
              <a:ext uri="{FF2B5EF4-FFF2-40B4-BE49-F238E27FC236}">
                <a16:creationId xmlns:a16="http://schemas.microsoft.com/office/drawing/2014/main" id="{22C82337-B553-4EA4-9461-A87482CE1E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01" y="415308"/>
            <a:ext cx="3816014" cy="266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651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21E29C58-F5FD-4413-B2EC-EA2A7E97F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192" y="986192"/>
            <a:ext cx="7495365" cy="488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52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EB8BC5A9-5E5D-47E1-A311-2F050606D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990" y="1125414"/>
            <a:ext cx="8108787" cy="474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6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99895F-B684-4D34-B354-27A94B84A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714" y="1150347"/>
            <a:ext cx="7579902" cy="455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08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53B7A4-1F4B-4CE9-8104-00CE92936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485" y="1147418"/>
            <a:ext cx="7824103" cy="456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2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DB69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Widescreen</PresentationFormat>
  <Paragraphs>18</Paragraphs>
  <Slides>13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GROUP PROJECT ONE</vt:lpstr>
      <vt:lpstr>PowerPoint Presentation</vt:lpstr>
      <vt:lpstr>PROPOSAL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ONE</dc:title>
  <dc:creator>Manpreet Sandhu</dc:creator>
  <cp:lastModifiedBy>Nelson Paulo Balino</cp:lastModifiedBy>
  <cp:revision>3</cp:revision>
  <dcterms:created xsi:type="dcterms:W3CDTF">2020-10-09T22:29:09Z</dcterms:created>
  <dcterms:modified xsi:type="dcterms:W3CDTF">2020-10-09T23:09:05Z</dcterms:modified>
</cp:coreProperties>
</file>