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2" r:id="rId3"/>
    <p:sldId id="290" r:id="rId4"/>
    <p:sldId id="265" r:id="rId5"/>
    <p:sldId id="291" r:id="rId6"/>
    <p:sldId id="293" r:id="rId7"/>
    <p:sldId id="283" r:id="rId8"/>
    <p:sldId id="285" r:id="rId9"/>
    <p:sldId id="286" r:id="rId10"/>
    <p:sldId id="288" r:id="rId11"/>
    <p:sldId id="28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2E56B-54D6-4076-82B8-5BD2A0966BC5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0047C-A7F0-4372-A81D-77F57690C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81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BE13-3644-4DA7-B01D-B079C10217BF}" type="datetime1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Team: Butch Team Member: Bradley Peradoto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2049-2405-4A57-A2C7-FF3C28D5C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1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B2E6-22B2-4821-9174-A200B6F896E9}" type="datetime1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Team: Butch Team Member: Bradley Peradoto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2049-2405-4A57-A2C7-FF3C28D5C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8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6176-7D04-4F2F-A673-9054D100B360}" type="datetime1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Team: Butch Team Member: Bradley Peradoto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2049-2405-4A57-A2C7-FF3C28D5C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3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F45D-8B1D-4C9E-8FD5-78CCF8739419}" type="datetime1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Team: Butch Team Member: Bradley Peradoto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2049-2405-4A57-A2C7-FF3C28D5C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9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47CE-776A-4FA6-BCB9-A6E8DECB7302}" type="datetime1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Team: Butch Team Member: Bradley Peradoto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2049-2405-4A57-A2C7-FF3C28D5C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A88E-2A10-4CBE-A80E-3FA1523D9380}" type="datetime1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Team: Butch Team Member: Bradley Peradoto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2049-2405-4A57-A2C7-FF3C28D5C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2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5A63-EC7C-4B2D-84E2-46FBD14AB81A}" type="datetime1">
              <a:rPr lang="en-US" smtClean="0"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Team: Butch Team Member: Bradley Peradoto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2049-2405-4A57-A2C7-FF3C28D5C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1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6D38-B737-4544-83D6-9975ADB09A8B}" type="datetime1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Team: Butch Team Member: Bradley Peradoto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2049-2405-4A57-A2C7-FF3C28D5C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5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4A9D8-1CB6-4609-81FC-A2B9FCC06D21}" type="datetime1">
              <a:rPr lang="en-US" smtClean="0"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Team: Butch Team Member: Bradley Peradoto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2049-2405-4A57-A2C7-FF3C28D5C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8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75B5-4966-4F32-B567-637BFFA68EA0}" type="datetime1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Team: Butch Team Member: Bradley Peradoto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2049-2405-4A57-A2C7-FF3C28D5C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6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4F59-936F-45CE-BBD6-A1BE1F14033E}" type="datetime1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Team: Butch Team Member: Bradley Peradoto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2049-2405-4A57-A2C7-FF3C28D5C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0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05BD5-B471-4FDB-9877-AEAD9FE6C7D4}" type="datetime1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Team: Butch Team Member: Bradley Peradoto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22049-2405-4A57-A2C7-FF3C28D5C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4800" y="1257300"/>
            <a:ext cx="4419600" cy="5181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76800" y="1257300"/>
            <a:ext cx="3962400" cy="5181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Implementation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1219199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/>
              <a:t>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Consistent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Simple to locate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Easy to see</a:t>
            </a: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43200"/>
            <a:ext cx="4208464" cy="2129418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953000" y="1219200"/>
            <a:ext cx="4041775" cy="1066800"/>
          </a:xfrm>
        </p:spPr>
        <p:txBody>
          <a:bodyPr>
            <a:normAutofit/>
          </a:bodyPr>
          <a:lstStyle/>
          <a:p>
            <a:pPr algn="ctr"/>
            <a:r>
              <a:rPr lang="en-US" sz="1900" dirty="0" smtClean="0"/>
              <a:t>Two Main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Custom Game Creator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Play Jeopardy Game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667000"/>
            <a:ext cx="3604592" cy="25908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38900"/>
            <a:ext cx="8534400" cy="282575"/>
          </a:xfrm>
        </p:spPr>
        <p:txBody>
          <a:bodyPr/>
          <a:lstStyle/>
          <a:p>
            <a:r>
              <a:rPr lang="en-US" dirty="0" smtClean="0"/>
              <a:t>Team: Butch                  		 	Final Implementation   	                       Team Member: Bradley </a:t>
            </a:r>
            <a:r>
              <a:rPr lang="en-US" dirty="0" err="1" smtClean="0"/>
              <a:t>Peradoto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and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Custom Questionnaire has fairly high score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SUS has an OK Score</a:t>
            </a:r>
          </a:p>
          <a:p>
            <a:r>
              <a:rPr lang="en-US" dirty="0" smtClean="0"/>
              <a:t>Conclusions: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The final </a:t>
            </a:r>
            <a:r>
              <a:rPr lang="en-US" sz="2400" dirty="0"/>
              <a:t>product is not as good as our custom questionnaire </a:t>
            </a:r>
            <a:r>
              <a:rPr lang="en-US" sz="2400" dirty="0" smtClean="0"/>
              <a:t>suggest.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Overall, we can be </a:t>
            </a:r>
            <a:r>
              <a:rPr lang="en-US" sz="2400" dirty="0"/>
              <a:t>confident that if our interface was widely available that users would be able to properly use it and enjoy it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6700" y="6447416"/>
            <a:ext cx="8610600" cy="272519"/>
          </a:xfrm>
        </p:spPr>
        <p:txBody>
          <a:bodyPr/>
          <a:lstStyle/>
          <a:p>
            <a:r>
              <a:rPr lang="en-US" dirty="0"/>
              <a:t>Team: Butch                  		</a:t>
            </a:r>
            <a:r>
              <a:rPr lang="en-US" dirty="0" smtClean="0"/>
              <a:t>	 Usability Test</a:t>
            </a:r>
            <a:r>
              <a:rPr lang="en-US" dirty="0"/>
              <a:t>	</a:t>
            </a:r>
            <a:r>
              <a:rPr lang="en-US" dirty="0" smtClean="0"/>
              <a:t>	                       </a:t>
            </a:r>
            <a:r>
              <a:rPr lang="en-US" dirty="0"/>
              <a:t>Team Member: Bradley </a:t>
            </a:r>
            <a:r>
              <a:rPr lang="en-US" dirty="0" err="1"/>
              <a:t>Peradoto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6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Worked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Early Collaborative Planning</a:t>
            </a:r>
          </a:p>
          <a:p>
            <a:r>
              <a:rPr lang="en-US" dirty="0" smtClean="0"/>
              <a:t>Fairly even workload</a:t>
            </a:r>
          </a:p>
          <a:p>
            <a:r>
              <a:rPr lang="en-US" dirty="0" smtClean="0"/>
              <a:t>Most design work finished by </a:t>
            </a:r>
            <a:r>
              <a:rPr lang="en-US" u="sng" dirty="0" smtClean="0"/>
              <a:t>Low-Fidelity Prototype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Didn’t Work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21125"/>
          </a:xfrm>
        </p:spPr>
        <p:txBody>
          <a:bodyPr/>
          <a:lstStyle/>
          <a:p>
            <a:r>
              <a:rPr lang="en-US" dirty="0" smtClean="0"/>
              <a:t>Late phases problems arise</a:t>
            </a:r>
          </a:p>
          <a:p>
            <a:r>
              <a:rPr lang="en-US" dirty="0" smtClean="0"/>
              <a:t>Lack of communication</a:t>
            </a:r>
          </a:p>
          <a:p>
            <a:r>
              <a:rPr lang="en-US" dirty="0" smtClean="0"/>
              <a:t>Disagreement  on workload divisions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6700" y="6447416"/>
            <a:ext cx="8610600" cy="272519"/>
          </a:xfrm>
        </p:spPr>
        <p:txBody>
          <a:bodyPr/>
          <a:lstStyle/>
          <a:p>
            <a:r>
              <a:rPr lang="en-US" dirty="0"/>
              <a:t>Team: Butch                  	</a:t>
            </a:r>
            <a:r>
              <a:rPr lang="en-US"/>
              <a:t>	</a:t>
            </a:r>
            <a:r>
              <a:rPr lang="en-US" dirty="0"/>
              <a:t>	</a:t>
            </a:r>
            <a:r>
              <a:rPr lang="en-US" smtClean="0"/>
              <a:t> Post-Mortem</a:t>
            </a:r>
            <a:r>
              <a:rPr lang="en-US" dirty="0" smtClean="0"/>
              <a:t>	</a:t>
            </a:r>
            <a:r>
              <a:rPr lang="en-US" smtClean="0"/>
              <a:t>      	                 </a:t>
            </a:r>
            <a:r>
              <a:rPr lang="en-US" dirty="0"/>
              <a:t>Team Member: Bradley </a:t>
            </a:r>
            <a:r>
              <a:rPr lang="en-US" dirty="0" err="1"/>
              <a:t>Peradoto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4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2000" y="1219200"/>
            <a:ext cx="35052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0" y="1219200"/>
            <a:ext cx="3581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2000" y="3858156"/>
            <a:ext cx="35052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Creator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3505200" cy="63976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Name the game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761706" y="4045343"/>
            <a:ext cx="3239294" cy="227617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Note: </a:t>
            </a:r>
          </a:p>
          <a:p>
            <a:pPr marL="0" indent="0" algn="ctr">
              <a:buNone/>
            </a:pPr>
            <a:r>
              <a:rPr lang="en-US" dirty="0" smtClean="0"/>
              <a:t>Navigational buttons have a rotating flow.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72000" y="1159565"/>
            <a:ext cx="3581400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Select Scoring Options: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600200"/>
            <a:ext cx="2982822" cy="201581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2895600" cy="2057400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09" y="4315356"/>
            <a:ext cx="2741998" cy="2006165"/>
          </a:xfrm>
          <a:prstGeom prst="rect">
            <a:avLst/>
          </a:prstGeom>
        </p:spPr>
      </p:pic>
      <p:sp>
        <p:nvSpPr>
          <p:cNvPr id="10" name="Text Placeholder 4"/>
          <p:cNvSpPr txBox="1">
            <a:spLocks/>
          </p:cNvSpPr>
          <p:nvPr/>
        </p:nvSpPr>
        <p:spPr>
          <a:xfrm>
            <a:off x="762000" y="3854843"/>
            <a:ext cx="3810000" cy="38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Choose number of Contestants: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0" y="3854843"/>
            <a:ext cx="3581400" cy="2594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6700" y="6447416"/>
            <a:ext cx="8610600" cy="272519"/>
          </a:xfrm>
        </p:spPr>
        <p:txBody>
          <a:bodyPr/>
          <a:lstStyle/>
          <a:p>
            <a:r>
              <a:rPr lang="en-US" dirty="0"/>
              <a:t>Team: Butch                  		 	Final Implementation   	                       Team Member: Bradley </a:t>
            </a:r>
            <a:r>
              <a:rPr lang="en-US" dirty="0" err="1"/>
              <a:t>Peradoto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2000" y="1219200"/>
            <a:ext cx="3276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1999" y="1219200"/>
            <a:ext cx="3533735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2000" y="3858156"/>
            <a:ext cx="32766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Creator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95400" y="990600"/>
            <a:ext cx="2514600" cy="63976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Create Categories: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6612" y="1036638"/>
            <a:ext cx="3203575" cy="639762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Double Jeopardy Categories: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761999" y="3854843"/>
            <a:ext cx="3276601" cy="38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Final Jeopardy Categories: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7" y="1600200"/>
            <a:ext cx="2781300" cy="200214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600535" y="3854843"/>
            <a:ext cx="35052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4572000" y="3851530"/>
            <a:ext cx="3533735" cy="38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Create Clues and Solutions: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470" y="4187687"/>
            <a:ext cx="2438400" cy="2144110"/>
          </a:xfrm>
          <a:prstGeom prst="rect">
            <a:avLst/>
          </a:prstGeom>
        </p:spPr>
      </p:pic>
      <p:pic>
        <p:nvPicPr>
          <p:cNvPr id="22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66" y="1655299"/>
            <a:ext cx="2666999" cy="1947045"/>
          </a:xfr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55" y="4274397"/>
            <a:ext cx="2727252" cy="2057400"/>
          </a:xfrm>
          <a:prstGeom prst="rect">
            <a:avLst/>
          </a:prstGeom>
        </p:spPr>
      </p:pic>
      <p:sp>
        <p:nvSpPr>
          <p:cNvPr id="1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6700" y="6447416"/>
            <a:ext cx="8610600" cy="272519"/>
          </a:xfrm>
        </p:spPr>
        <p:txBody>
          <a:bodyPr/>
          <a:lstStyle/>
          <a:p>
            <a:r>
              <a:rPr lang="en-US" dirty="0"/>
              <a:t>Team: Butch                  		 	Final Implementation   	                       Team Member: Bradley </a:t>
            </a:r>
            <a:r>
              <a:rPr lang="en-US" dirty="0" err="1"/>
              <a:t>Peradoto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381500" y="1030357"/>
            <a:ext cx="4572000" cy="2170043"/>
          </a:xfrm>
          <a:prstGeom prst="rect">
            <a:avLst/>
          </a:prstGeom>
          <a:solidFill>
            <a:schemeClr val="accent1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1000" y="1030356"/>
            <a:ext cx="3810000" cy="5294243"/>
          </a:xfrm>
          <a:prstGeom prst="rect">
            <a:avLst/>
          </a:prstGeom>
          <a:solidFill>
            <a:schemeClr val="accent1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Helpful Design Features: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3356113" cy="1836364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3352800" cy="1832779"/>
          </a:xfrm>
        </p:spPr>
      </p:pic>
      <p:sp>
        <p:nvSpPr>
          <p:cNvPr id="10" name="TextBox 9"/>
          <p:cNvSpPr txBox="1"/>
          <p:nvPr/>
        </p:nvSpPr>
        <p:spPr>
          <a:xfrm>
            <a:off x="533400" y="54102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Dynamically updates page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up to 10 teams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1030357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Slider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800600" y="22860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Know current progress</a:t>
            </a:r>
          </a:p>
          <a:p>
            <a:pPr algn="ctr"/>
            <a:r>
              <a:rPr lang="en-US" dirty="0" smtClean="0"/>
              <a:t> in the game creator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29200" y="11430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Status Bar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828800"/>
            <a:ext cx="4343400" cy="381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393096" y="3352800"/>
            <a:ext cx="4572000" cy="2895600"/>
          </a:xfrm>
          <a:prstGeom prst="rect">
            <a:avLst/>
          </a:prstGeom>
          <a:solidFill>
            <a:schemeClr val="accent1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12196" y="525477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/>
              <a:t>Alerts user that data is saving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40796" y="3465443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Saving Status Bar</a:t>
            </a:r>
            <a:endParaRPr lang="en-US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462" y="3865553"/>
            <a:ext cx="2809875" cy="998364"/>
          </a:xfrm>
          <a:prstGeom prst="rect">
            <a:avLst/>
          </a:prstGeom>
        </p:spPr>
      </p:pic>
      <p:sp>
        <p:nvSpPr>
          <p:cNvPr id="2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6700" y="6447416"/>
            <a:ext cx="8610600" cy="272519"/>
          </a:xfrm>
        </p:spPr>
        <p:txBody>
          <a:bodyPr/>
          <a:lstStyle/>
          <a:p>
            <a:r>
              <a:rPr lang="en-US" dirty="0"/>
              <a:t>Team: Butch                  		 	Final Implementation   	                       Team Member: Bradley </a:t>
            </a:r>
            <a:r>
              <a:rPr lang="en-US" dirty="0" err="1"/>
              <a:t>Peradoto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7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62000" y="1219200"/>
            <a:ext cx="3276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1999" y="1219200"/>
            <a:ext cx="3533735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2000" y="3858156"/>
            <a:ext cx="32766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The Game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61999" y="990600"/>
            <a:ext cx="3276601" cy="639762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Open Game: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6612" y="1036638"/>
            <a:ext cx="3203575" cy="639762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 Game Board: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761999" y="3854843"/>
            <a:ext cx="3276601" cy="38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Answer Clue: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00535" y="3854843"/>
            <a:ext cx="35052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4572000" y="3851530"/>
            <a:ext cx="3533735" cy="38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Halfway Through: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6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1" y="1676400"/>
            <a:ext cx="3091875" cy="1981200"/>
          </a:xfrm>
        </p:spPr>
      </p:pic>
      <p:pic>
        <p:nvPicPr>
          <p:cNvPr id="17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956" y="4343400"/>
            <a:ext cx="3304357" cy="1964402"/>
          </a:xfrm>
        </p:spPr>
      </p:pic>
      <p:pic>
        <p:nvPicPr>
          <p:cNvPr id="21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012" y="1676400"/>
            <a:ext cx="3376245" cy="1905000"/>
          </a:xfrm>
        </p:spPr>
      </p:pic>
      <p:pic>
        <p:nvPicPr>
          <p:cNvPr id="24" name="Content Placeholder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852" y="4235843"/>
            <a:ext cx="2326895" cy="1643896"/>
          </a:xfrm>
        </p:spPr>
      </p:pic>
      <p:sp>
        <p:nvSpPr>
          <p:cNvPr id="7" name="TextBox 6"/>
          <p:cNvSpPr txBox="1"/>
          <p:nvPr/>
        </p:nvSpPr>
        <p:spPr>
          <a:xfrm>
            <a:off x="761999" y="5864181"/>
            <a:ext cx="327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Note: Used keyboard press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 in place of a real buzzer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6700" y="6447416"/>
            <a:ext cx="8610600" cy="272519"/>
          </a:xfrm>
        </p:spPr>
        <p:txBody>
          <a:bodyPr/>
          <a:lstStyle/>
          <a:p>
            <a:r>
              <a:rPr lang="en-US" dirty="0"/>
              <a:t>Team: Butch                  		 	Final Implementation   	                       Team Member: Bradley </a:t>
            </a:r>
            <a:r>
              <a:rPr lang="en-US" dirty="0" err="1"/>
              <a:t>Peradoto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2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600533" y="4648201"/>
            <a:ext cx="3505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4"/>
          <p:cNvSpPr txBox="1">
            <a:spLocks/>
          </p:cNvSpPr>
          <p:nvPr/>
        </p:nvSpPr>
        <p:spPr>
          <a:xfrm>
            <a:off x="4571996" y="4724400"/>
            <a:ext cx="3533735" cy="38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See Final Results: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1219200"/>
            <a:ext cx="32766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1999" y="1219200"/>
            <a:ext cx="3533735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2000" y="3505200"/>
            <a:ext cx="3276600" cy="2943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The Game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61999" y="990600"/>
            <a:ext cx="3276601" cy="639762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Final Jeopardy: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6612" y="1036638"/>
            <a:ext cx="3203575" cy="639762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 Enter Wagers: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762000" y="3509399"/>
            <a:ext cx="3276601" cy="3653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Final Jeopardy Clue and Solution: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00535" y="2841411"/>
            <a:ext cx="3505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4571998" y="2917610"/>
            <a:ext cx="3533735" cy="38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Mark Correct or Incorrect: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8" y="1657350"/>
            <a:ext cx="3060822" cy="1638300"/>
          </a:xfrm>
        </p:spPr>
      </p:pic>
      <p:pic>
        <p:nvPicPr>
          <p:cNvPr id="22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676400"/>
            <a:ext cx="2743199" cy="871925"/>
          </a:xfrm>
        </p:spPr>
      </p:pic>
      <p:pic>
        <p:nvPicPr>
          <p:cNvPr id="25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74721"/>
            <a:ext cx="2050408" cy="1439212"/>
          </a:xfrm>
        </p:spPr>
      </p:pic>
      <p:pic>
        <p:nvPicPr>
          <p:cNvPr id="23" name="Content Placeholder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690499"/>
            <a:ext cx="2209250" cy="1562414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85" y="3362970"/>
            <a:ext cx="3400300" cy="9151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715" y="5334000"/>
            <a:ext cx="3400300" cy="717435"/>
          </a:xfrm>
          <a:prstGeom prst="rect">
            <a:avLst/>
          </a:prstGeom>
        </p:spPr>
      </p:pic>
      <p:sp>
        <p:nvSpPr>
          <p:cNvPr id="2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6700" y="6447416"/>
            <a:ext cx="8610600" cy="272519"/>
          </a:xfrm>
        </p:spPr>
        <p:txBody>
          <a:bodyPr/>
          <a:lstStyle/>
          <a:p>
            <a:r>
              <a:rPr lang="en-US" dirty="0"/>
              <a:t>Team: Butch                  		 	Final Implementation   	                       Team Member: Bradley </a:t>
            </a:r>
            <a:r>
              <a:rPr lang="en-US" dirty="0" err="1"/>
              <a:t>Peradoto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8600" y="1229139"/>
            <a:ext cx="3886200" cy="525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95800" y="1215887"/>
            <a:ext cx="4267200" cy="5271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8600" y="1229139"/>
            <a:ext cx="3886200" cy="523461"/>
          </a:xfrm>
        </p:spPr>
        <p:txBody>
          <a:bodyPr/>
          <a:lstStyle/>
          <a:p>
            <a:pPr algn="ctr"/>
            <a:r>
              <a:rPr lang="en-US" dirty="0" smtClean="0"/>
              <a:t>Metrics Tested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Task Completion</a:t>
            </a:r>
          </a:p>
          <a:p>
            <a:r>
              <a:rPr lang="en-US" dirty="0" smtClean="0"/>
              <a:t>Task Times</a:t>
            </a:r>
          </a:p>
          <a:p>
            <a:r>
              <a:rPr lang="en-US" dirty="0" smtClean="0"/>
              <a:t>Custom Survey Scores</a:t>
            </a:r>
          </a:p>
          <a:p>
            <a:r>
              <a:rPr lang="en-US" dirty="0" smtClean="0"/>
              <a:t>SUS Scores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95800" y="1229139"/>
            <a:ext cx="4267200" cy="523461"/>
          </a:xfrm>
        </p:spPr>
        <p:txBody>
          <a:bodyPr/>
          <a:lstStyle/>
          <a:p>
            <a:pPr algn="ctr"/>
            <a:r>
              <a:rPr lang="en-US" dirty="0" smtClean="0"/>
              <a:t>Tasks Given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4"/>
          </p:nvPr>
        </p:nvSpPr>
        <p:spPr>
          <a:xfrm>
            <a:off x="4608512" y="2133600"/>
            <a:ext cx="4041775" cy="395128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Login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Create Custom Game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1800" dirty="0" smtClean="0"/>
              <a:t>a. Name game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b. Scoring options</a:t>
            </a:r>
          </a:p>
          <a:p>
            <a:pPr marL="514350" indent="-514350">
              <a:buAutoNum type="arabicPeriod" startAt="3"/>
            </a:pPr>
            <a:r>
              <a:rPr lang="en-US" sz="2800" dirty="0" smtClean="0"/>
              <a:t>Continue Custom Game</a:t>
            </a:r>
          </a:p>
          <a:p>
            <a:pPr marL="400050" lvl="1" indent="0">
              <a:buNone/>
            </a:pPr>
            <a:r>
              <a:rPr lang="en-US" sz="1800" dirty="0" smtClean="0"/>
              <a:t>	a. Create 4 contestants </a:t>
            </a:r>
          </a:p>
          <a:p>
            <a:pPr marL="400050" lvl="1" indent="0">
              <a:buNone/>
            </a:pPr>
            <a:r>
              <a:rPr lang="en-US" sz="1800" dirty="0" smtClean="0"/>
              <a:t>	b. Create 5 Categories</a:t>
            </a:r>
          </a:p>
          <a:p>
            <a:pPr marL="514350" indent="-514350">
              <a:buAutoNum type="arabicPeriod" startAt="3"/>
            </a:pPr>
            <a:r>
              <a:rPr lang="en-US" sz="2800" dirty="0" smtClean="0"/>
              <a:t>Create 5 clues and save</a:t>
            </a:r>
          </a:p>
          <a:p>
            <a:pPr marL="514350" indent="-514350">
              <a:buAutoNum type="arabicPeriod" startAt="3"/>
            </a:pPr>
            <a:r>
              <a:rPr lang="en-US" sz="2800" dirty="0" smtClean="0"/>
              <a:t>Open existing game</a:t>
            </a:r>
          </a:p>
          <a:p>
            <a:pPr marL="514350" indent="-514350">
              <a:buAutoNum type="arabicPeriod" startAt="3"/>
            </a:pPr>
            <a:r>
              <a:rPr lang="en-US" sz="2800" dirty="0" smtClean="0"/>
              <a:t>Play Single Jeopardy</a:t>
            </a:r>
          </a:p>
          <a:p>
            <a:pPr marL="514350" indent="-514350">
              <a:buAutoNum type="arabicPeriod" startAt="3"/>
            </a:pPr>
            <a:r>
              <a:rPr lang="en-US" sz="2800" dirty="0" smtClean="0"/>
              <a:t>Play Double Jeopardy</a:t>
            </a:r>
          </a:p>
          <a:p>
            <a:pPr marL="514350" indent="-514350">
              <a:buAutoNum type="arabicPeriod" startAt="3"/>
            </a:pPr>
            <a:r>
              <a:rPr lang="en-US" sz="2800" dirty="0" smtClean="0"/>
              <a:t>Wager and Play Final Jeopardy</a:t>
            </a:r>
          </a:p>
          <a:p>
            <a:pPr marL="514350" indent="-514350">
              <a:buAutoNum type="arabicPeriod" startAt="3"/>
            </a:pPr>
            <a:endParaRPr lang="en-US" sz="2800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6700" y="6447416"/>
            <a:ext cx="8610600" cy="272519"/>
          </a:xfrm>
        </p:spPr>
        <p:txBody>
          <a:bodyPr/>
          <a:lstStyle/>
          <a:p>
            <a:r>
              <a:rPr lang="en-US" dirty="0"/>
              <a:t>Team: Butch                  		</a:t>
            </a:r>
            <a:r>
              <a:rPr lang="en-US" dirty="0" smtClean="0"/>
              <a:t>	 Usability Test</a:t>
            </a:r>
            <a:r>
              <a:rPr lang="en-US" dirty="0"/>
              <a:t>	</a:t>
            </a:r>
            <a:r>
              <a:rPr lang="en-US" dirty="0" smtClean="0"/>
              <a:t>	                       </a:t>
            </a:r>
            <a:r>
              <a:rPr lang="en-US" dirty="0"/>
              <a:t>Team Member: Bradley </a:t>
            </a:r>
            <a:r>
              <a:rPr lang="en-US" dirty="0" err="1"/>
              <a:t>Peradoto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4038600" cy="487362"/>
          </a:xfrm>
        </p:spPr>
        <p:txBody>
          <a:bodyPr/>
          <a:lstStyle/>
          <a:p>
            <a:pPr algn="ctr"/>
            <a:r>
              <a:rPr lang="en-US" dirty="0" smtClean="0"/>
              <a:t>Average Time Per Task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2175537"/>
              </p:ext>
            </p:extLst>
          </p:nvPr>
        </p:nvGraphicFramePr>
        <p:xfrm>
          <a:off x="381000" y="1905000"/>
          <a:ext cx="4040187" cy="4300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093258"/>
                <a:gridCol w="1346729"/>
              </a:tblGrid>
              <a:tr h="556276">
                <a:tc>
                  <a:txBody>
                    <a:bodyPr/>
                    <a:lstStyle/>
                    <a:p>
                      <a:r>
                        <a:rPr lang="en-US" dirty="0" smtClean="0"/>
                        <a:t>Task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in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in Seconds</a:t>
                      </a:r>
                      <a:endParaRPr lang="en-US" dirty="0"/>
                    </a:p>
                  </a:txBody>
                  <a:tcPr/>
                </a:tc>
              </a:tr>
              <a:tr h="40671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16.2</a:t>
                      </a:r>
                      <a:endParaRPr lang="en-US" dirty="0"/>
                    </a:p>
                  </a:txBody>
                  <a:tcPr/>
                </a:tc>
              </a:tr>
              <a:tr h="40671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34.2</a:t>
                      </a:r>
                      <a:endParaRPr lang="en-US" dirty="0"/>
                    </a:p>
                  </a:txBody>
                  <a:tcPr/>
                </a:tc>
              </a:tr>
              <a:tr h="40671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96.6</a:t>
                      </a:r>
                      <a:endParaRPr lang="en-US" dirty="0"/>
                    </a:p>
                  </a:txBody>
                  <a:tcPr/>
                </a:tc>
              </a:tr>
              <a:tr h="40671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51.6</a:t>
                      </a:r>
                      <a:endParaRPr lang="en-US" dirty="0"/>
                    </a:p>
                  </a:txBody>
                  <a:tcPr/>
                </a:tc>
              </a:tr>
              <a:tr h="40671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20.4</a:t>
                      </a:r>
                      <a:endParaRPr lang="en-US" dirty="0"/>
                    </a:p>
                  </a:txBody>
                  <a:tcPr/>
                </a:tc>
              </a:tr>
              <a:tr h="40671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86.4</a:t>
                      </a:r>
                      <a:endParaRPr lang="en-US" dirty="0"/>
                    </a:p>
                  </a:txBody>
                  <a:tcPr/>
                </a:tc>
              </a:tr>
              <a:tr h="406716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</a:tr>
              <a:tr h="406716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65.4</a:t>
                      </a:r>
                      <a:endParaRPr lang="en-US" dirty="0"/>
                    </a:p>
                  </a:txBody>
                  <a:tcPr/>
                </a:tc>
              </a:tr>
              <a:tr h="406716">
                <a:tc>
                  <a:txBody>
                    <a:bodyPr/>
                    <a:lstStyle/>
                    <a:p>
                      <a:r>
                        <a:rPr lang="en-US" dirty="0" smtClean="0"/>
                        <a:t>Total Avg.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----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8200" y="1295400"/>
            <a:ext cx="4041775" cy="457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SUS Survey Scores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861810"/>
              </p:ext>
            </p:extLst>
          </p:nvPr>
        </p:nvGraphicFramePr>
        <p:xfrm>
          <a:off x="4648200" y="1905000"/>
          <a:ext cx="4038600" cy="38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1447800"/>
              </a:tblGrid>
              <a:tr h="6855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Data Recording Session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Scores</a:t>
                      </a:r>
                    </a:p>
                  </a:txBody>
                  <a:tcPr marL="9525" marR="9525" marT="9525" marB="0" anchor="b"/>
                </a:tc>
              </a:tr>
              <a:tr h="39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Session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</a:tr>
              <a:tr h="39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Session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</a:tr>
              <a:tr h="39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Session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82.5</a:t>
                      </a:r>
                    </a:p>
                  </a:txBody>
                  <a:tcPr marL="9525" marR="9525" marT="9525" marB="0" anchor="b"/>
                </a:tc>
              </a:tr>
              <a:tr h="39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Session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</a:tr>
              <a:tr h="39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Session 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</a:tr>
              <a:tr h="39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Session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9525" marR="9525" marT="9525" marB="0" anchor="b"/>
                </a:tc>
              </a:tr>
              <a:tr h="3930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Session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</a:tr>
              <a:tr h="44921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n-lt"/>
                        </a:rPr>
                        <a:t>    Total Score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n-lt"/>
                        </a:rPr>
                        <a:t>74.64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81000" y="1295400"/>
            <a:ext cx="4038600" cy="495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8200" y="1295400"/>
            <a:ext cx="4038600" cy="495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6700" y="6447416"/>
            <a:ext cx="8610600" cy="272519"/>
          </a:xfrm>
        </p:spPr>
        <p:txBody>
          <a:bodyPr/>
          <a:lstStyle/>
          <a:p>
            <a:r>
              <a:rPr lang="en-US" dirty="0"/>
              <a:t>Team: Butch                  		</a:t>
            </a:r>
            <a:r>
              <a:rPr lang="en-US" dirty="0" smtClean="0"/>
              <a:t>	 Usability Test</a:t>
            </a:r>
            <a:r>
              <a:rPr lang="en-US" dirty="0"/>
              <a:t>	</a:t>
            </a:r>
            <a:r>
              <a:rPr lang="en-US" dirty="0" smtClean="0"/>
              <a:t>	                       </a:t>
            </a:r>
            <a:r>
              <a:rPr lang="en-US" dirty="0"/>
              <a:t>Team Member: Bradley </a:t>
            </a:r>
            <a:r>
              <a:rPr lang="en-US" dirty="0" err="1"/>
              <a:t>Peradoto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Survey Results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63497"/>
              </p:ext>
            </p:extLst>
          </p:nvPr>
        </p:nvGraphicFramePr>
        <p:xfrm>
          <a:off x="457200" y="1600200"/>
          <a:ext cx="8305802" cy="382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772"/>
                <a:gridCol w="769056"/>
                <a:gridCol w="922867"/>
                <a:gridCol w="1042105"/>
                <a:gridCol w="880534"/>
                <a:gridCol w="922867"/>
                <a:gridCol w="922867"/>
                <a:gridCol w="922867"/>
                <a:gridCol w="9228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Continue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Finish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</a:t>
                      </a:r>
                      <a:r>
                        <a:rPr lang="en-US" baseline="0" dirty="0" smtClean="0"/>
                        <a:t> Single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</a:t>
                      </a:r>
                      <a:r>
                        <a:rPr lang="en-US" baseline="0" dirty="0" smtClean="0"/>
                        <a:t> Double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 Final</a:t>
                      </a:r>
                      <a:endParaRPr lang="en-US" dirty="0"/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Avg</a:t>
                      </a: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Score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4.71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4.14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4.86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+mn-lt"/>
                        </a:rPr>
                        <a:t>N/A</a:t>
                      </a:r>
                      <a:endParaRPr lang="en-US" sz="1600" baseline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4.29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4.71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Standard </a:t>
                      </a:r>
                    </a:p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Deviation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0.49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1.41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1.21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0.38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+mn-lt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1.25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0.76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Standard</a:t>
                      </a:r>
                    </a:p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Error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0.18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0.53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0.46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+mn-lt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0.47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0.29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Critical Value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1.94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1.94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1.94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1.94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1.94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+mn-lt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1.94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1.94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Margin </a:t>
                      </a: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of </a:t>
                      </a:r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Error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0.36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1.04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0.28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+mn-lt"/>
                        </a:rPr>
                        <a:t>N/A</a:t>
                      </a:r>
                    </a:p>
                    <a:p>
                      <a:pPr algn="ctr"/>
                      <a:endParaRPr lang="en-US" sz="1600" baseline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0.56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90 </a:t>
                      </a:r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Confidence Interval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5±0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4.71±0.36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4±1.04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4.14±0.89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4.86±0.28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+mn-lt"/>
                        </a:rPr>
                        <a:t>N/A</a:t>
                      </a:r>
                      <a:endParaRPr lang="en-US" sz="1600" baseline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4.29±0.92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4.71±0.56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6700" y="6447416"/>
            <a:ext cx="8610600" cy="272519"/>
          </a:xfrm>
        </p:spPr>
        <p:txBody>
          <a:bodyPr/>
          <a:lstStyle/>
          <a:p>
            <a:r>
              <a:rPr lang="en-US" dirty="0"/>
              <a:t>Team: Butch                  		</a:t>
            </a:r>
            <a:r>
              <a:rPr lang="en-US" dirty="0" smtClean="0"/>
              <a:t>	 Usability Test</a:t>
            </a:r>
            <a:r>
              <a:rPr lang="en-US" dirty="0"/>
              <a:t>	</a:t>
            </a:r>
            <a:r>
              <a:rPr lang="en-US" dirty="0" smtClean="0"/>
              <a:t>	                       </a:t>
            </a:r>
            <a:r>
              <a:rPr lang="en-US" dirty="0"/>
              <a:t>Team Member: Bradley </a:t>
            </a:r>
            <a:r>
              <a:rPr lang="en-US" dirty="0" err="1"/>
              <a:t>Peradoto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440</Words>
  <Application>Microsoft Office PowerPoint</Application>
  <PresentationFormat>On-screen Show (4:3)</PresentationFormat>
  <Paragraphs>203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Final Implementation</vt:lpstr>
      <vt:lpstr>Game Creator </vt:lpstr>
      <vt:lpstr>Game Creator </vt:lpstr>
      <vt:lpstr>Helpful Design Features:</vt:lpstr>
      <vt:lpstr>Play The Game</vt:lpstr>
      <vt:lpstr>Finish The Game</vt:lpstr>
      <vt:lpstr>Usability Test</vt:lpstr>
      <vt:lpstr>Data</vt:lpstr>
      <vt:lpstr>Custom Survey Results</vt:lpstr>
      <vt:lpstr>Observations and Conclusions</vt:lpstr>
      <vt:lpstr>Post-Mortem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Implementation</dc:title>
  <dc:creator>Brad</dc:creator>
  <cp:lastModifiedBy>Brad</cp:lastModifiedBy>
  <cp:revision>24</cp:revision>
  <dcterms:created xsi:type="dcterms:W3CDTF">2016-11-26T23:58:07Z</dcterms:created>
  <dcterms:modified xsi:type="dcterms:W3CDTF">2016-11-27T18:18:09Z</dcterms:modified>
</cp:coreProperties>
</file>