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0" r:id="rId13"/>
    <p:sldId id="271" r:id="rId14"/>
    <p:sldId id="272" r:id="rId15"/>
    <p:sldId id="287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8" r:id="rId31"/>
    <p:sldId id="289" r:id="rId32"/>
    <p:sldId id="293" r:id="rId33"/>
    <p:sldId id="292" r:id="rId34"/>
    <p:sldId id="290" r:id="rId35"/>
    <p:sldId id="291" r:id="rId3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36" d="100"/>
          <a:sy n="136" d="100"/>
        </p:scale>
        <p:origin x="-64" y="-3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051DC-2105-4009-BDE7-A0A3BAAF31C8}" type="datetimeFigureOut">
              <a:rPr lang="en-US" smtClean="0"/>
              <a:pPr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09B39-8D32-49F4-AD82-5074822CF55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3222586" y="114300"/>
            <a:ext cx="2492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National Career</a:t>
            </a:r>
            <a:r>
              <a:rPr lang="en-US" baseline="0" dirty="0" smtClean="0"/>
              <a:t> Institute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051DC-2105-4009-BDE7-A0A3BAAF31C8}" type="datetimeFigureOut">
              <a:rPr lang="en-US" smtClean="0"/>
              <a:pPr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09B39-8D32-49F4-AD82-5074822CF5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051DC-2105-4009-BDE7-A0A3BAAF31C8}" type="datetimeFigureOut">
              <a:rPr lang="en-US" smtClean="0"/>
              <a:pPr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09B39-8D32-49F4-AD82-5074822CF5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051DC-2105-4009-BDE7-A0A3BAAF31C8}" type="datetimeFigureOut">
              <a:rPr lang="en-US" smtClean="0"/>
              <a:pPr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09B39-8D32-49F4-AD82-5074822CF5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051DC-2105-4009-BDE7-A0A3BAAF31C8}" type="datetimeFigureOut">
              <a:rPr lang="en-US" smtClean="0"/>
              <a:pPr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09B39-8D32-49F4-AD82-5074822CF5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051DC-2105-4009-BDE7-A0A3BAAF31C8}" type="datetimeFigureOut">
              <a:rPr lang="en-US" smtClean="0"/>
              <a:pPr/>
              <a:t>10/4/2023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09B39-8D32-49F4-AD82-5074822CF5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051DC-2105-4009-BDE7-A0A3BAAF31C8}" type="datetimeFigureOut">
              <a:rPr lang="en-US" smtClean="0"/>
              <a:pPr/>
              <a:t>10/4/2023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09B39-8D32-49F4-AD82-5074822CF5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051DC-2105-4009-BDE7-A0A3BAAF31C8}" type="datetimeFigureOut">
              <a:rPr lang="en-US" smtClean="0"/>
              <a:pPr/>
              <a:t>10/4/2023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09B39-8D32-49F4-AD82-5074822CF5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051DC-2105-4009-BDE7-A0A3BAAF31C8}" type="datetimeFigureOut">
              <a:rPr lang="en-US" smtClean="0"/>
              <a:pPr/>
              <a:t>10/4/2023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09B39-8D32-49F4-AD82-5074822CF5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051DC-2105-4009-BDE7-A0A3BAAF31C8}" type="datetimeFigureOut">
              <a:rPr lang="en-US" smtClean="0"/>
              <a:pPr/>
              <a:t>10/4/2023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09B39-8D32-49F4-AD82-5074822CF5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051DC-2105-4009-BDE7-A0A3BAAF31C8}" type="datetimeFigureOut">
              <a:rPr lang="en-US" smtClean="0"/>
              <a:pPr/>
              <a:t>10/4/2023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09B39-8D32-49F4-AD82-5074822CF5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6051DC-2105-4009-BDE7-A0A3BAAF31C8}" type="datetimeFigureOut">
              <a:rPr lang="en-US" smtClean="0"/>
              <a:pPr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309B39-8D32-49F4-AD82-5074822CF55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wnload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-scm.com/download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29000" y="2628900"/>
            <a:ext cx="2285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and </a:t>
            </a:r>
            <a:r>
              <a:rPr lang="en-US" dirty="0" err="1" smtClean="0"/>
              <a:t>GitHub</a:t>
            </a:r>
            <a:r>
              <a:rPr lang="en-US" dirty="0" smtClean="0"/>
              <a:t> Course</a:t>
            </a:r>
            <a:endParaRPr lang="en-US" dirty="0"/>
          </a:p>
        </p:txBody>
      </p:sp>
      <p:sp>
        <p:nvSpPr>
          <p:cNvPr id="11266" name="AutoShape 2" descr="Git full logo transparent PNG - Stick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268" name="Picture 4" descr="Git full logo transparent PNG - Stick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1257301"/>
            <a:ext cx="2819400" cy="1223027"/>
          </a:xfrm>
          <a:prstGeom prst="rect">
            <a:avLst/>
          </a:prstGeom>
          <a:noFill/>
        </p:spPr>
      </p:pic>
      <p:sp>
        <p:nvSpPr>
          <p:cNvPr id="11270" name="AutoShape 6" descr="GitHub Logo, Git Hub Icon With Text On White and Black ...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72" name="AutoShape 8" descr="GitHub Logo, Git Hub Icon With Text On White and Black ...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274" name="Picture 10" descr="GitHub Logos and Usage · GitHub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86401" y="1314450"/>
            <a:ext cx="1524001" cy="11430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857250"/>
            <a:ext cx="7407577" cy="3614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266" name="AutoShape 2" descr="Git full logo transparent PNG - Stick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70" name="AutoShape 6" descr="GitHub Logo, Git Hub Icon With Text On White and Black ...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72" name="AutoShape 8" descr="GitHub Logo, Git Hub Icon With Text On White and Black ...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09600" y="400050"/>
            <a:ext cx="594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Git</a:t>
            </a:r>
            <a:r>
              <a:rPr lang="en-US" b="1" dirty="0" smtClean="0"/>
              <a:t> download for Windows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038600" y="3429000"/>
            <a:ext cx="2438400" cy="28575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371601" y="4572000"/>
            <a:ext cx="7121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Most newer Windows </a:t>
            </a:r>
            <a:r>
              <a:rPr lang="en-US" dirty="0" err="1" smtClean="0"/>
              <a:t>OSes</a:t>
            </a:r>
            <a:r>
              <a:rPr lang="en-US" dirty="0" smtClean="0"/>
              <a:t> are 64 bit, select 64-bit to start the download.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AutoShape 2" descr="Git full logo transparent PNG - Stick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70" name="AutoShape 6" descr="GitHub Logo, Git Hub Icon With Text On White and Black ...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72" name="AutoShape 8" descr="GitHub Logo, Git Hub Icon With Text On White and Black ...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914400" y="1885950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Git</a:t>
            </a:r>
            <a:r>
              <a:rPr lang="en-US" b="1" dirty="0" smtClean="0"/>
              <a:t> installation on Windows…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14401" y="2400300"/>
            <a:ext cx="694587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A </a:t>
            </a:r>
            <a:r>
              <a:rPr lang="en-US" dirty="0" err="1" smtClean="0"/>
              <a:t>Git</a:t>
            </a:r>
            <a:r>
              <a:rPr lang="en-US" dirty="0" smtClean="0"/>
              <a:t> installation file will be downloaded to your Windows computer.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It must likely will be downloaded to your Windows downloads folder.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If it is downloaded somewhere else, you will have to find it and run it.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Select all the default options to complete the Windows </a:t>
            </a:r>
            <a:r>
              <a:rPr lang="en-US" dirty="0" err="1" smtClean="0"/>
              <a:t>Git</a:t>
            </a:r>
            <a:r>
              <a:rPr lang="en-US" dirty="0" smtClean="0"/>
              <a:t> installation.</a:t>
            </a:r>
            <a:endParaRPr lang="en-US" dirty="0"/>
          </a:p>
        </p:txBody>
      </p:sp>
      <p:pic>
        <p:nvPicPr>
          <p:cNvPr id="12" name="Picture 4" descr="Git full logo transparent PNG - Stick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0" y="571501"/>
            <a:ext cx="2819400" cy="122302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AutoShape 2" descr="Git full logo transparent PNG - Stick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268" name="Picture 4" descr="Git full logo transparent PNG - Stick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0" y="400051"/>
            <a:ext cx="2819400" cy="1223027"/>
          </a:xfrm>
          <a:prstGeom prst="rect">
            <a:avLst/>
          </a:prstGeom>
          <a:noFill/>
        </p:spPr>
      </p:pic>
      <p:sp>
        <p:nvSpPr>
          <p:cNvPr id="11270" name="AutoShape 6" descr="GitHub Logo, Git Hub Icon With Text On White and Black ...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72" name="AutoShape 8" descr="GitHub Logo, Git Hub Icon With Text On White and Black ...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33400" y="1771651"/>
            <a:ext cx="81534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You are now ready to begin using </a:t>
            </a:r>
            <a:r>
              <a:rPr lang="en-US" b="1" dirty="0" err="1" smtClean="0"/>
              <a:t>Git</a:t>
            </a:r>
            <a:r>
              <a:rPr lang="en-US" b="1" dirty="0" smtClean="0"/>
              <a:t> with Windows…</a:t>
            </a:r>
          </a:p>
          <a:p>
            <a:endParaRPr lang="en-US" b="1" dirty="0"/>
          </a:p>
          <a:p>
            <a:r>
              <a:rPr lang="en-US" dirty="0" smtClean="0"/>
              <a:t>First we need to go to the Command Prompt and verify the </a:t>
            </a:r>
            <a:r>
              <a:rPr lang="en-US" dirty="0" err="1" smtClean="0"/>
              <a:t>Git</a:t>
            </a:r>
            <a:r>
              <a:rPr lang="en-US" dirty="0" smtClean="0"/>
              <a:t> installation.</a:t>
            </a:r>
          </a:p>
          <a:p>
            <a:endParaRPr lang="en-US" dirty="0"/>
          </a:p>
          <a:p>
            <a:r>
              <a:rPr lang="en-US" dirty="0" smtClean="0"/>
              <a:t>If you are someone who has never used the Command Prompt in either Windows or Unix/Linux then this will be a new learning experience for you.</a:t>
            </a:r>
          </a:p>
          <a:p>
            <a:endParaRPr lang="en-US" dirty="0"/>
          </a:p>
          <a:p>
            <a:r>
              <a:rPr lang="en-US" dirty="0" smtClean="0"/>
              <a:t>Seasoned, experienced programmers and technicians are used to the command line.</a:t>
            </a:r>
          </a:p>
          <a:p>
            <a:r>
              <a:rPr lang="en-US" dirty="0" smtClean="0"/>
              <a:t>There are GUI (Graphical) Tools for </a:t>
            </a:r>
            <a:r>
              <a:rPr lang="en-US" dirty="0" err="1" smtClean="0"/>
              <a:t>Git</a:t>
            </a:r>
            <a:r>
              <a:rPr lang="en-US" dirty="0" smtClean="0"/>
              <a:t>, but these are not recommended for learning </a:t>
            </a:r>
            <a:r>
              <a:rPr lang="en-US" dirty="0" err="1" smtClean="0"/>
              <a:t>Git</a:t>
            </a:r>
            <a:r>
              <a:rPr lang="en-US" dirty="0" smtClean="0"/>
              <a:t> initially, once </a:t>
            </a:r>
            <a:r>
              <a:rPr lang="en-US" dirty="0" err="1" smtClean="0"/>
              <a:t>Git</a:t>
            </a:r>
            <a:r>
              <a:rPr lang="en-US" dirty="0" smtClean="0"/>
              <a:t> Command Line is mastered it is then ok to use a GUI </a:t>
            </a:r>
            <a:r>
              <a:rPr lang="en-US" dirty="0" err="1" smtClean="0"/>
              <a:t>Git</a:t>
            </a:r>
            <a:r>
              <a:rPr lang="en-US" dirty="0" smtClean="0"/>
              <a:t> Tool.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 next slide will show you how to bring up a Windows Command Prompt and verify that </a:t>
            </a:r>
            <a:r>
              <a:rPr lang="en-US" dirty="0" err="1" smtClean="0"/>
              <a:t>Git</a:t>
            </a:r>
            <a:r>
              <a:rPr lang="en-US" dirty="0" smtClean="0"/>
              <a:t> has been installed successfully.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AutoShape 2" descr="Git full logo transparent PNG - Stick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268" name="Picture 4" descr="Git full logo transparent PNG - Stick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0" y="400051"/>
            <a:ext cx="2819400" cy="1223027"/>
          </a:xfrm>
          <a:prstGeom prst="rect">
            <a:avLst/>
          </a:prstGeom>
          <a:noFill/>
        </p:spPr>
      </p:pic>
      <p:sp>
        <p:nvSpPr>
          <p:cNvPr id="11270" name="AutoShape 6" descr="GitHub Logo, Git Hub Icon With Text On White and Black ...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72" name="AutoShape 8" descr="GitHub Logo, Git Hub Icon With Text On White and Black ...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33400" y="1771650"/>
            <a:ext cx="815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Bring up a Windows Command Prompt to Verify the </a:t>
            </a:r>
            <a:r>
              <a:rPr lang="en-US" b="1" dirty="0" err="1" smtClean="0"/>
              <a:t>Git</a:t>
            </a:r>
            <a:r>
              <a:rPr lang="en-US" b="1" dirty="0" smtClean="0"/>
              <a:t> Installation…</a:t>
            </a:r>
          </a:p>
          <a:p>
            <a:endParaRPr lang="en-US" b="1" dirty="0" smtClean="0"/>
          </a:p>
          <a:p>
            <a:r>
              <a:rPr lang="en-US" dirty="0" smtClean="0"/>
              <a:t>Go to the windows in the lower left hand corner of your Windows screen as shown: </a:t>
            </a:r>
            <a:endParaRPr lang="en-US" dirty="0"/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4229101"/>
            <a:ext cx="4838700" cy="450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Down Arrow 8"/>
          <p:cNvSpPr/>
          <p:nvPr/>
        </p:nvSpPr>
        <p:spPr>
          <a:xfrm>
            <a:off x="2819400" y="3543300"/>
            <a:ext cx="381000" cy="6286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85800" y="3200400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Type </a:t>
            </a:r>
            <a:r>
              <a:rPr lang="en-US" b="1" dirty="0" err="1" smtClean="0"/>
              <a:t>cmd</a:t>
            </a:r>
            <a:r>
              <a:rPr lang="en-US" dirty="0" smtClean="0"/>
              <a:t> in this window, then press the </a:t>
            </a:r>
            <a:r>
              <a:rPr lang="en-US" b="1" dirty="0" smtClean="0"/>
              <a:t>Enter key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AutoShape 2" descr="Git full logo transparent PNG - Stick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268" name="Picture 4" descr="Git full logo transparent PNG - Stick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0" y="400051"/>
            <a:ext cx="2819400" cy="1223027"/>
          </a:xfrm>
          <a:prstGeom prst="rect">
            <a:avLst/>
          </a:prstGeom>
          <a:noFill/>
        </p:spPr>
      </p:pic>
      <p:sp>
        <p:nvSpPr>
          <p:cNvPr id="11270" name="AutoShape 6" descr="GitHub Logo, Git Hub Icon With Text On White and Black ...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72" name="AutoShape 8" descr="GitHub Logo, Git Hub Icon With Text On White and Black ...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33400" y="1771650"/>
            <a:ext cx="815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In the Command Prompt, type “</a:t>
            </a:r>
            <a:r>
              <a:rPr lang="en-US" b="1" dirty="0" err="1" smtClean="0"/>
              <a:t>git</a:t>
            </a:r>
            <a:r>
              <a:rPr lang="en-US" b="1" dirty="0" smtClean="0"/>
              <a:t> –v” as shown in the screen shot below:</a:t>
            </a:r>
            <a:endParaRPr lang="en-US" dirty="0"/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52601" y="2171701"/>
            <a:ext cx="5378569" cy="25819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AutoShape 2" descr="Git full logo transparent PNG - Stick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268" name="Picture 4" descr="Git full logo transparent PNG - Stick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0" y="400051"/>
            <a:ext cx="2819400" cy="1223027"/>
          </a:xfrm>
          <a:prstGeom prst="rect">
            <a:avLst/>
          </a:prstGeom>
          <a:noFill/>
        </p:spPr>
      </p:pic>
      <p:sp>
        <p:nvSpPr>
          <p:cNvPr id="11270" name="AutoShape 6" descr="GitHub Logo, Git Hub Icon With Text On White and Black ...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72" name="AutoShape 8" descr="GitHub Logo, Git Hub Icon With Text On White and Black ...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33400" y="1771650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Now you need to identify yourself to </a:t>
            </a:r>
            <a:r>
              <a:rPr lang="en-US" b="1" dirty="0" err="1" smtClean="0"/>
              <a:t>Git</a:t>
            </a:r>
            <a:r>
              <a:rPr lang="en-US" b="1" dirty="0" smtClean="0"/>
              <a:t>…</a:t>
            </a:r>
            <a:endParaRPr lang="en-US" dirty="0"/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76401" y="2171701"/>
            <a:ext cx="5378569" cy="25819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1676400" y="3371850"/>
            <a:ext cx="5257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Provide your profile information to </a:t>
            </a:r>
            <a:r>
              <a:rPr lang="en-US" dirty="0" err="1" smtClean="0">
                <a:solidFill>
                  <a:srgbClr val="FFFF00"/>
                </a:solidFill>
              </a:rPr>
              <a:t>Git</a:t>
            </a:r>
            <a:r>
              <a:rPr lang="en-US" dirty="0" smtClean="0">
                <a:solidFill>
                  <a:srgbClr val="FFFF00"/>
                </a:solidFill>
              </a:rPr>
              <a:t> as follows…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&gt;  </a:t>
            </a:r>
            <a:r>
              <a:rPr lang="en-US" dirty="0" err="1" smtClean="0">
                <a:solidFill>
                  <a:schemeClr val="bg1"/>
                </a:solidFill>
              </a:rPr>
              <a:t>git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config</a:t>
            </a:r>
            <a:r>
              <a:rPr lang="en-US" dirty="0" smtClean="0">
                <a:solidFill>
                  <a:schemeClr val="bg1"/>
                </a:solidFill>
              </a:rPr>
              <a:t> --global user.name “John Doe“</a:t>
            </a:r>
          </a:p>
          <a:p>
            <a:pPr>
              <a:buFont typeface="Wingdings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git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config</a:t>
            </a:r>
            <a:r>
              <a:rPr lang="en-US" dirty="0" smtClean="0">
                <a:solidFill>
                  <a:schemeClr val="bg1"/>
                </a:solidFill>
              </a:rPr>
              <a:t> --global </a:t>
            </a:r>
            <a:r>
              <a:rPr lang="en-US" dirty="0" err="1" smtClean="0">
                <a:solidFill>
                  <a:schemeClr val="bg1"/>
                </a:solidFill>
              </a:rPr>
              <a:t>user.email</a:t>
            </a:r>
            <a:r>
              <a:rPr lang="en-US" dirty="0" smtClean="0">
                <a:solidFill>
                  <a:schemeClr val="bg1"/>
                </a:solidFill>
              </a:rPr>
              <a:t>  jdoe@gmail.com</a:t>
            </a:r>
          </a:p>
          <a:p>
            <a:pPr>
              <a:buFont typeface="Wingdings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git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config</a:t>
            </a:r>
            <a:r>
              <a:rPr lang="en-US" dirty="0" smtClean="0">
                <a:solidFill>
                  <a:schemeClr val="bg1"/>
                </a:solidFill>
              </a:rPr>
              <a:t> --global </a:t>
            </a:r>
            <a:r>
              <a:rPr lang="en-US" dirty="0" err="1" smtClean="0">
                <a:solidFill>
                  <a:schemeClr val="bg1"/>
                </a:solidFill>
              </a:rPr>
              <a:t>core.editor</a:t>
            </a:r>
            <a:r>
              <a:rPr lang="en-US" dirty="0" smtClean="0">
                <a:solidFill>
                  <a:schemeClr val="bg1"/>
                </a:solidFill>
              </a:rPr>
              <a:t> notepad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AutoShape 2" descr="Git full logo transparent PNG - Stick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268" name="Picture 4" descr="Git full logo transparent PNG - Stick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0" y="400051"/>
            <a:ext cx="2819400" cy="1223027"/>
          </a:xfrm>
          <a:prstGeom prst="rect">
            <a:avLst/>
          </a:prstGeom>
          <a:noFill/>
        </p:spPr>
      </p:pic>
      <p:sp>
        <p:nvSpPr>
          <p:cNvPr id="11270" name="AutoShape 6" descr="GitHub Logo, Git Hub Icon With Text On White and Black ...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72" name="AutoShape 8" descr="GitHub Logo, Git Hub Icon With Text On White and Black ...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57200" y="1581150"/>
            <a:ext cx="8153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Now, you are ready to begin using </a:t>
            </a:r>
            <a:r>
              <a:rPr lang="en-US" b="1" dirty="0" err="1" smtClean="0"/>
              <a:t>Git</a:t>
            </a:r>
            <a:r>
              <a:rPr lang="en-US" b="1" dirty="0" smtClean="0"/>
              <a:t>.</a:t>
            </a:r>
          </a:p>
          <a:p>
            <a:endParaRPr lang="en-US" b="1" dirty="0"/>
          </a:p>
          <a:p>
            <a:r>
              <a:rPr lang="en-US" dirty="0" smtClean="0"/>
              <a:t>But, what does it take to begin using </a:t>
            </a:r>
            <a:r>
              <a:rPr lang="en-US" dirty="0" err="1" smtClean="0"/>
              <a:t>Git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r>
              <a:rPr lang="en-US" dirty="0" smtClean="0"/>
              <a:t>You must create a </a:t>
            </a:r>
            <a:r>
              <a:rPr lang="en-US" dirty="0" err="1" smtClean="0"/>
              <a:t>Git</a:t>
            </a:r>
            <a:r>
              <a:rPr lang="en-US" dirty="0" smtClean="0"/>
              <a:t> Repository in a Windows directory (Folder).</a:t>
            </a:r>
          </a:p>
          <a:p>
            <a:endParaRPr lang="en-US" dirty="0"/>
          </a:p>
          <a:p>
            <a:r>
              <a:rPr lang="en-US" dirty="0" smtClean="0"/>
              <a:t>Unix and Linux use the term “directory”, whereas Windows calls them “folders”.</a:t>
            </a:r>
          </a:p>
          <a:p>
            <a:r>
              <a:rPr lang="en-US" dirty="0" smtClean="0"/>
              <a:t>These are completely interchangeable terms, use whichever you prefer.</a:t>
            </a:r>
          </a:p>
          <a:p>
            <a:endParaRPr lang="en-US" dirty="0"/>
          </a:p>
          <a:p>
            <a:r>
              <a:rPr lang="en-US" dirty="0" smtClean="0"/>
              <a:t>You do this by navigating (moving) to a specific folder and creating a </a:t>
            </a:r>
            <a:r>
              <a:rPr lang="en-US" dirty="0" err="1" smtClean="0"/>
              <a:t>Git</a:t>
            </a:r>
            <a:r>
              <a:rPr lang="en-US" dirty="0" smtClean="0"/>
              <a:t> Repository.</a:t>
            </a:r>
          </a:p>
          <a:p>
            <a:endParaRPr lang="en-US" dirty="0"/>
          </a:p>
          <a:p>
            <a:r>
              <a:rPr lang="en-US" dirty="0" smtClean="0"/>
              <a:t>Again, if you are not savvy about using the command line, you have much to learn.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AutoShape 2" descr="Git full logo transparent PNG - Stick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268" name="Picture 4" descr="Git full logo transparent PNG - Stick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0" y="400051"/>
            <a:ext cx="2819400" cy="1223027"/>
          </a:xfrm>
          <a:prstGeom prst="rect">
            <a:avLst/>
          </a:prstGeom>
          <a:noFill/>
        </p:spPr>
      </p:pic>
      <p:sp>
        <p:nvSpPr>
          <p:cNvPr id="11270" name="AutoShape 6" descr="GitHub Logo, Git Hub Icon With Text On White and Black ...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72" name="AutoShape 8" descr="GitHub Logo, Git Hub Icon With Text On White and Black ...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04800" y="1714500"/>
            <a:ext cx="86106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You will now create a Windows folder and turn it into a </a:t>
            </a:r>
            <a:r>
              <a:rPr lang="en-US" sz="1400" b="1" dirty="0" err="1" smtClean="0"/>
              <a:t>Git</a:t>
            </a:r>
            <a:r>
              <a:rPr lang="en-US" sz="1400" b="1" dirty="0" smtClean="0"/>
              <a:t> Repository:</a:t>
            </a:r>
          </a:p>
          <a:p>
            <a:endParaRPr lang="en-US" sz="1400" b="1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Best place to create </a:t>
            </a:r>
            <a:r>
              <a:rPr lang="en-US" sz="1400" dirty="0" err="1" smtClean="0"/>
              <a:t>Git</a:t>
            </a:r>
            <a:r>
              <a:rPr lang="en-US" sz="1400" dirty="0" smtClean="0"/>
              <a:t> Repositories is probably under your user Desktop folder.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First, you will create a folder on your Desktop called “repos”…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First you will move to your home directory in Windows.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At Command Prompt, enter “</a:t>
            </a:r>
            <a:r>
              <a:rPr lang="en-US" sz="1400" dirty="0" err="1" smtClean="0"/>
              <a:t>cd</a:t>
            </a:r>
            <a:r>
              <a:rPr lang="en-US" sz="1400" dirty="0" smtClean="0"/>
              <a:t> \users”, this will take you to the “users” directory.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If you type “c&gt;\users&gt; dir” it will show the name of your home directory.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Type “C:\users&gt; </a:t>
            </a:r>
            <a:r>
              <a:rPr lang="en-US" sz="1400" dirty="0" err="1" smtClean="0"/>
              <a:t>cd</a:t>
            </a:r>
            <a:r>
              <a:rPr lang="en-US" sz="1400" dirty="0" smtClean="0"/>
              <a:t> </a:t>
            </a:r>
            <a:r>
              <a:rPr lang="en-US" sz="1400" dirty="0" err="1" smtClean="0"/>
              <a:t>yourusername</a:t>
            </a:r>
            <a:r>
              <a:rPr lang="en-US" sz="1400" dirty="0" smtClean="0"/>
              <a:t>” to get to your home directory. Use your username.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You now want to move to your Desktop folder.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Type “C:\users\yourusername&gt; </a:t>
            </a:r>
            <a:r>
              <a:rPr lang="en-US" sz="1400" dirty="0" err="1" smtClean="0"/>
              <a:t>cd</a:t>
            </a:r>
            <a:r>
              <a:rPr lang="en-US" sz="1400" dirty="0" smtClean="0"/>
              <a:t> Desktop”, to move to your Desktop folder.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Type “C\users\</a:t>
            </a:r>
            <a:r>
              <a:rPr lang="en-US" sz="1400" dirty="0" err="1" smtClean="0"/>
              <a:t>yourusername</a:t>
            </a:r>
            <a:r>
              <a:rPr lang="en-US" sz="1400" dirty="0" smtClean="0"/>
              <a:t>\Desktop&gt; </a:t>
            </a:r>
            <a:r>
              <a:rPr lang="en-US" sz="1400" dirty="0" err="1" smtClean="0"/>
              <a:t>mkdir</a:t>
            </a:r>
            <a:r>
              <a:rPr lang="en-US" sz="1400" dirty="0" smtClean="0"/>
              <a:t> repos”, to create a repos folder.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Type “C:\users\yourusername\Desktop\repos&gt; </a:t>
            </a:r>
            <a:r>
              <a:rPr lang="en-US" sz="1400" dirty="0" err="1" smtClean="0"/>
              <a:t>mkdir</a:t>
            </a:r>
            <a:r>
              <a:rPr lang="en-US" sz="1400" dirty="0" smtClean="0"/>
              <a:t> repo1”, to create a directory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Type “C:\users\yourusername\Desktop\repos&gt; </a:t>
            </a:r>
            <a:r>
              <a:rPr lang="en-US" sz="1400" dirty="0" err="1" smtClean="0"/>
              <a:t>cdr</a:t>
            </a:r>
            <a:r>
              <a:rPr lang="en-US" sz="1400" dirty="0" smtClean="0"/>
              <a:t> repo1”, to create a repo directory.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Type “C:\users\yourusername\Desktop\repos\repo1&gt; </a:t>
            </a:r>
            <a:r>
              <a:rPr lang="en-US" sz="1400" dirty="0" err="1" smtClean="0"/>
              <a:t>git</a:t>
            </a:r>
            <a:r>
              <a:rPr lang="en-US" sz="1400" dirty="0" smtClean="0"/>
              <a:t> init”, to create a </a:t>
            </a:r>
            <a:r>
              <a:rPr lang="en-US" sz="1400" dirty="0" err="1" smtClean="0"/>
              <a:t>Git</a:t>
            </a:r>
            <a:r>
              <a:rPr lang="en-US" sz="1400" dirty="0" smtClean="0"/>
              <a:t> Repository.  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b="1" dirty="0" smtClean="0"/>
              <a:t>Note</a:t>
            </a:r>
            <a:r>
              <a:rPr lang="en-US" sz="1400" b="1" dirty="0" smtClean="0"/>
              <a:t>: </a:t>
            </a:r>
            <a:r>
              <a:rPr lang="en-US" sz="1400" dirty="0" smtClean="0"/>
              <a:t>You normally would use your project or web site name.</a:t>
            </a:r>
            <a:endParaRPr lang="en-US" sz="14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AutoShape 2" descr="Git full logo transparent PNG - Stick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268" name="Picture 4" descr="Git full logo transparent PNG - Stick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0" y="400051"/>
            <a:ext cx="2819400" cy="1223027"/>
          </a:xfrm>
          <a:prstGeom prst="rect">
            <a:avLst/>
          </a:prstGeom>
          <a:noFill/>
        </p:spPr>
      </p:pic>
      <p:sp>
        <p:nvSpPr>
          <p:cNvPr id="11270" name="AutoShape 6" descr="GitHub Logo, Git Hub Icon With Text On White and Black ...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72" name="AutoShape 8" descr="GitHub Logo, Git Hub Icon With Text On White and Black ...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81000" y="1828801"/>
            <a:ext cx="8382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What does it really mean to create a </a:t>
            </a:r>
            <a:r>
              <a:rPr lang="en-US" b="1" dirty="0" err="1" smtClean="0"/>
              <a:t>Git</a:t>
            </a:r>
            <a:r>
              <a:rPr lang="en-US" b="1" dirty="0" smtClean="0"/>
              <a:t> Repository in a Windows directory?</a:t>
            </a:r>
          </a:p>
          <a:p>
            <a:endParaRPr lang="en-US" b="1" dirty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When “</a:t>
            </a:r>
            <a:r>
              <a:rPr lang="en-US" dirty="0" err="1" smtClean="0"/>
              <a:t>git</a:t>
            </a:r>
            <a:r>
              <a:rPr lang="en-US" dirty="0" smtClean="0"/>
              <a:t> init” is run in a Windows folder, it creates a </a:t>
            </a:r>
            <a:r>
              <a:rPr lang="en-US" dirty="0" err="1" smtClean="0"/>
              <a:t>Git</a:t>
            </a:r>
            <a:r>
              <a:rPr lang="en-US" dirty="0" smtClean="0"/>
              <a:t> Repository in that folder.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There is a hidden folder called .</a:t>
            </a:r>
            <a:r>
              <a:rPr lang="en-US" dirty="0" err="1" smtClean="0"/>
              <a:t>git</a:t>
            </a:r>
            <a:r>
              <a:rPr lang="en-US" dirty="0" smtClean="0"/>
              <a:t> that is managed by </a:t>
            </a:r>
            <a:r>
              <a:rPr lang="en-US" dirty="0" err="1" smtClean="0"/>
              <a:t>Git</a:t>
            </a:r>
            <a:r>
              <a:rPr lang="en-US" dirty="0" smtClean="0"/>
              <a:t> to control your source code.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Once you have created a </a:t>
            </a:r>
            <a:r>
              <a:rPr lang="en-US" dirty="0" err="1" smtClean="0"/>
              <a:t>Git</a:t>
            </a:r>
            <a:r>
              <a:rPr lang="en-US" dirty="0" smtClean="0"/>
              <a:t> Repository you can begin using </a:t>
            </a:r>
            <a:r>
              <a:rPr lang="en-US" dirty="0" err="1" smtClean="0"/>
              <a:t>Git</a:t>
            </a:r>
            <a:r>
              <a:rPr lang="en-US" dirty="0" smtClean="0"/>
              <a:t> Source Control</a:t>
            </a:r>
            <a:br>
              <a:rPr lang="en-US" dirty="0" smtClean="0"/>
            </a:br>
            <a:r>
              <a:rPr lang="en-US" dirty="0" smtClean="0"/>
              <a:t>  Commands.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AutoShape 2" descr="Git full logo transparent PNG - Stick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268" name="Picture 4" descr="Git full logo transparent PNG - Stick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0" y="400051"/>
            <a:ext cx="2819400" cy="1223027"/>
          </a:xfrm>
          <a:prstGeom prst="rect">
            <a:avLst/>
          </a:prstGeom>
          <a:noFill/>
        </p:spPr>
      </p:pic>
      <p:sp>
        <p:nvSpPr>
          <p:cNvPr id="11270" name="AutoShape 6" descr="GitHub Logo, Git Hub Icon With Text On White and Black ...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72" name="AutoShape 8" descr="GitHub Logo, Git Hub Icon With Text On White and Black ...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81000" y="1714500"/>
            <a:ext cx="83820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Using </a:t>
            </a:r>
            <a:r>
              <a:rPr lang="en-US" b="1" dirty="0" err="1" smtClean="0"/>
              <a:t>Git</a:t>
            </a:r>
            <a:r>
              <a:rPr lang="en-US" b="1" dirty="0" smtClean="0"/>
              <a:t> Source Control commands in a Windows </a:t>
            </a:r>
            <a:r>
              <a:rPr lang="en-US" b="1" dirty="0" err="1" smtClean="0"/>
              <a:t>Git</a:t>
            </a:r>
            <a:r>
              <a:rPr lang="en-US" b="1" dirty="0" smtClean="0"/>
              <a:t> Repository directory:</a:t>
            </a:r>
            <a:endParaRPr lang="en-US" b="1" dirty="0"/>
          </a:p>
          <a:p>
            <a:endParaRPr lang="en-US" sz="800" b="1" dirty="0" smtClean="0"/>
          </a:p>
          <a:p>
            <a:r>
              <a:rPr lang="en-US" dirty="0" smtClean="0"/>
              <a:t>There are three (3) logical parts to </a:t>
            </a:r>
            <a:r>
              <a:rPr lang="en-US" dirty="0" err="1" smtClean="0"/>
              <a:t>Git</a:t>
            </a:r>
            <a:r>
              <a:rPr lang="en-US" dirty="0" smtClean="0"/>
              <a:t> repositories.  All three parts are located in a </a:t>
            </a:r>
            <a:r>
              <a:rPr lang="en-US" dirty="0" err="1" smtClean="0"/>
              <a:t>Git</a:t>
            </a:r>
            <a:r>
              <a:rPr lang="en-US" dirty="0" smtClean="0"/>
              <a:t> Repository Folder as shown here: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371600" y="2971801"/>
            <a:ext cx="1447800" cy="137160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Working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Area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(Not </a:t>
            </a:r>
            <a:r>
              <a:rPr lang="en-US" dirty="0" err="1" smtClean="0">
                <a:solidFill>
                  <a:schemeClr val="tx1"/>
                </a:solidFill>
              </a:rPr>
              <a:t>Git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Managed)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657600" y="2971801"/>
            <a:ext cx="1447800" cy="1371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Staging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(Index)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Area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72200" y="2971801"/>
            <a:ext cx="1447800" cy="1371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Local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Repository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Area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ight Brace 9"/>
          <p:cNvSpPr/>
          <p:nvPr/>
        </p:nvSpPr>
        <p:spPr>
          <a:xfrm rot="16200000">
            <a:off x="5429250" y="1409701"/>
            <a:ext cx="342900" cy="2667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649014" y="2343150"/>
            <a:ext cx="1675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Managed by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12" name="Right Bracket 11"/>
          <p:cNvSpPr/>
          <p:nvPr/>
        </p:nvSpPr>
        <p:spPr>
          <a:xfrm rot="5400000">
            <a:off x="4181475" y="2276475"/>
            <a:ext cx="400050" cy="4648200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352800" y="4514850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Repo Directory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371600" y="2686050"/>
            <a:ext cx="1519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Edit Files Here</a:t>
            </a:r>
            <a:endParaRPr lang="en-US" dirty="0"/>
          </a:p>
        </p:txBody>
      </p:sp>
      <p:sp>
        <p:nvSpPr>
          <p:cNvPr id="16" name="Notched Right Arrow 15"/>
          <p:cNvSpPr/>
          <p:nvPr/>
        </p:nvSpPr>
        <p:spPr>
          <a:xfrm>
            <a:off x="2971800" y="3600450"/>
            <a:ext cx="533400" cy="17145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Notched Right Arrow 16"/>
          <p:cNvSpPr/>
          <p:nvPr/>
        </p:nvSpPr>
        <p:spPr>
          <a:xfrm>
            <a:off x="5410200" y="3600450"/>
            <a:ext cx="533400" cy="17145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971800" y="3314700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181601" y="3314700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Commit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943600" y="857251"/>
            <a:ext cx="13129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Remember!</a:t>
            </a:r>
          </a:p>
          <a:p>
            <a:r>
              <a:rPr lang="en-US" b="1" dirty="0" err="1" smtClean="0"/>
              <a:t>Git</a:t>
            </a:r>
            <a:r>
              <a:rPr lang="en-US" b="1" dirty="0" smtClean="0"/>
              <a:t> is Local</a:t>
            </a:r>
            <a:endParaRPr lang="en-US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33801" y="1543050"/>
            <a:ext cx="1328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is </a:t>
            </a:r>
            <a:r>
              <a:rPr lang="en-US" dirty="0" err="1" smtClean="0"/>
              <a:t>Git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11266" name="AutoShape 2" descr="Git full logo transparent PNG - Stick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268" name="Picture 4" descr="Git full logo transparent PNG - Stick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1257301"/>
            <a:ext cx="2819400" cy="1223027"/>
          </a:xfrm>
          <a:prstGeom prst="rect">
            <a:avLst/>
          </a:prstGeom>
          <a:noFill/>
        </p:spPr>
      </p:pic>
      <p:sp>
        <p:nvSpPr>
          <p:cNvPr id="11270" name="AutoShape 6" descr="GitHub Logo, Git Hub Icon With Text On White and Black ...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72" name="AutoShape 8" descr="GitHub Logo, Git Hub Icon With Text On White and Black ...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274" name="Picture 10" descr="GitHub Logos and Usage · GitHub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81201" y="2571750"/>
            <a:ext cx="1524001" cy="1143001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3657600" y="30861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is </a:t>
            </a:r>
            <a:r>
              <a:rPr lang="en-US" dirty="0" err="1" smtClean="0"/>
              <a:t>GitHub</a:t>
            </a:r>
            <a:r>
              <a:rPr lang="en-US" dirty="0" smtClean="0"/>
              <a:t>?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AutoShape 2" descr="Git full logo transparent PNG - Stick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268" name="Picture 4" descr="Git full logo transparent PNG - Stick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0" y="400051"/>
            <a:ext cx="2819400" cy="1223027"/>
          </a:xfrm>
          <a:prstGeom prst="rect">
            <a:avLst/>
          </a:prstGeom>
          <a:noFill/>
        </p:spPr>
      </p:pic>
      <p:sp>
        <p:nvSpPr>
          <p:cNvPr id="11270" name="AutoShape 6" descr="GitHub Logo, Git Hub Icon With Text On White and Black ...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72" name="AutoShape 8" descr="GitHub Logo, Git Hub Icon With Text On White and Black ...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81000" y="1714500"/>
            <a:ext cx="838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As you can see from the previous slide, files you create in your </a:t>
            </a:r>
            <a:r>
              <a:rPr lang="en-US" b="1" dirty="0" err="1" smtClean="0"/>
              <a:t>Git</a:t>
            </a:r>
            <a:r>
              <a:rPr lang="en-US" b="1" dirty="0" smtClean="0"/>
              <a:t> Repo Directory go into the </a:t>
            </a:r>
            <a:r>
              <a:rPr lang="en-US" b="1" dirty="0" err="1" smtClean="0"/>
              <a:t>Git</a:t>
            </a:r>
            <a:r>
              <a:rPr lang="en-US" b="1" dirty="0" smtClean="0"/>
              <a:t> Repo Working Area as un-managed files with no source control.</a:t>
            </a:r>
          </a:p>
          <a:p>
            <a:r>
              <a:rPr lang="en-US" b="1" dirty="0" smtClean="0"/>
              <a:t>You have to issue the </a:t>
            </a:r>
            <a:r>
              <a:rPr lang="en-US" b="1" dirty="0" err="1" smtClean="0"/>
              <a:t>Git</a:t>
            </a:r>
            <a:r>
              <a:rPr lang="en-US" b="1" dirty="0" smtClean="0"/>
              <a:t> Add and </a:t>
            </a:r>
            <a:r>
              <a:rPr lang="en-US" b="1" dirty="0" err="1" smtClean="0"/>
              <a:t>Git</a:t>
            </a:r>
            <a:r>
              <a:rPr lang="en-US" b="1" dirty="0" smtClean="0"/>
              <a:t> Commit to place files under source control.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724400" y="2857501"/>
            <a:ext cx="1447800" cy="137160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Working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Area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(Not </a:t>
            </a:r>
            <a:r>
              <a:rPr lang="en-US" dirty="0" err="1" smtClean="0">
                <a:solidFill>
                  <a:schemeClr val="tx1"/>
                </a:solidFill>
              </a:rPr>
              <a:t>Git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Managed)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724400" y="2571750"/>
            <a:ext cx="1519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Edit Files Here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943601" y="857250"/>
            <a:ext cx="13743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Remember!</a:t>
            </a:r>
          </a:p>
          <a:p>
            <a:r>
              <a:rPr lang="en-US" b="1" dirty="0" err="1" smtClean="0"/>
              <a:t>Git</a:t>
            </a:r>
            <a:r>
              <a:rPr lang="en-US" b="1" dirty="0" smtClean="0"/>
              <a:t> is a Local</a:t>
            </a:r>
          </a:p>
          <a:p>
            <a:r>
              <a:rPr lang="en-US" b="1" dirty="0" smtClean="0"/>
              <a:t>Repository.</a:t>
            </a:r>
            <a:endParaRPr lang="en-US" b="1" dirty="0"/>
          </a:p>
        </p:txBody>
      </p:sp>
      <p:sp>
        <p:nvSpPr>
          <p:cNvPr id="21" name="Notched Right Arrow 20"/>
          <p:cNvSpPr/>
          <p:nvPr/>
        </p:nvSpPr>
        <p:spPr>
          <a:xfrm>
            <a:off x="6324600" y="3314700"/>
            <a:ext cx="685800" cy="28575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7010400" y="3200401"/>
            <a:ext cx="11526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Source</a:t>
            </a:r>
          </a:p>
          <a:p>
            <a:r>
              <a:rPr lang="en-US" dirty="0" smtClean="0"/>
              <a:t> Control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57200" y="2857500"/>
            <a:ext cx="346947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You edit and save all your program</a:t>
            </a:r>
          </a:p>
          <a:p>
            <a:r>
              <a:rPr lang="en-US" dirty="0" smtClean="0"/>
              <a:t>source files or any other text or</a:t>
            </a:r>
          </a:p>
          <a:p>
            <a:r>
              <a:rPr lang="en-US" dirty="0" smtClean="0"/>
              <a:t>Word files you wish to save in you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Repo Directory Working Area.</a:t>
            </a:r>
          </a:p>
          <a:p>
            <a:r>
              <a:rPr lang="en-US" b="1" dirty="0" smtClean="0"/>
              <a:t>Note: </a:t>
            </a:r>
            <a:r>
              <a:rPr lang="en-US" dirty="0" smtClean="0"/>
              <a:t>Most often </a:t>
            </a:r>
            <a:r>
              <a:rPr lang="en-US" dirty="0" err="1" smtClean="0"/>
              <a:t>Git</a:t>
            </a:r>
            <a:r>
              <a:rPr lang="en-US" dirty="0" smtClean="0"/>
              <a:t> is used for</a:t>
            </a:r>
          </a:p>
          <a:p>
            <a:r>
              <a:rPr lang="en-US" dirty="0" smtClean="0"/>
              <a:t>Program Development source files.</a:t>
            </a:r>
            <a:endParaRPr lang="en-US" dirty="0"/>
          </a:p>
        </p:txBody>
      </p:sp>
      <p:sp>
        <p:nvSpPr>
          <p:cNvPr id="24" name="Right Arrow 23"/>
          <p:cNvSpPr/>
          <p:nvPr/>
        </p:nvSpPr>
        <p:spPr>
          <a:xfrm>
            <a:off x="3886200" y="3543300"/>
            <a:ext cx="6858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Left Arrow 24"/>
          <p:cNvSpPr/>
          <p:nvPr/>
        </p:nvSpPr>
        <p:spPr>
          <a:xfrm>
            <a:off x="3886200" y="3143250"/>
            <a:ext cx="685800" cy="2286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962401" y="2857500"/>
            <a:ext cx="545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Edit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962400" y="3829050"/>
            <a:ext cx="614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Save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676400" y="4552950"/>
            <a:ext cx="545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Example: </a:t>
            </a:r>
            <a:r>
              <a:rPr lang="en-US" dirty="0" smtClean="0"/>
              <a:t>C:\users\yourusername\Desktop\repos\repo1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AutoShape 2" descr="Git full logo transparent PNG - Stick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268" name="Picture 4" descr="Git full logo transparent PNG - Stick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0" y="400051"/>
            <a:ext cx="2819400" cy="1223027"/>
          </a:xfrm>
          <a:prstGeom prst="rect">
            <a:avLst/>
          </a:prstGeom>
          <a:noFill/>
        </p:spPr>
      </p:pic>
      <p:sp>
        <p:nvSpPr>
          <p:cNvPr id="11270" name="AutoShape 6" descr="GitHub Logo, Git Hub Icon With Text On White and Black ...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72" name="AutoShape 8" descr="GitHub Logo, Git Hub Icon With Text On White and Black ...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81000" y="1714501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You will now create a couple to test files to be placed under </a:t>
            </a:r>
            <a:r>
              <a:rPr lang="en-US" b="1" dirty="0" err="1" smtClean="0"/>
              <a:t>Git</a:t>
            </a:r>
            <a:r>
              <a:rPr lang="en-US" b="1" dirty="0" smtClean="0"/>
              <a:t> control later on…</a:t>
            </a:r>
            <a:endParaRPr lang="en-US" b="1" dirty="0"/>
          </a:p>
          <a:p>
            <a:r>
              <a:rPr lang="en-US" b="1" dirty="0" smtClean="0"/>
              <a:t>Open up your Command Prompt and make sure you are in the correct repo directory..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943601" y="857250"/>
            <a:ext cx="13743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Remember!</a:t>
            </a:r>
          </a:p>
          <a:p>
            <a:r>
              <a:rPr lang="en-US" b="1" dirty="0" err="1" smtClean="0"/>
              <a:t>Git</a:t>
            </a:r>
            <a:r>
              <a:rPr lang="en-US" b="1" dirty="0" smtClean="0"/>
              <a:t> is a Local</a:t>
            </a:r>
          </a:p>
          <a:p>
            <a:r>
              <a:rPr lang="en-US" b="1" dirty="0" smtClean="0"/>
              <a:t>Repository.</a:t>
            </a:r>
            <a:endParaRPr 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52601" y="2286000"/>
            <a:ext cx="5825303" cy="2452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TextBox 18"/>
          <p:cNvSpPr txBox="1"/>
          <p:nvPr/>
        </p:nvSpPr>
        <p:spPr>
          <a:xfrm>
            <a:off x="1758886" y="2971801"/>
            <a:ext cx="563251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Type the following…</a:t>
            </a:r>
          </a:p>
          <a:p>
            <a:endParaRPr lang="en-US" dirty="0" smtClean="0">
              <a:solidFill>
                <a:srgbClr val="FFFF00"/>
              </a:solidFill>
            </a:endParaRPr>
          </a:p>
          <a:p>
            <a:pPr>
              <a:buFont typeface="Wingdings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 echo file1 &gt; file1.txt</a:t>
            </a:r>
          </a:p>
          <a:p>
            <a:pPr>
              <a:buFont typeface="Wingdings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 echo file2 &gt; file2.txt</a:t>
            </a:r>
          </a:p>
          <a:p>
            <a:pPr>
              <a:buFont typeface="Wingdings"/>
              <a:buChar char="Ø"/>
            </a:pPr>
            <a:endParaRPr lang="en-US" dirty="0" smtClean="0">
              <a:solidFill>
                <a:schemeClr val="bg1"/>
              </a:solidFill>
            </a:endParaRPr>
          </a:p>
          <a:p>
            <a:pPr>
              <a:buFont typeface="Wingdings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 dir</a:t>
            </a:r>
          </a:p>
          <a:p>
            <a:pPr>
              <a:buFont typeface="Wingdings"/>
              <a:buChar char="Ø"/>
            </a:pPr>
            <a:endParaRPr lang="en-US" dirty="0" smtClean="0">
              <a:solidFill>
                <a:srgbClr val="FFFF00"/>
              </a:solidFill>
            </a:endParaRPr>
          </a:p>
          <a:p>
            <a:r>
              <a:rPr lang="en-US" dirty="0" smtClean="0">
                <a:solidFill>
                  <a:srgbClr val="FFFF00"/>
                </a:solidFill>
              </a:rPr>
              <a:t>These two files should show up in your repo directory.</a:t>
            </a:r>
          </a:p>
          <a:p>
            <a:pPr>
              <a:buFont typeface="Wingdings"/>
              <a:buChar char="Ø"/>
            </a:pP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AutoShape 2" descr="Git full logo transparent PNG - Stick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268" name="Picture 4" descr="Git full logo transparent PNG - Stick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0" y="400051"/>
            <a:ext cx="2819400" cy="1223027"/>
          </a:xfrm>
          <a:prstGeom prst="rect">
            <a:avLst/>
          </a:prstGeom>
          <a:noFill/>
        </p:spPr>
      </p:pic>
      <p:sp>
        <p:nvSpPr>
          <p:cNvPr id="11270" name="AutoShape 6" descr="GitHub Logo, Git Hub Icon With Text On White and Black ...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72" name="AutoShape 8" descr="GitHub Logo, Git Hub Icon With Text On White and Black ...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81000" y="1714500"/>
            <a:ext cx="838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You are ready to copy these files from Working Area to Staging Area under </a:t>
            </a:r>
            <a:r>
              <a:rPr lang="en-US" b="1" dirty="0" err="1" smtClean="0"/>
              <a:t>Git</a:t>
            </a:r>
            <a:r>
              <a:rPr lang="en-US" b="1" dirty="0" smtClean="0"/>
              <a:t> Control.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943601" y="857250"/>
            <a:ext cx="13743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Remember!</a:t>
            </a:r>
          </a:p>
          <a:p>
            <a:r>
              <a:rPr lang="en-US" b="1" dirty="0" err="1" smtClean="0"/>
              <a:t>Git</a:t>
            </a:r>
            <a:r>
              <a:rPr lang="en-US" b="1" dirty="0" smtClean="0"/>
              <a:t> is a Local</a:t>
            </a:r>
          </a:p>
          <a:p>
            <a:r>
              <a:rPr lang="en-US" b="1" dirty="0" smtClean="0"/>
              <a:t>Repository.</a:t>
            </a:r>
            <a:endParaRPr 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52601" y="2171700"/>
            <a:ext cx="5825303" cy="2452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TextBox 18"/>
          <p:cNvSpPr txBox="1"/>
          <p:nvPr/>
        </p:nvSpPr>
        <p:spPr>
          <a:xfrm>
            <a:off x="1752600" y="2647950"/>
            <a:ext cx="56325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FF00"/>
                </a:solidFill>
              </a:rPr>
              <a:t>Type the following…</a:t>
            </a:r>
          </a:p>
          <a:p>
            <a:endParaRPr lang="en-US" sz="800" dirty="0" smtClean="0">
              <a:solidFill>
                <a:srgbClr val="FFFF00"/>
              </a:solidFill>
            </a:endParaRPr>
          </a:p>
          <a:p>
            <a:pPr>
              <a:buFont typeface="Wingdings"/>
              <a:buChar char="Ø"/>
            </a:pP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git</a:t>
            </a:r>
            <a:r>
              <a:rPr lang="en-US" sz="1400" dirty="0" smtClean="0">
                <a:solidFill>
                  <a:schemeClr val="bg1"/>
                </a:solidFill>
              </a:rPr>
              <a:t> add .</a:t>
            </a:r>
          </a:p>
          <a:p>
            <a:r>
              <a:rPr lang="en-US" sz="1400" dirty="0" smtClean="0">
                <a:solidFill>
                  <a:srgbClr val="FFFF00"/>
                </a:solidFill>
              </a:rPr>
              <a:t>You have just copied your work files to the Staging Area.</a:t>
            </a:r>
          </a:p>
          <a:p>
            <a:endParaRPr lang="en-US" sz="1400" dirty="0" smtClean="0">
              <a:solidFill>
                <a:srgbClr val="FFFF00"/>
              </a:solidFill>
            </a:endParaRPr>
          </a:p>
          <a:p>
            <a:r>
              <a:rPr lang="en-US" sz="1400" dirty="0" smtClean="0">
                <a:solidFill>
                  <a:srgbClr val="FFFF00"/>
                </a:solidFill>
              </a:rPr>
              <a:t>Type the following…</a:t>
            </a:r>
          </a:p>
          <a:p>
            <a:pPr>
              <a:buFont typeface="Wingdings"/>
              <a:buChar char="Ø"/>
            </a:pPr>
            <a:r>
              <a:rPr lang="en-US" sz="1400" dirty="0" err="1" smtClean="0">
                <a:solidFill>
                  <a:schemeClr val="bg1"/>
                </a:solidFill>
              </a:rPr>
              <a:t>git</a:t>
            </a:r>
            <a:r>
              <a:rPr lang="en-US" sz="1400" dirty="0" smtClean="0">
                <a:solidFill>
                  <a:schemeClr val="bg1"/>
                </a:solidFill>
              </a:rPr>
              <a:t> status</a:t>
            </a:r>
          </a:p>
          <a:p>
            <a:pPr>
              <a:buFont typeface="Wingdings"/>
              <a:buChar char="Ø"/>
            </a:pPr>
            <a:r>
              <a:rPr lang="en-US" sz="1400" dirty="0" smtClean="0">
                <a:solidFill>
                  <a:srgbClr val="FFFF00"/>
                </a:solidFill>
              </a:rPr>
              <a:t>You files are now being tracked by </a:t>
            </a:r>
            <a:r>
              <a:rPr lang="en-US" sz="1400" dirty="0" err="1" smtClean="0">
                <a:solidFill>
                  <a:srgbClr val="FFFF00"/>
                </a:solidFill>
              </a:rPr>
              <a:t>Git</a:t>
            </a:r>
            <a:r>
              <a:rPr lang="en-US" sz="1400" dirty="0" smtClean="0">
                <a:solidFill>
                  <a:srgbClr val="FFFF00"/>
                </a:solidFill>
              </a:rPr>
              <a:t> in Staging , but are not fully under </a:t>
            </a:r>
            <a:r>
              <a:rPr lang="en-US" sz="1400" dirty="0" err="1" smtClean="0">
                <a:solidFill>
                  <a:srgbClr val="FFFF00"/>
                </a:solidFill>
              </a:rPr>
              <a:t>Git</a:t>
            </a:r>
            <a:r>
              <a:rPr lang="en-US" sz="1400" dirty="0" smtClean="0">
                <a:solidFill>
                  <a:srgbClr val="FFFF00"/>
                </a:solidFill>
              </a:rPr>
              <a:t> Source Control, there is one more step.</a:t>
            </a:r>
            <a:endParaRPr lang="en-US" sz="14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AutoShape 2" descr="Git full logo transparent PNG - Stick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268" name="Picture 4" descr="Git full logo transparent PNG - Stick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0" y="400051"/>
            <a:ext cx="2819400" cy="1223027"/>
          </a:xfrm>
          <a:prstGeom prst="rect">
            <a:avLst/>
          </a:prstGeom>
          <a:noFill/>
        </p:spPr>
      </p:pic>
      <p:sp>
        <p:nvSpPr>
          <p:cNvPr id="11270" name="AutoShape 6" descr="GitHub Logo, Git Hub Icon With Text On White and Black ...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72" name="AutoShape 8" descr="GitHub Logo, Git Hub Icon With Text On White and Black ...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81000" y="1714500"/>
            <a:ext cx="838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You are ready to move your files from the </a:t>
            </a:r>
            <a:r>
              <a:rPr lang="en-US" b="1" dirty="0" err="1" smtClean="0"/>
              <a:t>Git</a:t>
            </a:r>
            <a:r>
              <a:rPr lang="en-US" b="1" dirty="0" smtClean="0"/>
              <a:t> Staging Area to the </a:t>
            </a:r>
            <a:r>
              <a:rPr lang="en-US" b="1" dirty="0" err="1" smtClean="0"/>
              <a:t>Git</a:t>
            </a:r>
            <a:r>
              <a:rPr lang="en-US" b="1" dirty="0" smtClean="0"/>
              <a:t> Repository Area.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943601" y="857250"/>
            <a:ext cx="13743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Remember!</a:t>
            </a:r>
          </a:p>
          <a:p>
            <a:r>
              <a:rPr lang="en-US" b="1" dirty="0" err="1" smtClean="0"/>
              <a:t>Git</a:t>
            </a:r>
            <a:r>
              <a:rPr lang="en-US" b="1" dirty="0" smtClean="0"/>
              <a:t> is a Local</a:t>
            </a:r>
          </a:p>
          <a:p>
            <a:r>
              <a:rPr lang="en-US" b="1" dirty="0" smtClean="0"/>
              <a:t>Repository.</a:t>
            </a:r>
            <a:endParaRPr 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76401" y="2114550"/>
            <a:ext cx="5825303" cy="2452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TextBox 18"/>
          <p:cNvSpPr txBox="1"/>
          <p:nvPr/>
        </p:nvSpPr>
        <p:spPr>
          <a:xfrm>
            <a:off x="1676400" y="2571750"/>
            <a:ext cx="563251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FF00"/>
                </a:solidFill>
              </a:rPr>
              <a:t>Type the following…</a:t>
            </a:r>
          </a:p>
          <a:p>
            <a:endParaRPr lang="en-US" sz="1400" dirty="0" smtClean="0">
              <a:solidFill>
                <a:srgbClr val="FFFF00"/>
              </a:solidFill>
            </a:endParaRPr>
          </a:p>
          <a:p>
            <a:pPr>
              <a:buFont typeface="Wingdings"/>
              <a:buChar char="Ø"/>
            </a:pP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git</a:t>
            </a:r>
            <a:r>
              <a:rPr lang="en-US" sz="1400" dirty="0" smtClean="0">
                <a:solidFill>
                  <a:schemeClr val="bg1"/>
                </a:solidFill>
              </a:rPr>
              <a:t> commit –m “Initial Commit”</a:t>
            </a:r>
          </a:p>
          <a:p>
            <a:pPr>
              <a:buFont typeface="Wingdings"/>
              <a:buChar char="Ø"/>
            </a:pP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git</a:t>
            </a:r>
            <a:r>
              <a:rPr lang="en-US" sz="1400" dirty="0" smtClean="0">
                <a:solidFill>
                  <a:schemeClr val="bg1"/>
                </a:solidFill>
              </a:rPr>
              <a:t> status</a:t>
            </a:r>
          </a:p>
          <a:p>
            <a:pPr>
              <a:buFont typeface="Wingdings"/>
              <a:buChar char="Ø"/>
            </a:pPr>
            <a:endParaRPr lang="en-US" sz="1400" dirty="0" smtClean="0">
              <a:solidFill>
                <a:srgbClr val="FFFF00"/>
              </a:solidFill>
            </a:endParaRPr>
          </a:p>
          <a:p>
            <a:r>
              <a:rPr lang="en-US" sz="1400" dirty="0" smtClean="0">
                <a:solidFill>
                  <a:srgbClr val="FFFF00"/>
                </a:solidFill>
              </a:rPr>
              <a:t>You have just moved your stage files to the </a:t>
            </a:r>
            <a:r>
              <a:rPr lang="en-US" sz="1400" dirty="0" err="1" smtClean="0">
                <a:solidFill>
                  <a:srgbClr val="FFFF00"/>
                </a:solidFill>
              </a:rPr>
              <a:t>Git</a:t>
            </a:r>
            <a:r>
              <a:rPr lang="en-US" sz="1400" dirty="0" smtClean="0">
                <a:solidFill>
                  <a:srgbClr val="FFFF00"/>
                </a:solidFill>
              </a:rPr>
              <a:t> Repository.</a:t>
            </a:r>
          </a:p>
          <a:p>
            <a:r>
              <a:rPr lang="en-US" sz="1400" dirty="0" smtClean="0">
                <a:solidFill>
                  <a:srgbClr val="FFFF00"/>
                </a:solidFill>
              </a:rPr>
              <a:t>You files are now under total </a:t>
            </a:r>
            <a:r>
              <a:rPr lang="en-US" sz="1400" dirty="0" err="1" smtClean="0">
                <a:solidFill>
                  <a:srgbClr val="FFFF00"/>
                </a:solidFill>
              </a:rPr>
              <a:t>Git</a:t>
            </a:r>
            <a:r>
              <a:rPr lang="en-US" sz="1400" dirty="0" smtClean="0">
                <a:solidFill>
                  <a:srgbClr val="FFFF00"/>
                </a:solidFill>
              </a:rPr>
              <a:t> Source Control.</a:t>
            </a:r>
          </a:p>
          <a:p>
            <a:r>
              <a:rPr lang="en-US" sz="1400" dirty="0" smtClean="0">
                <a:solidFill>
                  <a:srgbClr val="FFFF00"/>
                </a:solidFill>
              </a:rPr>
              <a:t>The –m message for Commit is mandatory and important.</a:t>
            </a:r>
          </a:p>
          <a:p>
            <a:r>
              <a:rPr lang="en-US" sz="1400" dirty="0" smtClean="0">
                <a:solidFill>
                  <a:srgbClr val="FFFF00"/>
                </a:solidFill>
              </a:rPr>
              <a:t>Future Commit messages should describe your commits.</a:t>
            </a:r>
            <a:endParaRPr lang="en-US" sz="14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AutoShape 2" descr="Git full logo transparent PNG - Stick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268" name="Picture 4" descr="Git full logo transparent PNG - Stick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33350"/>
            <a:ext cx="2286000" cy="1223027"/>
          </a:xfrm>
          <a:prstGeom prst="rect">
            <a:avLst/>
          </a:prstGeom>
          <a:noFill/>
        </p:spPr>
      </p:pic>
      <p:sp>
        <p:nvSpPr>
          <p:cNvPr id="11270" name="AutoShape 6" descr="GitHub Logo, Git Hub Icon With Text On White and Black ...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72" name="AutoShape 8" descr="GitHub Logo, Git Hub Icon With Text On White and Black ...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04800" y="1352550"/>
            <a:ext cx="838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Now let us review the steps taken to ultimately commit files to </a:t>
            </a:r>
            <a:r>
              <a:rPr lang="en-US" b="1" dirty="0" err="1" smtClean="0"/>
              <a:t>Git</a:t>
            </a:r>
            <a:r>
              <a:rPr lang="en-US" b="1" dirty="0" smtClean="0"/>
              <a:t> source control</a:t>
            </a:r>
            <a:endParaRPr lang="en-US" sz="800" b="1" dirty="0" smtClean="0"/>
          </a:p>
          <a:p>
            <a:r>
              <a:rPr lang="en-US" dirty="0" smtClean="0"/>
              <a:t>Step 1: You created a couple of source files In the Working Area.</a:t>
            </a:r>
            <a:br>
              <a:rPr lang="en-US" dirty="0" smtClean="0"/>
            </a:br>
            <a:r>
              <a:rPr lang="en-US" dirty="0" smtClean="0"/>
              <a:t>Step 2. You added (copied) your files to the Staging area with the &gt; </a:t>
            </a:r>
            <a:r>
              <a:rPr lang="en-US" dirty="0" err="1" smtClean="0"/>
              <a:t>git</a:t>
            </a:r>
            <a:r>
              <a:rPr lang="en-US" dirty="0" smtClean="0"/>
              <a:t> add . Command.</a:t>
            </a:r>
            <a:br>
              <a:rPr lang="en-US" dirty="0" smtClean="0"/>
            </a:br>
            <a:r>
              <a:rPr lang="en-US" dirty="0" smtClean="0"/>
              <a:t>Step 3. You moved your Staged files to the </a:t>
            </a:r>
            <a:r>
              <a:rPr lang="en-US" dirty="0" err="1" smtClean="0"/>
              <a:t>Git</a:t>
            </a:r>
            <a:r>
              <a:rPr lang="en-US" dirty="0" smtClean="0"/>
              <a:t> Repository with the &gt; </a:t>
            </a:r>
            <a:r>
              <a:rPr lang="en-US" dirty="0" err="1" smtClean="0"/>
              <a:t>git</a:t>
            </a:r>
            <a:r>
              <a:rPr lang="en-US" dirty="0" smtClean="0"/>
              <a:t> commit –m </a:t>
            </a:r>
            <a:r>
              <a:rPr lang="en-US" dirty="0" err="1" smtClean="0"/>
              <a:t>msg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371600" y="3086100"/>
            <a:ext cx="1447800" cy="137160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Working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Area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(Not </a:t>
            </a:r>
            <a:r>
              <a:rPr lang="en-US" dirty="0" err="1" smtClean="0">
                <a:solidFill>
                  <a:schemeClr val="tx1"/>
                </a:solidFill>
              </a:rPr>
              <a:t>Git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Managed)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657600" y="3086100"/>
            <a:ext cx="1447800" cy="1371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Staging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(Index)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Area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72200" y="3086100"/>
            <a:ext cx="1447800" cy="1371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Local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Repository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Area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ight Brace 9"/>
          <p:cNvSpPr/>
          <p:nvPr/>
        </p:nvSpPr>
        <p:spPr>
          <a:xfrm rot="16200000">
            <a:off x="5429250" y="1524000"/>
            <a:ext cx="342900" cy="2667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649014" y="2457449"/>
            <a:ext cx="1675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Managed by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12" name="Right Bracket 11"/>
          <p:cNvSpPr/>
          <p:nvPr/>
        </p:nvSpPr>
        <p:spPr>
          <a:xfrm rot="5400000">
            <a:off x="4181475" y="2390774"/>
            <a:ext cx="400050" cy="4648200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352800" y="4629149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Repo Directory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371600" y="2800349"/>
            <a:ext cx="1519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Edit Files Here</a:t>
            </a:r>
            <a:endParaRPr lang="en-US" dirty="0"/>
          </a:p>
        </p:txBody>
      </p:sp>
      <p:sp>
        <p:nvSpPr>
          <p:cNvPr id="16" name="Notched Right Arrow 15"/>
          <p:cNvSpPr/>
          <p:nvPr/>
        </p:nvSpPr>
        <p:spPr>
          <a:xfrm>
            <a:off x="2971800" y="3714749"/>
            <a:ext cx="533400" cy="17145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Notched Right Arrow 16"/>
          <p:cNvSpPr/>
          <p:nvPr/>
        </p:nvSpPr>
        <p:spPr>
          <a:xfrm>
            <a:off x="5410200" y="3714749"/>
            <a:ext cx="533400" cy="17145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971800" y="3428999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181601" y="3428999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Commit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657600" y="590550"/>
            <a:ext cx="13129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Remember!</a:t>
            </a:r>
          </a:p>
          <a:p>
            <a:r>
              <a:rPr lang="en-US" b="1" dirty="0" err="1" smtClean="0"/>
              <a:t>Git</a:t>
            </a:r>
            <a:r>
              <a:rPr lang="en-US" b="1" dirty="0" smtClean="0"/>
              <a:t> is Local</a:t>
            </a:r>
            <a:endParaRPr lang="en-US" b="1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AutoShape 2" descr="Git full logo transparent PNG - Stick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268" name="Picture 4" descr="Git full logo transparent PNG - Stick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09550"/>
            <a:ext cx="2438400" cy="1223027"/>
          </a:xfrm>
          <a:prstGeom prst="rect">
            <a:avLst/>
          </a:prstGeom>
          <a:noFill/>
        </p:spPr>
      </p:pic>
      <p:sp>
        <p:nvSpPr>
          <p:cNvPr id="11270" name="AutoShape 6" descr="GitHub Logo, Git Hub Icon With Text On White and Black ...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72" name="AutoShape 8" descr="GitHub Logo, Git Hub Icon With Text On White and Black ...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81000" y="1428750"/>
            <a:ext cx="838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Congratulations!  You are now a </a:t>
            </a:r>
            <a:r>
              <a:rPr lang="en-US" b="1" dirty="0" err="1" smtClean="0"/>
              <a:t>Git</a:t>
            </a:r>
            <a:r>
              <a:rPr lang="en-US" b="1" dirty="0" smtClean="0"/>
              <a:t> user, but you need to know more…</a:t>
            </a:r>
          </a:p>
          <a:p>
            <a:pPr marL="342900" indent="-342900">
              <a:buAutoNum type="arabicPeriod"/>
            </a:pPr>
            <a:r>
              <a:rPr lang="en-US" dirty="0" smtClean="0"/>
              <a:t>How do you see what is in your local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Respository</a:t>
            </a:r>
            <a:r>
              <a:rPr lang="en-US" dirty="0" smtClean="0"/>
              <a:t> for the repo1 </a:t>
            </a:r>
            <a:r>
              <a:rPr lang="en-US" dirty="0" err="1" smtClean="0"/>
              <a:t>Git</a:t>
            </a:r>
            <a:r>
              <a:rPr lang="en-US" dirty="0" smtClean="0"/>
              <a:t> folder repo?</a:t>
            </a:r>
          </a:p>
          <a:p>
            <a:pPr marL="342900" indent="-342900">
              <a:buAutoNum type="arabicPeriod"/>
            </a:pPr>
            <a:r>
              <a:rPr lang="en-US" dirty="0" smtClean="0"/>
              <a:t>Type &gt; </a:t>
            </a:r>
            <a:r>
              <a:rPr lang="en-US" dirty="0" err="1" smtClean="0"/>
              <a:t>git</a:t>
            </a:r>
            <a:r>
              <a:rPr lang="en-US" dirty="0" smtClean="0"/>
              <a:t> branch  You see a </a:t>
            </a:r>
            <a:r>
              <a:rPr lang="en-US" b="1" dirty="0" smtClean="0"/>
              <a:t>*</a:t>
            </a:r>
            <a:r>
              <a:rPr lang="en-US" dirty="0" smtClean="0"/>
              <a:t> next to </a:t>
            </a:r>
            <a:r>
              <a:rPr lang="en-US" b="1" dirty="0" smtClean="0"/>
              <a:t>master</a:t>
            </a:r>
            <a:r>
              <a:rPr lang="en-US" dirty="0" smtClean="0"/>
              <a:t>, which means you are on the main branch.  Additional branches are not necessary for local </a:t>
            </a:r>
            <a:r>
              <a:rPr lang="en-US" dirty="0" err="1" smtClean="0"/>
              <a:t>Git</a:t>
            </a:r>
            <a:r>
              <a:rPr lang="en-US" dirty="0" smtClean="0"/>
              <a:t> Repositories.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371600" y="3086100"/>
            <a:ext cx="1447800" cy="137160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Working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Area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(Not </a:t>
            </a:r>
            <a:r>
              <a:rPr lang="en-US" dirty="0" err="1" smtClean="0">
                <a:solidFill>
                  <a:schemeClr val="tx1"/>
                </a:solidFill>
              </a:rPr>
              <a:t>Git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Managed)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657600" y="3086100"/>
            <a:ext cx="1447800" cy="1371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Staging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(Index)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Area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72200" y="3086100"/>
            <a:ext cx="1447800" cy="1371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Local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Repository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Area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ight Brace 9"/>
          <p:cNvSpPr/>
          <p:nvPr/>
        </p:nvSpPr>
        <p:spPr>
          <a:xfrm rot="16200000">
            <a:off x="5429250" y="1524000"/>
            <a:ext cx="342900" cy="2667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649014" y="2457449"/>
            <a:ext cx="1675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Managed by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12" name="Right Bracket 11"/>
          <p:cNvSpPr/>
          <p:nvPr/>
        </p:nvSpPr>
        <p:spPr>
          <a:xfrm rot="5400000">
            <a:off x="4181475" y="2390774"/>
            <a:ext cx="400050" cy="4648200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352800" y="4629149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Repo Directory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371600" y="2800349"/>
            <a:ext cx="1519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Edit Files Here</a:t>
            </a:r>
            <a:endParaRPr lang="en-US" dirty="0"/>
          </a:p>
        </p:txBody>
      </p:sp>
      <p:sp>
        <p:nvSpPr>
          <p:cNvPr id="16" name="Notched Right Arrow 15"/>
          <p:cNvSpPr/>
          <p:nvPr/>
        </p:nvSpPr>
        <p:spPr>
          <a:xfrm>
            <a:off x="2971800" y="3714749"/>
            <a:ext cx="533400" cy="17145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Notched Right Arrow 16"/>
          <p:cNvSpPr/>
          <p:nvPr/>
        </p:nvSpPr>
        <p:spPr>
          <a:xfrm>
            <a:off x="5410200" y="3714749"/>
            <a:ext cx="533400" cy="17145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971800" y="3428999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181601" y="3428999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Commit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733800" y="590550"/>
            <a:ext cx="13129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Remember!</a:t>
            </a:r>
          </a:p>
          <a:p>
            <a:r>
              <a:rPr lang="en-US" b="1" dirty="0" err="1" smtClean="0"/>
              <a:t>Git</a:t>
            </a:r>
            <a:r>
              <a:rPr lang="en-US" b="1" dirty="0" smtClean="0"/>
              <a:t> is Local</a:t>
            </a:r>
            <a:endParaRPr lang="en-US" b="1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AutoShape 2" descr="Git full logo transparent PNG - Stick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268" name="Picture 4" descr="Git full logo transparent PNG - Stick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0" y="400051"/>
            <a:ext cx="2819400" cy="1223027"/>
          </a:xfrm>
          <a:prstGeom prst="rect">
            <a:avLst/>
          </a:prstGeom>
          <a:noFill/>
        </p:spPr>
      </p:pic>
      <p:sp>
        <p:nvSpPr>
          <p:cNvPr id="11270" name="AutoShape 6" descr="GitHub Logo, Git Hub Icon With Text On White and Black ...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72" name="AutoShape 8" descr="GitHub Logo, Git Hub Icon With Text On White and Black ...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81000" y="1600200"/>
            <a:ext cx="838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To see the snapshots (Commits) enter the “&gt;</a:t>
            </a:r>
            <a:r>
              <a:rPr lang="en-US" b="1" dirty="0" err="1" smtClean="0"/>
              <a:t>git</a:t>
            </a:r>
            <a:r>
              <a:rPr lang="en-US" b="1" dirty="0" smtClean="0"/>
              <a:t> log” command.</a:t>
            </a:r>
          </a:p>
          <a:p>
            <a:pPr marL="342900" indent="-342900">
              <a:buAutoNum type="arabicPeriod"/>
            </a:pPr>
            <a:r>
              <a:rPr lang="en-US" dirty="0" smtClean="0"/>
              <a:t>You see only that the </a:t>
            </a:r>
            <a:r>
              <a:rPr lang="en-US" b="1" dirty="0" smtClean="0"/>
              <a:t>HEAD</a:t>
            </a:r>
            <a:r>
              <a:rPr lang="en-US" dirty="0" smtClean="0"/>
              <a:t> of the </a:t>
            </a:r>
            <a:r>
              <a:rPr lang="en-US" dirty="0" err="1" smtClean="0"/>
              <a:t>Git</a:t>
            </a:r>
            <a:r>
              <a:rPr lang="en-US" dirty="0" smtClean="0"/>
              <a:t> tree points to </a:t>
            </a:r>
            <a:r>
              <a:rPr lang="en-US" b="1" dirty="0" smtClean="0"/>
              <a:t>master</a:t>
            </a:r>
            <a:r>
              <a:rPr lang="en-US" dirty="0" smtClean="0"/>
              <a:t> branch, only one branch.</a:t>
            </a:r>
          </a:p>
          <a:p>
            <a:pPr marL="342900" indent="-342900">
              <a:buAutoNum type="arabicPeriod"/>
            </a:pPr>
            <a:r>
              <a:rPr lang="en-US" dirty="0" smtClean="0"/>
              <a:t>If you do a second </a:t>
            </a:r>
            <a:r>
              <a:rPr lang="en-US" b="1" dirty="0" smtClean="0"/>
              <a:t>Commit</a:t>
            </a:r>
            <a:r>
              <a:rPr lang="en-US" dirty="0" smtClean="0"/>
              <a:t> you will add another </a:t>
            </a:r>
            <a:r>
              <a:rPr lang="en-US" b="1" dirty="0" smtClean="0"/>
              <a:t>snapshot</a:t>
            </a:r>
            <a:r>
              <a:rPr lang="en-US" dirty="0" smtClean="0"/>
              <a:t> to the </a:t>
            </a:r>
            <a:r>
              <a:rPr lang="en-US" b="1" dirty="0" smtClean="0"/>
              <a:t>master</a:t>
            </a:r>
            <a:r>
              <a:rPr lang="en-US" dirty="0" smtClean="0"/>
              <a:t> branch.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371600" y="3086100"/>
            <a:ext cx="1447800" cy="137160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Working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Area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(Not </a:t>
            </a:r>
            <a:r>
              <a:rPr lang="en-US" dirty="0" err="1" smtClean="0">
                <a:solidFill>
                  <a:schemeClr val="tx1"/>
                </a:solidFill>
              </a:rPr>
              <a:t>Git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Managed)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657600" y="3086100"/>
            <a:ext cx="1447800" cy="1371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Staging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(Index)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Area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72200" y="3086100"/>
            <a:ext cx="1447800" cy="1371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Local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Repository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Area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ight Brace 9"/>
          <p:cNvSpPr/>
          <p:nvPr/>
        </p:nvSpPr>
        <p:spPr>
          <a:xfrm rot="16200000">
            <a:off x="5429250" y="1524000"/>
            <a:ext cx="342900" cy="2667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649014" y="2457449"/>
            <a:ext cx="1675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Managed by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12" name="Right Bracket 11"/>
          <p:cNvSpPr/>
          <p:nvPr/>
        </p:nvSpPr>
        <p:spPr>
          <a:xfrm rot="5400000">
            <a:off x="4181475" y="2390774"/>
            <a:ext cx="400050" cy="4648200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352800" y="4629149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Repo Directory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371600" y="2800349"/>
            <a:ext cx="1519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Edit Files Here</a:t>
            </a:r>
            <a:endParaRPr lang="en-US" dirty="0"/>
          </a:p>
        </p:txBody>
      </p:sp>
      <p:sp>
        <p:nvSpPr>
          <p:cNvPr id="16" name="Notched Right Arrow 15"/>
          <p:cNvSpPr/>
          <p:nvPr/>
        </p:nvSpPr>
        <p:spPr>
          <a:xfrm>
            <a:off x="2971800" y="3714749"/>
            <a:ext cx="533400" cy="17145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Notched Right Arrow 16"/>
          <p:cNvSpPr/>
          <p:nvPr/>
        </p:nvSpPr>
        <p:spPr>
          <a:xfrm>
            <a:off x="5410200" y="3714749"/>
            <a:ext cx="533400" cy="17145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971800" y="3428999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181601" y="3428999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Commit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943600" y="857251"/>
            <a:ext cx="13129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Remember!</a:t>
            </a:r>
          </a:p>
          <a:p>
            <a:r>
              <a:rPr lang="en-US" b="1" dirty="0" err="1" smtClean="0"/>
              <a:t>Git</a:t>
            </a:r>
            <a:r>
              <a:rPr lang="en-US" b="1" dirty="0" smtClean="0"/>
              <a:t> is Local</a:t>
            </a:r>
            <a:endParaRPr lang="en-US" b="1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AutoShape 2" descr="Git full logo transparent PNG - Stick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268" name="Picture 4" descr="Git full logo transparent PNG - Stick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0" y="400051"/>
            <a:ext cx="2819400" cy="1223027"/>
          </a:xfrm>
          <a:prstGeom prst="rect">
            <a:avLst/>
          </a:prstGeom>
          <a:noFill/>
        </p:spPr>
      </p:pic>
      <p:sp>
        <p:nvSpPr>
          <p:cNvPr id="11270" name="AutoShape 6" descr="GitHub Logo, Git Hub Icon With Text On White and Black ...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72" name="AutoShape 8" descr="GitHub Logo, Git Hub Icon With Text On White and Black ...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81000" y="1600201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You are now ready to add a second snapshot to the master </a:t>
            </a:r>
            <a:r>
              <a:rPr lang="en-US" b="1" dirty="0" err="1" smtClean="0"/>
              <a:t>Git</a:t>
            </a:r>
            <a:r>
              <a:rPr lang="en-US" b="1" dirty="0" smtClean="0"/>
              <a:t> branch.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Add a third file to your working area:  &gt; echo file3 &gt; file3.txt then add/commit below.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943600" y="666750"/>
            <a:ext cx="13743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Remember!</a:t>
            </a:r>
          </a:p>
          <a:p>
            <a:r>
              <a:rPr lang="en-US" b="1" dirty="0" err="1" smtClean="0"/>
              <a:t>Git</a:t>
            </a:r>
            <a:r>
              <a:rPr lang="en-US" b="1" dirty="0" smtClean="0"/>
              <a:t> is a Local</a:t>
            </a:r>
          </a:p>
          <a:p>
            <a:r>
              <a:rPr lang="en-US" b="1" dirty="0" smtClean="0"/>
              <a:t>Repository.</a:t>
            </a:r>
            <a:endParaRPr 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0200" y="2266950"/>
            <a:ext cx="5825303" cy="2452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TextBox 18"/>
          <p:cNvSpPr txBox="1"/>
          <p:nvPr/>
        </p:nvSpPr>
        <p:spPr>
          <a:xfrm>
            <a:off x="1676400" y="2628901"/>
            <a:ext cx="563251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FF00"/>
                </a:solidFill>
              </a:rPr>
              <a:t>Type the following…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&gt;</a:t>
            </a:r>
            <a:r>
              <a:rPr lang="en-US" sz="1400" dirty="0" smtClean="0">
                <a:solidFill>
                  <a:srgbClr val="FFFF00"/>
                </a:solidFill>
              </a:rPr>
              <a:t>  </a:t>
            </a:r>
            <a:r>
              <a:rPr lang="en-US" sz="1400" dirty="0" err="1" smtClean="0">
                <a:solidFill>
                  <a:schemeClr val="bg1"/>
                </a:solidFill>
              </a:rPr>
              <a:t>git</a:t>
            </a:r>
            <a:r>
              <a:rPr lang="en-US" sz="1400" dirty="0" smtClean="0">
                <a:solidFill>
                  <a:schemeClr val="bg1"/>
                </a:solidFill>
              </a:rPr>
              <a:t> add file3.txt</a:t>
            </a:r>
          </a:p>
          <a:p>
            <a:pPr>
              <a:buFont typeface="Wingdings"/>
              <a:buChar char="Ø"/>
            </a:pP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git</a:t>
            </a:r>
            <a:r>
              <a:rPr lang="en-US" sz="1400" dirty="0" smtClean="0">
                <a:solidFill>
                  <a:schemeClr val="bg1"/>
                </a:solidFill>
              </a:rPr>
              <a:t> commit –m “Second Commit”</a:t>
            </a:r>
          </a:p>
          <a:p>
            <a:pPr>
              <a:buFont typeface="Wingdings"/>
              <a:buChar char="Ø"/>
            </a:pP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git</a:t>
            </a:r>
            <a:r>
              <a:rPr lang="en-US" sz="1400" dirty="0" smtClean="0">
                <a:solidFill>
                  <a:schemeClr val="bg1"/>
                </a:solidFill>
              </a:rPr>
              <a:t> status</a:t>
            </a:r>
          </a:p>
          <a:p>
            <a:pPr>
              <a:buFont typeface="Wingdings"/>
              <a:buChar char="Ø"/>
            </a:pP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git</a:t>
            </a:r>
            <a:r>
              <a:rPr lang="en-US" sz="1400" dirty="0" smtClean="0">
                <a:solidFill>
                  <a:schemeClr val="bg1"/>
                </a:solidFill>
              </a:rPr>
              <a:t> log</a:t>
            </a:r>
          </a:p>
          <a:p>
            <a:r>
              <a:rPr lang="en-US" sz="1400" dirty="0" smtClean="0">
                <a:solidFill>
                  <a:srgbClr val="FFFF00"/>
                </a:solidFill>
              </a:rPr>
              <a:t>You have just moved your stage files to the </a:t>
            </a:r>
            <a:r>
              <a:rPr lang="en-US" sz="1400" dirty="0" err="1" smtClean="0">
                <a:solidFill>
                  <a:srgbClr val="FFFF00"/>
                </a:solidFill>
              </a:rPr>
              <a:t>Git</a:t>
            </a:r>
            <a:r>
              <a:rPr lang="en-US" sz="1400" dirty="0" smtClean="0">
                <a:solidFill>
                  <a:srgbClr val="FFFF00"/>
                </a:solidFill>
              </a:rPr>
              <a:t> Repository.</a:t>
            </a:r>
          </a:p>
          <a:p>
            <a:r>
              <a:rPr lang="en-US" sz="1400" dirty="0" smtClean="0">
                <a:solidFill>
                  <a:srgbClr val="FFFF00"/>
                </a:solidFill>
              </a:rPr>
              <a:t>You files are now under total </a:t>
            </a:r>
            <a:r>
              <a:rPr lang="en-US" sz="1400" dirty="0" err="1" smtClean="0">
                <a:solidFill>
                  <a:srgbClr val="FFFF00"/>
                </a:solidFill>
              </a:rPr>
              <a:t>Git</a:t>
            </a:r>
            <a:r>
              <a:rPr lang="en-US" sz="1400" dirty="0" smtClean="0">
                <a:solidFill>
                  <a:srgbClr val="FFFF00"/>
                </a:solidFill>
              </a:rPr>
              <a:t> Source Control.</a:t>
            </a:r>
          </a:p>
          <a:p>
            <a:r>
              <a:rPr lang="en-US" sz="1400" dirty="0" smtClean="0">
                <a:solidFill>
                  <a:srgbClr val="FFFF00"/>
                </a:solidFill>
              </a:rPr>
              <a:t>The –m message for Commit is mandatory and important.</a:t>
            </a:r>
          </a:p>
          <a:p>
            <a:r>
              <a:rPr lang="en-US" sz="1400" dirty="0" smtClean="0">
                <a:solidFill>
                  <a:srgbClr val="FFFF00"/>
                </a:solidFill>
              </a:rPr>
              <a:t>Future Commit messages should describe your commits.</a:t>
            </a:r>
            <a:endParaRPr lang="en-US" sz="14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AutoShape 2" descr="Git full logo transparent PNG - Stick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268" name="Picture 4" descr="Git full logo transparent PNG - Stick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0" y="400051"/>
            <a:ext cx="2819400" cy="1223027"/>
          </a:xfrm>
          <a:prstGeom prst="rect">
            <a:avLst/>
          </a:prstGeom>
          <a:noFill/>
        </p:spPr>
      </p:pic>
      <p:sp>
        <p:nvSpPr>
          <p:cNvPr id="11270" name="AutoShape 6" descr="GitHub Logo, Git Hub Icon With Text On White and Black ...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72" name="AutoShape 8" descr="GitHub Logo, Git Hub Icon With Text On White and Black ...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81000" y="1600200"/>
            <a:ext cx="838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You see the snapshots (saved versions) with the “&gt;</a:t>
            </a:r>
            <a:r>
              <a:rPr lang="en-US" b="1" dirty="0" err="1" smtClean="0"/>
              <a:t>git</a:t>
            </a:r>
            <a:r>
              <a:rPr lang="en-US" b="1" dirty="0" smtClean="0"/>
              <a:t> log” command.</a:t>
            </a:r>
          </a:p>
          <a:p>
            <a:pPr marL="342900" indent="-342900">
              <a:buAutoNum type="arabicPeriod"/>
            </a:pPr>
            <a:r>
              <a:rPr lang="en-US" dirty="0" smtClean="0"/>
              <a:t>You see only that the </a:t>
            </a:r>
            <a:r>
              <a:rPr lang="en-US" b="1" dirty="0" smtClean="0"/>
              <a:t>HEAD</a:t>
            </a:r>
            <a:r>
              <a:rPr lang="en-US" dirty="0" smtClean="0"/>
              <a:t> of the </a:t>
            </a:r>
            <a:r>
              <a:rPr lang="en-US" dirty="0" err="1" smtClean="0"/>
              <a:t>Git</a:t>
            </a:r>
            <a:r>
              <a:rPr lang="en-US" dirty="0" smtClean="0"/>
              <a:t> tree points to </a:t>
            </a:r>
            <a:r>
              <a:rPr lang="en-US" b="1" dirty="0" smtClean="0"/>
              <a:t>master</a:t>
            </a:r>
            <a:r>
              <a:rPr lang="en-US" dirty="0" smtClean="0"/>
              <a:t> branch, only one branch.</a:t>
            </a:r>
          </a:p>
          <a:p>
            <a:pPr marL="342900" indent="-342900">
              <a:buAutoNum type="arabicPeriod"/>
            </a:pPr>
            <a:r>
              <a:rPr lang="en-US" dirty="0" smtClean="0"/>
              <a:t>You did a second </a:t>
            </a:r>
            <a:r>
              <a:rPr lang="en-US" b="1" dirty="0" smtClean="0"/>
              <a:t>Commit</a:t>
            </a:r>
            <a:r>
              <a:rPr lang="en-US" dirty="0" smtClean="0"/>
              <a:t> so you will add another </a:t>
            </a:r>
            <a:r>
              <a:rPr lang="en-US" b="1" dirty="0" smtClean="0"/>
              <a:t>snapshot</a:t>
            </a:r>
            <a:r>
              <a:rPr lang="en-US" dirty="0" smtClean="0"/>
              <a:t> to the </a:t>
            </a:r>
            <a:r>
              <a:rPr lang="en-US" b="1" dirty="0" smtClean="0"/>
              <a:t>master</a:t>
            </a:r>
            <a:r>
              <a:rPr lang="en-US" dirty="0" smtClean="0"/>
              <a:t> branch.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371600" y="3086100"/>
            <a:ext cx="1447800" cy="137160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Working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Area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(Not </a:t>
            </a:r>
            <a:r>
              <a:rPr lang="en-US" dirty="0" err="1" smtClean="0">
                <a:solidFill>
                  <a:schemeClr val="tx1"/>
                </a:solidFill>
              </a:rPr>
              <a:t>Git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Managed)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657600" y="3086100"/>
            <a:ext cx="1447800" cy="1371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Staging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(Index)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Area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72200" y="3086100"/>
            <a:ext cx="1447800" cy="1371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Local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Repository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Area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ight Brace 9"/>
          <p:cNvSpPr/>
          <p:nvPr/>
        </p:nvSpPr>
        <p:spPr>
          <a:xfrm rot="16200000">
            <a:off x="5429250" y="1524000"/>
            <a:ext cx="342900" cy="2667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649014" y="2457449"/>
            <a:ext cx="1675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Managed by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12" name="Right Bracket 11"/>
          <p:cNvSpPr/>
          <p:nvPr/>
        </p:nvSpPr>
        <p:spPr>
          <a:xfrm rot="5400000">
            <a:off x="4181475" y="2390774"/>
            <a:ext cx="400050" cy="4648200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352800" y="4629149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Repo Directory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371600" y="2800349"/>
            <a:ext cx="1519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Edit Files Here</a:t>
            </a:r>
            <a:endParaRPr lang="en-US" dirty="0"/>
          </a:p>
        </p:txBody>
      </p:sp>
      <p:sp>
        <p:nvSpPr>
          <p:cNvPr id="16" name="Notched Right Arrow 15"/>
          <p:cNvSpPr/>
          <p:nvPr/>
        </p:nvSpPr>
        <p:spPr>
          <a:xfrm>
            <a:off x="2971800" y="3714749"/>
            <a:ext cx="533400" cy="17145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Notched Right Arrow 16"/>
          <p:cNvSpPr/>
          <p:nvPr/>
        </p:nvSpPr>
        <p:spPr>
          <a:xfrm>
            <a:off x="5410200" y="3714749"/>
            <a:ext cx="533400" cy="17145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971800" y="3428999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181601" y="3428999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Commit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943600" y="857251"/>
            <a:ext cx="13129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Remember!</a:t>
            </a:r>
          </a:p>
          <a:p>
            <a:r>
              <a:rPr lang="en-US" b="1" dirty="0" err="1" smtClean="0"/>
              <a:t>Git</a:t>
            </a:r>
            <a:r>
              <a:rPr lang="en-US" b="1" dirty="0" smtClean="0"/>
              <a:t> is Local</a:t>
            </a:r>
            <a:endParaRPr lang="en-US" b="1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AutoShape 2" descr="Git full logo transparent PNG - Stick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268" name="Picture 4" descr="Git full logo transparent PNG - Stick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0" y="400051"/>
            <a:ext cx="2819400" cy="1223027"/>
          </a:xfrm>
          <a:prstGeom prst="rect">
            <a:avLst/>
          </a:prstGeom>
          <a:noFill/>
        </p:spPr>
      </p:pic>
      <p:sp>
        <p:nvSpPr>
          <p:cNvPr id="11270" name="AutoShape 6" descr="GitHub Logo, Git Hub Icon With Text On White and Black ...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72" name="AutoShape 8" descr="GitHub Logo, Git Hub Icon With Text On White and Black ...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04800" y="1600200"/>
            <a:ext cx="8686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This is great, but how do I access these various snapshot on the master (main) branch?</a:t>
            </a:r>
          </a:p>
          <a:p>
            <a:r>
              <a:rPr lang="en-US" dirty="0" smtClean="0"/>
              <a:t>In the </a:t>
            </a:r>
            <a:r>
              <a:rPr lang="en-US" b="1" dirty="0" smtClean="0"/>
              <a:t>&gt;</a:t>
            </a:r>
            <a:r>
              <a:rPr lang="en-US" b="1" dirty="0" err="1" smtClean="0"/>
              <a:t>git</a:t>
            </a:r>
            <a:r>
              <a:rPr lang="en-US" b="1" dirty="0" smtClean="0"/>
              <a:t> log </a:t>
            </a:r>
            <a:r>
              <a:rPr lang="en-US" dirty="0" smtClean="0"/>
              <a:t>display you will see a very </a:t>
            </a:r>
            <a:r>
              <a:rPr lang="en-US" b="1" dirty="0" smtClean="0"/>
              <a:t>long hash value </a:t>
            </a:r>
            <a:r>
              <a:rPr lang="en-US" dirty="0" smtClean="0"/>
              <a:t>next to each </a:t>
            </a:r>
            <a:r>
              <a:rPr lang="en-US" b="1" dirty="0" smtClean="0"/>
              <a:t>commit (snapshot).</a:t>
            </a:r>
          </a:p>
          <a:p>
            <a:r>
              <a:rPr lang="en-US" dirty="0" smtClean="0"/>
              <a:t>Each </a:t>
            </a:r>
            <a:r>
              <a:rPr lang="en-US" b="1" dirty="0" smtClean="0"/>
              <a:t>Commit Hash Value </a:t>
            </a:r>
            <a:r>
              <a:rPr lang="en-US" dirty="0" smtClean="0"/>
              <a:t>will be different, copy from </a:t>
            </a:r>
            <a:r>
              <a:rPr lang="en-US" b="1" dirty="0" smtClean="0"/>
              <a:t>&gt;</a:t>
            </a:r>
            <a:r>
              <a:rPr lang="en-US" b="1" dirty="0" err="1" smtClean="0"/>
              <a:t>git</a:t>
            </a:r>
            <a:r>
              <a:rPr lang="en-US" b="1" dirty="0" smtClean="0"/>
              <a:t> log</a:t>
            </a:r>
            <a:r>
              <a:rPr lang="en-US" dirty="0" smtClean="0"/>
              <a:t>, to use with your </a:t>
            </a:r>
            <a:r>
              <a:rPr lang="en-US" b="1" dirty="0" smtClean="0"/>
              <a:t>checkout.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1371600" y="3086100"/>
            <a:ext cx="1447800" cy="137160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Working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Area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(Not </a:t>
            </a:r>
            <a:r>
              <a:rPr lang="en-US" dirty="0" err="1" smtClean="0">
                <a:solidFill>
                  <a:schemeClr val="tx1"/>
                </a:solidFill>
              </a:rPr>
              <a:t>Git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Managed)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657600" y="3086100"/>
            <a:ext cx="1447800" cy="1371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Staging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(Index)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Area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72200" y="3086100"/>
            <a:ext cx="1447800" cy="1371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Local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Repository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Area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ight Brace 9"/>
          <p:cNvSpPr/>
          <p:nvPr/>
        </p:nvSpPr>
        <p:spPr>
          <a:xfrm rot="16200000">
            <a:off x="5429250" y="1524000"/>
            <a:ext cx="342900" cy="2667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649014" y="2457449"/>
            <a:ext cx="1675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Managed by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12" name="Right Bracket 11"/>
          <p:cNvSpPr/>
          <p:nvPr/>
        </p:nvSpPr>
        <p:spPr>
          <a:xfrm rot="5400000">
            <a:off x="4181475" y="2390774"/>
            <a:ext cx="400050" cy="4648200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352800" y="4629149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Repo Directory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371600" y="2800349"/>
            <a:ext cx="1519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Edit Files Here</a:t>
            </a:r>
            <a:endParaRPr lang="en-US" dirty="0"/>
          </a:p>
        </p:txBody>
      </p:sp>
      <p:sp>
        <p:nvSpPr>
          <p:cNvPr id="16" name="Notched Right Arrow 15"/>
          <p:cNvSpPr/>
          <p:nvPr/>
        </p:nvSpPr>
        <p:spPr>
          <a:xfrm>
            <a:off x="2971800" y="3714749"/>
            <a:ext cx="533400" cy="17145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Notched Right Arrow 16"/>
          <p:cNvSpPr/>
          <p:nvPr/>
        </p:nvSpPr>
        <p:spPr>
          <a:xfrm>
            <a:off x="5410200" y="3714749"/>
            <a:ext cx="533400" cy="17145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971800" y="3428999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181601" y="3428999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Commit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943600" y="857251"/>
            <a:ext cx="13129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Remember!</a:t>
            </a:r>
          </a:p>
          <a:p>
            <a:r>
              <a:rPr lang="en-US" b="1" dirty="0" err="1" smtClean="0"/>
              <a:t>Git</a:t>
            </a:r>
            <a:r>
              <a:rPr lang="en-US" b="1" dirty="0" smtClean="0"/>
              <a:t> is Local</a:t>
            </a:r>
            <a:endParaRPr lang="en-US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09800" y="1485900"/>
            <a:ext cx="6324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is a local machine source code version control system.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Both </a:t>
            </a:r>
            <a:r>
              <a:rPr lang="en-US" dirty="0" err="1" smtClean="0"/>
              <a:t>Git</a:t>
            </a:r>
            <a:r>
              <a:rPr lang="en-US" dirty="0" smtClean="0"/>
              <a:t> and </a:t>
            </a:r>
            <a:r>
              <a:rPr lang="en-US" dirty="0" err="1" smtClean="0"/>
              <a:t>GitHub</a:t>
            </a:r>
            <a:r>
              <a:rPr lang="en-US" dirty="0" smtClean="0"/>
              <a:t> are free and open source. Although</a:t>
            </a:r>
            <a:br>
              <a:rPr lang="en-US" dirty="0" smtClean="0"/>
            </a:br>
            <a:r>
              <a:rPr lang="en-US" dirty="0" smtClean="0"/>
              <a:t>originally independent, </a:t>
            </a:r>
            <a:r>
              <a:rPr lang="en-US" dirty="0" err="1" smtClean="0"/>
              <a:t>GitHub</a:t>
            </a:r>
            <a:r>
              <a:rPr lang="en-US" dirty="0" smtClean="0"/>
              <a:t> is now owned by Microsoft.</a:t>
            </a:r>
          </a:p>
        </p:txBody>
      </p:sp>
      <p:sp>
        <p:nvSpPr>
          <p:cNvPr id="11266" name="AutoShape 2" descr="Git full logo transparent PNG - Stick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268" name="Picture 4" descr="Git full logo transparent PNG - Stick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1028700"/>
            <a:ext cx="2819400" cy="1223027"/>
          </a:xfrm>
          <a:prstGeom prst="rect">
            <a:avLst/>
          </a:prstGeom>
          <a:noFill/>
        </p:spPr>
      </p:pic>
      <p:sp>
        <p:nvSpPr>
          <p:cNvPr id="11270" name="AutoShape 6" descr="GitHub Logo, Git Hub Icon With Text On White and Black ...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72" name="AutoShape 8" descr="GitHub Logo, Git Hub Icon With Text On White and Black ...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274" name="Picture 10" descr="GitHub Logos and Usage · GitHub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1" y="2286000"/>
            <a:ext cx="1524001" cy="1143001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2209800" y="2571750"/>
            <a:ext cx="6324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GitHub</a:t>
            </a:r>
            <a:r>
              <a:rPr lang="en-US" dirty="0" smtClean="0"/>
              <a:t> is a remote web based centralized source code version control repository system for storing </a:t>
            </a:r>
            <a:r>
              <a:rPr lang="en-US" dirty="0" err="1" smtClean="0"/>
              <a:t>Git</a:t>
            </a:r>
            <a:r>
              <a:rPr lang="en-US" dirty="0" smtClean="0"/>
              <a:t> source code in the cloud.</a:t>
            </a:r>
            <a:br>
              <a:rPr lang="en-US" dirty="0" smtClean="0"/>
            </a:br>
            <a:r>
              <a:rPr lang="en-US" dirty="0" smtClean="0"/>
              <a:t>As previously stated, Microsoft now owns </a:t>
            </a:r>
            <a:r>
              <a:rPr lang="en-US" dirty="0" err="1" smtClean="0"/>
              <a:t>GitHub</a:t>
            </a:r>
            <a:r>
              <a:rPr lang="en-US" dirty="0" smtClean="0"/>
              <a:t>, but makes it freely available for all developers to use freely worldwide.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43000" y="3829051"/>
            <a:ext cx="708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makes </a:t>
            </a:r>
            <a:r>
              <a:rPr lang="en-US" dirty="0" err="1" smtClean="0"/>
              <a:t>GitHub</a:t>
            </a:r>
            <a:r>
              <a:rPr lang="en-US" dirty="0" smtClean="0"/>
              <a:t> de-centralized by allowing </a:t>
            </a:r>
            <a:r>
              <a:rPr lang="en-US" dirty="0" err="1" smtClean="0"/>
              <a:t>GitHub</a:t>
            </a:r>
            <a:r>
              <a:rPr lang="en-US" dirty="0" smtClean="0"/>
              <a:t> centralized source code to be de-centralized on developer’s machines around the world.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581400" y="742950"/>
            <a:ext cx="1584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and </a:t>
            </a:r>
            <a:r>
              <a:rPr lang="en-US" dirty="0" err="1" smtClean="0"/>
              <a:t>GitHub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AutoShape 2" descr="Git full logo transparent PNG - Stick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268" name="Picture 4" descr="Git full logo transparent PNG - Stick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09550"/>
            <a:ext cx="2362200" cy="1223027"/>
          </a:xfrm>
          <a:prstGeom prst="rect">
            <a:avLst/>
          </a:prstGeom>
          <a:noFill/>
        </p:spPr>
      </p:pic>
      <p:sp>
        <p:nvSpPr>
          <p:cNvPr id="11270" name="AutoShape 6" descr="GitHub Logo, Git Hub Icon With Text On White and Black ...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72" name="AutoShape 8" descr="GitHub Logo, Git Hub Icon With Text On White and Black ...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81000" y="1504950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 will now </a:t>
            </a:r>
            <a:r>
              <a:rPr lang="en-US" b="1" dirty="0" err="1" smtClean="0"/>
              <a:t>demostrate</a:t>
            </a:r>
            <a:r>
              <a:rPr lang="en-US" b="1" dirty="0" smtClean="0"/>
              <a:t> how to checkout a previous commit snapshot in master branch,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Remember, you commit hash value will be different from mine, so copy your hash.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657600" y="514350"/>
            <a:ext cx="13743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Remember!</a:t>
            </a:r>
          </a:p>
          <a:p>
            <a:r>
              <a:rPr lang="en-US" b="1" dirty="0" err="1" smtClean="0"/>
              <a:t>Git</a:t>
            </a:r>
            <a:r>
              <a:rPr lang="en-US" b="1" dirty="0" smtClean="0"/>
              <a:t> is a Local</a:t>
            </a:r>
          </a:p>
          <a:p>
            <a:r>
              <a:rPr lang="en-US" b="1" dirty="0" smtClean="0"/>
              <a:t>Repository.</a:t>
            </a:r>
            <a:endParaRPr 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76401" y="2114550"/>
            <a:ext cx="5825303" cy="2452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TextBox 18"/>
          <p:cNvSpPr txBox="1"/>
          <p:nvPr/>
        </p:nvSpPr>
        <p:spPr>
          <a:xfrm>
            <a:off x="1676400" y="2628900"/>
            <a:ext cx="5632514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Type the following…</a:t>
            </a:r>
          </a:p>
          <a:p>
            <a:pPr>
              <a:buFont typeface="Wingdings"/>
              <a:buChar char="Ø"/>
            </a:pPr>
            <a:r>
              <a:rPr lang="en-US" dirty="0" err="1" smtClean="0">
                <a:solidFill>
                  <a:schemeClr val="bg1"/>
                </a:solidFill>
              </a:rPr>
              <a:t>git</a:t>
            </a:r>
            <a:r>
              <a:rPr lang="en-US" dirty="0" smtClean="0">
                <a:solidFill>
                  <a:schemeClr val="bg1"/>
                </a:solidFill>
              </a:rPr>
              <a:t> log</a:t>
            </a:r>
          </a:p>
          <a:p>
            <a:r>
              <a:rPr lang="en-US" sz="1100" dirty="0" smtClean="0">
                <a:solidFill>
                  <a:schemeClr val="bg1"/>
                </a:solidFill>
              </a:rPr>
              <a:t>commit e13fad8840b8c3ab03d4d529ed460609a082ed2f (HEAD -&gt; master)</a:t>
            </a:r>
          </a:p>
          <a:p>
            <a:r>
              <a:rPr lang="en-US" sz="1100" dirty="0" smtClean="0">
                <a:solidFill>
                  <a:schemeClr val="bg1"/>
                </a:solidFill>
              </a:rPr>
              <a:t>Author: Brad </a:t>
            </a:r>
            <a:r>
              <a:rPr lang="en-US" sz="1100" dirty="0" err="1" smtClean="0">
                <a:solidFill>
                  <a:schemeClr val="bg1"/>
                </a:solidFill>
              </a:rPr>
              <a:t>Brodge</a:t>
            </a:r>
            <a:r>
              <a:rPr lang="en-US" sz="1100" dirty="0" smtClean="0">
                <a:solidFill>
                  <a:schemeClr val="bg1"/>
                </a:solidFill>
              </a:rPr>
              <a:t> &lt;bradtron2000@yahoo.com&gt;</a:t>
            </a:r>
          </a:p>
          <a:p>
            <a:r>
              <a:rPr lang="en-US" sz="1100" dirty="0" smtClean="0">
                <a:solidFill>
                  <a:schemeClr val="bg1"/>
                </a:solidFill>
              </a:rPr>
              <a:t>Date:   Sun Oct 1 15:05:41 2023 -0400</a:t>
            </a:r>
          </a:p>
          <a:p>
            <a:endParaRPr lang="en-US" sz="1100" dirty="0" smtClean="0">
              <a:solidFill>
                <a:schemeClr val="bg1"/>
              </a:solidFill>
            </a:endParaRPr>
          </a:p>
          <a:p>
            <a:r>
              <a:rPr lang="en-US" sz="1100" dirty="0" smtClean="0">
                <a:solidFill>
                  <a:schemeClr val="bg1"/>
                </a:solidFill>
              </a:rPr>
              <a:t>    second commit</a:t>
            </a:r>
          </a:p>
          <a:p>
            <a:endParaRPr lang="en-US" sz="1100" dirty="0" smtClean="0">
              <a:solidFill>
                <a:schemeClr val="bg1"/>
              </a:solidFill>
            </a:endParaRPr>
          </a:p>
          <a:p>
            <a:r>
              <a:rPr lang="en-US" sz="1100" dirty="0" smtClean="0">
                <a:solidFill>
                  <a:schemeClr val="bg1"/>
                </a:solidFill>
              </a:rPr>
              <a:t>commit 0ab4f9aeef47b928e1fd4f1db4dc173967be92e5</a:t>
            </a:r>
          </a:p>
          <a:p>
            <a:r>
              <a:rPr lang="en-US" sz="1100" dirty="0" smtClean="0">
                <a:solidFill>
                  <a:schemeClr val="bg1"/>
                </a:solidFill>
              </a:rPr>
              <a:t>Author: Brad </a:t>
            </a:r>
            <a:r>
              <a:rPr lang="en-US" sz="1100" dirty="0" err="1" smtClean="0">
                <a:solidFill>
                  <a:schemeClr val="bg1"/>
                </a:solidFill>
              </a:rPr>
              <a:t>Brodge</a:t>
            </a:r>
            <a:r>
              <a:rPr lang="en-US" sz="1100" dirty="0" smtClean="0">
                <a:solidFill>
                  <a:schemeClr val="bg1"/>
                </a:solidFill>
              </a:rPr>
              <a:t> &lt;bradtron2000@yahoo.com&gt;</a:t>
            </a:r>
          </a:p>
          <a:p>
            <a:r>
              <a:rPr lang="en-US" sz="1100" dirty="0" smtClean="0">
                <a:solidFill>
                  <a:schemeClr val="bg1"/>
                </a:solidFill>
              </a:rPr>
              <a:t>Date:   Sun Oct 1 14:31:32 2023 -0400</a:t>
            </a:r>
          </a:p>
          <a:p>
            <a:endParaRPr lang="en-US" sz="1100" dirty="0" smtClean="0">
              <a:solidFill>
                <a:schemeClr val="bg1"/>
              </a:solidFill>
            </a:endParaRPr>
          </a:p>
          <a:p>
            <a:r>
              <a:rPr lang="en-US" sz="1100" dirty="0" smtClean="0">
                <a:solidFill>
                  <a:schemeClr val="bg1"/>
                </a:solidFill>
              </a:rPr>
              <a:t>    initial commit</a:t>
            </a:r>
          </a:p>
          <a:p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8201" y="4629150"/>
            <a:ext cx="7583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 am going to use the hash from my initial commit as my snapshot hash value.</a:t>
            </a:r>
            <a:endParaRPr lang="en-US" b="1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AutoShape 2" descr="Git full logo transparent PNG - Stick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268" name="Picture 4" descr="Git full logo transparent PNG - Stick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33350"/>
            <a:ext cx="2362200" cy="1223027"/>
          </a:xfrm>
          <a:prstGeom prst="rect">
            <a:avLst/>
          </a:prstGeom>
          <a:noFill/>
        </p:spPr>
      </p:pic>
      <p:sp>
        <p:nvSpPr>
          <p:cNvPr id="11270" name="AutoShape 6" descr="GitHub Logo, Git Hub Icon With Text On White and Black ...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72" name="AutoShape 8" descr="GitHub Logo, Git Hub Icon With Text On White and Black ...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81000" y="1428750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 will now </a:t>
            </a:r>
            <a:r>
              <a:rPr lang="en-US" b="1" dirty="0" err="1" smtClean="0"/>
              <a:t>demostrate</a:t>
            </a:r>
            <a:r>
              <a:rPr lang="en-US" b="1" dirty="0" smtClean="0"/>
              <a:t> how to checkout a previous commit snapshot in master branch,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Remember, you commit hash value will be different from mine, so copy your hash.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657600" y="514350"/>
            <a:ext cx="13743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Remember!</a:t>
            </a:r>
          </a:p>
          <a:p>
            <a:r>
              <a:rPr lang="en-US" b="1" dirty="0" err="1" smtClean="0"/>
              <a:t>Git</a:t>
            </a:r>
            <a:r>
              <a:rPr lang="en-US" b="1" dirty="0" smtClean="0"/>
              <a:t> is a Local</a:t>
            </a:r>
          </a:p>
          <a:p>
            <a:r>
              <a:rPr lang="en-US" b="1" dirty="0" smtClean="0"/>
              <a:t>Repository.</a:t>
            </a:r>
            <a:endParaRPr 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76401" y="2114550"/>
            <a:ext cx="5825303" cy="2452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TextBox 18"/>
          <p:cNvSpPr txBox="1"/>
          <p:nvPr/>
        </p:nvSpPr>
        <p:spPr>
          <a:xfrm>
            <a:off x="1676400" y="2628901"/>
            <a:ext cx="563251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FF00"/>
                </a:solidFill>
              </a:rPr>
              <a:t>Type the following…</a:t>
            </a:r>
          </a:p>
          <a:p>
            <a:pPr>
              <a:buFont typeface="Wingdings"/>
              <a:buChar char="Ø"/>
            </a:pPr>
            <a:r>
              <a:rPr lang="en-US" sz="1600" dirty="0" err="1" smtClean="0">
                <a:solidFill>
                  <a:schemeClr val="bg1"/>
                </a:solidFill>
              </a:rPr>
              <a:t>git</a:t>
            </a:r>
            <a:r>
              <a:rPr lang="en-US" sz="1600" dirty="0" smtClean="0">
                <a:solidFill>
                  <a:schemeClr val="bg1"/>
                </a:solidFill>
              </a:rPr>
              <a:t> checkout e13fad8840b8c3ab03d4d529ed460609a082ed2f</a:t>
            </a:r>
          </a:p>
          <a:p>
            <a:pPr>
              <a:buFont typeface="Wingdings"/>
              <a:buChar char="Ø"/>
            </a:pPr>
            <a:r>
              <a:rPr lang="en-US" sz="1600" dirty="0" smtClean="0">
                <a:solidFill>
                  <a:schemeClr val="bg1"/>
                </a:solidFill>
              </a:rPr>
              <a:t>Note: switching to 'e13fad8840b8c3ab03d4d529ed460609a082ed2f'.</a:t>
            </a:r>
          </a:p>
          <a:p>
            <a:pPr>
              <a:buFont typeface="Wingdings"/>
              <a:buChar char="Ø"/>
            </a:pPr>
            <a:endParaRPr lang="en-US" sz="1600" dirty="0" smtClean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rgbClr val="FFFF00"/>
                </a:solidFill>
              </a:rPr>
              <a:t>Note: There is additional information displayed that you should read and review that outputs to the command prompt.</a:t>
            </a:r>
            <a:endParaRPr lang="en-US" sz="1600" dirty="0">
              <a:solidFill>
                <a:srgbClr val="FFFF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8201" y="4629150"/>
            <a:ext cx="7583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 am going to use the hash from my initial commit as my snapshot hash value.</a:t>
            </a:r>
            <a:endParaRPr lang="en-US" b="1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AutoShape 2" descr="Git full logo transparent PNG - Stick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268" name="Picture 4" descr="Git full logo transparent PNG - Stick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0" y="342901"/>
            <a:ext cx="2819400" cy="1223027"/>
          </a:xfrm>
          <a:prstGeom prst="rect">
            <a:avLst/>
          </a:prstGeom>
          <a:noFill/>
        </p:spPr>
      </p:pic>
      <p:sp>
        <p:nvSpPr>
          <p:cNvPr id="11270" name="AutoShape 6" descr="GitHub Logo, Git Hub Icon With Text On White and Black ...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72" name="AutoShape 8" descr="GitHub Logo, Git Hub Icon With Text On White and Black ...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81000" y="1714500"/>
            <a:ext cx="845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Below is an example of how you would use Commit Tags to identify specific Snapshots.</a:t>
            </a:r>
            <a:endParaRPr lang="en-US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5943600" y="666750"/>
            <a:ext cx="13743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Remember!</a:t>
            </a:r>
          </a:p>
          <a:p>
            <a:r>
              <a:rPr lang="en-US" b="1" dirty="0" err="1" smtClean="0"/>
              <a:t>Git</a:t>
            </a:r>
            <a:r>
              <a:rPr lang="en-US" b="1" dirty="0" smtClean="0"/>
              <a:t> is a Local</a:t>
            </a:r>
          </a:p>
          <a:p>
            <a:r>
              <a:rPr lang="en-US" b="1" dirty="0" smtClean="0"/>
              <a:t>Repository.</a:t>
            </a:r>
            <a:endParaRPr lang="en-US" b="1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21793200" y="5143500"/>
            <a:ext cx="18329276" cy="5530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66800" y="2190750"/>
            <a:ext cx="6857999" cy="2300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TextBox 13"/>
          <p:cNvSpPr txBox="1"/>
          <p:nvPr/>
        </p:nvSpPr>
        <p:spPr>
          <a:xfrm>
            <a:off x="762000" y="4572000"/>
            <a:ext cx="7856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 you can see, you only have to place tags on certain commits and not on others.</a:t>
            </a: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AutoShape 2" descr="Git full logo transparent PNG - Stick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268" name="Picture 4" descr="Git full logo transparent PNG - Stick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76600" y="438150"/>
            <a:ext cx="2362200" cy="1223027"/>
          </a:xfrm>
          <a:prstGeom prst="rect">
            <a:avLst/>
          </a:prstGeom>
          <a:noFill/>
        </p:spPr>
      </p:pic>
      <p:sp>
        <p:nvSpPr>
          <p:cNvPr id="11270" name="AutoShape 6" descr="GitHub Logo, Git Hub Icon With Text On White and Black ...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72" name="AutoShape 8" descr="GitHub Logo, Git Hub Icon With Text On White and Black ...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81000" y="1600201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In a previous slide you saw the difficult way to checkout a previous commit snapshot.</a:t>
            </a:r>
          </a:p>
          <a:p>
            <a:r>
              <a:rPr lang="en-US" b="1" dirty="0" smtClean="0"/>
              <a:t>But, there is an easier way by identifying your commit snapshots with Tag IDs.</a:t>
            </a:r>
            <a:r>
              <a:rPr lang="en-US" dirty="0" smtClean="0"/>
              <a:t>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867400" y="590550"/>
            <a:ext cx="13743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Remember!</a:t>
            </a:r>
          </a:p>
          <a:p>
            <a:r>
              <a:rPr lang="en-US" b="1" dirty="0" err="1" smtClean="0"/>
              <a:t>Git</a:t>
            </a:r>
            <a:r>
              <a:rPr lang="en-US" b="1" dirty="0" smtClean="0"/>
              <a:t> is a Local</a:t>
            </a:r>
          </a:p>
          <a:p>
            <a:r>
              <a:rPr lang="en-US" b="1" dirty="0" smtClean="0"/>
              <a:t>Repository.</a:t>
            </a:r>
            <a:endParaRPr 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76400" y="2190750"/>
            <a:ext cx="5825303" cy="2452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TextBox 18"/>
          <p:cNvSpPr txBox="1"/>
          <p:nvPr/>
        </p:nvSpPr>
        <p:spPr>
          <a:xfrm>
            <a:off x="1676400" y="2628901"/>
            <a:ext cx="5632514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FF00"/>
                </a:solidFill>
              </a:rPr>
              <a:t>Type this after doing a version Commit…</a:t>
            </a:r>
          </a:p>
          <a:p>
            <a:pPr>
              <a:buFont typeface="Wingdings"/>
              <a:buChar char="Ø"/>
            </a:pPr>
            <a:r>
              <a:rPr lang="en-US" sz="1400" dirty="0" err="1" smtClean="0">
                <a:solidFill>
                  <a:schemeClr val="bg1"/>
                </a:solidFill>
              </a:rPr>
              <a:t>git</a:t>
            </a:r>
            <a:r>
              <a:rPr lang="en-US" sz="1400" dirty="0" smtClean="0">
                <a:solidFill>
                  <a:schemeClr val="bg1"/>
                </a:solidFill>
              </a:rPr>
              <a:t> tag v1.0</a:t>
            </a:r>
          </a:p>
          <a:p>
            <a:r>
              <a:rPr lang="en-US" sz="1400" dirty="0" smtClean="0">
                <a:solidFill>
                  <a:srgbClr val="FFFF00"/>
                </a:solidFill>
              </a:rPr>
              <a:t>You have just placed a version tag in your </a:t>
            </a:r>
            <a:r>
              <a:rPr lang="en-US" sz="1400" dirty="0" err="1" smtClean="0">
                <a:solidFill>
                  <a:srgbClr val="FFFF00"/>
                </a:solidFill>
              </a:rPr>
              <a:t>git</a:t>
            </a:r>
            <a:r>
              <a:rPr lang="en-US" sz="1400" dirty="0" smtClean="0">
                <a:solidFill>
                  <a:srgbClr val="FFFF00"/>
                </a:solidFill>
              </a:rPr>
              <a:t> history.</a:t>
            </a:r>
          </a:p>
          <a:p>
            <a:r>
              <a:rPr lang="en-US" sz="1400" dirty="0" smtClean="0">
                <a:solidFill>
                  <a:srgbClr val="FFFF00"/>
                </a:solidFill>
              </a:rPr>
              <a:t>You now have a tag on the last commit you executed.</a:t>
            </a:r>
          </a:p>
          <a:p>
            <a:endParaRPr lang="en-US" sz="1400" dirty="0" smtClean="0">
              <a:solidFill>
                <a:srgbClr val="FFFF00"/>
              </a:solidFill>
            </a:endParaRPr>
          </a:p>
          <a:p>
            <a:r>
              <a:rPr lang="en-US" sz="1400" dirty="0" smtClean="0">
                <a:solidFill>
                  <a:srgbClr val="FFFF00"/>
                </a:solidFill>
              </a:rPr>
              <a:t>You can now retrieve the tagged code using its tag…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&gt;</a:t>
            </a:r>
            <a:r>
              <a:rPr lang="en-US" sz="1400" dirty="0" err="1" smtClean="0">
                <a:solidFill>
                  <a:schemeClr val="bg1"/>
                </a:solidFill>
              </a:rPr>
              <a:t>git</a:t>
            </a:r>
            <a:r>
              <a:rPr lang="en-US" sz="1400" dirty="0" smtClean="0">
                <a:solidFill>
                  <a:schemeClr val="bg1"/>
                </a:solidFill>
              </a:rPr>
              <a:t> checkout  tag/v1.0</a:t>
            </a:r>
          </a:p>
          <a:p>
            <a:r>
              <a:rPr lang="en-US" sz="1400" dirty="0" smtClean="0">
                <a:solidFill>
                  <a:srgbClr val="FFFF00"/>
                </a:solidFill>
              </a:rPr>
              <a:t>This should checkout v1.0 of the master code branch.</a:t>
            </a:r>
          </a:p>
          <a:p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9600" y="4629150"/>
            <a:ext cx="7728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Using the Commit Snapshot Version Tab ID is the better way to manage versions.</a:t>
            </a:r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AutoShape 2" descr="Git full logo transparent PNG - Stick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268" name="Picture 4" descr="Git full logo transparent PNG - Stick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24200" y="438150"/>
            <a:ext cx="2667000" cy="1223027"/>
          </a:xfrm>
          <a:prstGeom prst="rect">
            <a:avLst/>
          </a:prstGeom>
          <a:noFill/>
        </p:spPr>
      </p:pic>
      <p:sp>
        <p:nvSpPr>
          <p:cNvPr id="11270" name="AutoShape 6" descr="GitHub Logo, Git Hub Icon With Text On White and Black ...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72" name="AutoShape 8" descr="GitHub Logo, Git Hub Icon With Text On White and Black ...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81000" y="1600201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Git</a:t>
            </a:r>
            <a:r>
              <a:rPr lang="en-US" b="1" dirty="0" smtClean="0"/>
              <a:t> Branches will be discussed in Part B of this course covering </a:t>
            </a:r>
            <a:r>
              <a:rPr lang="en-US" b="1" dirty="0" err="1" smtClean="0"/>
              <a:t>GitHub</a:t>
            </a:r>
            <a:r>
              <a:rPr lang="en-US" b="1" dirty="0" smtClean="0"/>
              <a:t> and branching.</a:t>
            </a:r>
          </a:p>
          <a:p>
            <a:r>
              <a:rPr lang="en-US" dirty="0" smtClean="0"/>
              <a:t>Local </a:t>
            </a:r>
            <a:r>
              <a:rPr lang="en-US" dirty="0" err="1" smtClean="0"/>
              <a:t>Git</a:t>
            </a:r>
            <a:r>
              <a:rPr lang="en-US" dirty="0" smtClean="0"/>
              <a:t> repositories that do not use </a:t>
            </a:r>
            <a:r>
              <a:rPr lang="en-US" dirty="0" err="1" smtClean="0"/>
              <a:t>GitHub</a:t>
            </a:r>
            <a:r>
              <a:rPr lang="en-US" dirty="0" smtClean="0"/>
              <a:t> usually do not need to use branches.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867400" y="590550"/>
            <a:ext cx="13743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Remember!</a:t>
            </a:r>
          </a:p>
          <a:p>
            <a:r>
              <a:rPr lang="en-US" b="1" dirty="0" err="1" smtClean="0"/>
              <a:t>Git</a:t>
            </a:r>
            <a:r>
              <a:rPr lang="en-US" b="1" dirty="0" smtClean="0"/>
              <a:t> is a Local</a:t>
            </a:r>
          </a:p>
          <a:p>
            <a:r>
              <a:rPr lang="en-US" b="1" dirty="0" smtClean="0"/>
              <a:t>Repository.</a:t>
            </a:r>
            <a:endParaRPr 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0200" y="2176462"/>
            <a:ext cx="5825303" cy="2452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TextBox 18"/>
          <p:cNvSpPr txBox="1"/>
          <p:nvPr/>
        </p:nvSpPr>
        <p:spPr>
          <a:xfrm>
            <a:off x="1676400" y="2628901"/>
            <a:ext cx="563251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FF00"/>
                </a:solidFill>
              </a:rPr>
              <a:t>Type the following…</a:t>
            </a:r>
          </a:p>
          <a:p>
            <a:pPr>
              <a:buFont typeface="Wingdings"/>
              <a:buChar char="Ø"/>
            </a:pPr>
            <a:r>
              <a:rPr lang="en-US" sz="1400" dirty="0" err="1" smtClean="0">
                <a:solidFill>
                  <a:schemeClr val="bg1"/>
                </a:solidFill>
              </a:rPr>
              <a:t>git</a:t>
            </a:r>
            <a:r>
              <a:rPr lang="en-US" sz="1400" dirty="0" smtClean="0">
                <a:solidFill>
                  <a:schemeClr val="bg1"/>
                </a:solidFill>
              </a:rPr>
              <a:t> branch branch-a</a:t>
            </a:r>
          </a:p>
          <a:p>
            <a:r>
              <a:rPr lang="en-US" sz="1400" dirty="0" smtClean="0">
                <a:solidFill>
                  <a:srgbClr val="FFFF00"/>
                </a:solidFill>
              </a:rPr>
              <a:t>This creates a new branch called branch-a from master.</a:t>
            </a:r>
          </a:p>
          <a:p>
            <a:endParaRPr lang="en-US" sz="1400" dirty="0" smtClean="0">
              <a:solidFill>
                <a:srgbClr val="FFFF00"/>
              </a:solidFill>
            </a:endParaRPr>
          </a:p>
          <a:p>
            <a:r>
              <a:rPr lang="en-US" sz="1400" dirty="0" smtClean="0">
                <a:solidFill>
                  <a:srgbClr val="FFFF00"/>
                </a:solidFill>
              </a:rPr>
              <a:t>To check this branch out, type the following…</a:t>
            </a:r>
          </a:p>
          <a:p>
            <a:pPr>
              <a:buFont typeface="Wingdings"/>
              <a:buChar char="Ø"/>
            </a:pPr>
            <a:r>
              <a:rPr lang="en-US" sz="1400" dirty="0" err="1" smtClean="0">
                <a:solidFill>
                  <a:schemeClr val="bg1"/>
                </a:solidFill>
              </a:rPr>
              <a:t>git</a:t>
            </a:r>
            <a:r>
              <a:rPr lang="en-US" sz="1400" dirty="0" smtClean="0">
                <a:solidFill>
                  <a:schemeClr val="bg1"/>
                </a:solidFill>
              </a:rPr>
              <a:t> checkout branch-a</a:t>
            </a:r>
          </a:p>
          <a:p>
            <a:pPr>
              <a:buFont typeface="Wingdings"/>
              <a:buChar char="Ø"/>
            </a:pPr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rgbClr val="FFFF00"/>
                </a:solidFill>
              </a:rPr>
              <a:t>So you see creating and checking out branches is much easier than checking out a commit snapshot on a branch.</a:t>
            </a:r>
            <a:endParaRPr lang="en-US" sz="1400" dirty="0">
              <a:solidFill>
                <a:srgbClr val="FFFF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8201" y="4629150"/>
            <a:ext cx="7259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Branches will be </a:t>
            </a:r>
            <a:r>
              <a:rPr lang="en-US" b="1" dirty="0" err="1" smtClean="0"/>
              <a:t>revistied</a:t>
            </a:r>
            <a:r>
              <a:rPr lang="en-US" b="1" dirty="0" smtClean="0"/>
              <a:t> in Part B of this course, when </a:t>
            </a:r>
            <a:r>
              <a:rPr lang="en-US" b="1" dirty="0" err="1" smtClean="0"/>
              <a:t>GitHub</a:t>
            </a:r>
            <a:r>
              <a:rPr lang="en-US" b="1" dirty="0" smtClean="0"/>
              <a:t> is covered.</a:t>
            </a:r>
            <a:endParaRPr lang="en-US" b="1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AutoShape 2" descr="Git full logo transparent PNG - Stick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268" name="Picture 4" descr="Git full logo transparent PNG - Stick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0" y="400051"/>
            <a:ext cx="2819400" cy="1223027"/>
          </a:xfrm>
          <a:prstGeom prst="rect">
            <a:avLst/>
          </a:prstGeom>
          <a:noFill/>
        </p:spPr>
      </p:pic>
      <p:sp>
        <p:nvSpPr>
          <p:cNvPr id="11270" name="AutoShape 6" descr="GitHub Logo, Git Hub Icon With Text On White and Black ...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72" name="AutoShape 8" descr="GitHub Logo, Git Hub Icon With Text On White and Black ...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371600" y="1714500"/>
            <a:ext cx="624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This is the end of the </a:t>
            </a:r>
            <a:r>
              <a:rPr lang="en-US" b="1" dirty="0" err="1" smtClean="0"/>
              <a:t>Git</a:t>
            </a:r>
            <a:r>
              <a:rPr lang="en-US" b="1" dirty="0" smtClean="0"/>
              <a:t> Part A of the NCI </a:t>
            </a:r>
            <a:r>
              <a:rPr lang="en-US" b="1" dirty="0" err="1" smtClean="0"/>
              <a:t>Git</a:t>
            </a:r>
            <a:r>
              <a:rPr lang="en-US" b="1" dirty="0" smtClean="0"/>
              <a:t> / </a:t>
            </a:r>
            <a:r>
              <a:rPr lang="en-US" b="1" dirty="0" err="1" smtClean="0"/>
              <a:t>GitHub</a:t>
            </a:r>
            <a:r>
              <a:rPr lang="en-US" b="1" dirty="0" smtClean="0"/>
              <a:t> course.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1371600" y="3028951"/>
            <a:ext cx="1447800" cy="137160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Working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Area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(Not </a:t>
            </a:r>
            <a:r>
              <a:rPr lang="en-US" dirty="0" err="1" smtClean="0">
                <a:solidFill>
                  <a:schemeClr val="tx1"/>
                </a:solidFill>
              </a:rPr>
              <a:t>Git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Managed)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657600" y="3028951"/>
            <a:ext cx="1447800" cy="1371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Staging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(Index)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Area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72200" y="3028951"/>
            <a:ext cx="1447800" cy="1371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Local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Repository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Area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ight Brace 9"/>
          <p:cNvSpPr/>
          <p:nvPr/>
        </p:nvSpPr>
        <p:spPr>
          <a:xfrm rot="16200000">
            <a:off x="5429250" y="1466851"/>
            <a:ext cx="342900" cy="2667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649014" y="2400300"/>
            <a:ext cx="1675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Managed by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12" name="Right Bracket 11"/>
          <p:cNvSpPr/>
          <p:nvPr/>
        </p:nvSpPr>
        <p:spPr>
          <a:xfrm rot="5400000">
            <a:off x="4181475" y="2333625"/>
            <a:ext cx="400050" cy="4648200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352800" y="4572000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Repo Directory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371600" y="2743200"/>
            <a:ext cx="1519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Edit Files Here</a:t>
            </a:r>
            <a:endParaRPr lang="en-US" dirty="0"/>
          </a:p>
        </p:txBody>
      </p:sp>
      <p:sp>
        <p:nvSpPr>
          <p:cNvPr id="16" name="Notched Right Arrow 15"/>
          <p:cNvSpPr/>
          <p:nvPr/>
        </p:nvSpPr>
        <p:spPr>
          <a:xfrm>
            <a:off x="2971800" y="3657600"/>
            <a:ext cx="533400" cy="17145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Notched Right Arrow 16"/>
          <p:cNvSpPr/>
          <p:nvPr/>
        </p:nvSpPr>
        <p:spPr>
          <a:xfrm>
            <a:off x="5410200" y="3657600"/>
            <a:ext cx="533400" cy="17145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971800" y="3371850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181601" y="3371850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Commit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943600" y="857251"/>
            <a:ext cx="13129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Remember!</a:t>
            </a:r>
          </a:p>
          <a:p>
            <a:r>
              <a:rPr lang="en-US" b="1" dirty="0" err="1" smtClean="0"/>
              <a:t>Git</a:t>
            </a:r>
            <a:r>
              <a:rPr lang="en-US" b="1" dirty="0" smtClean="0"/>
              <a:t> is Local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1676400" y="2057400"/>
            <a:ext cx="579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Hope you have a handle on </a:t>
            </a:r>
            <a:r>
              <a:rPr lang="en-US" b="1" dirty="0" err="1" smtClean="0"/>
              <a:t>Git</a:t>
            </a:r>
            <a:r>
              <a:rPr lang="en-US" b="1" dirty="0" smtClean="0"/>
              <a:t> as we proceed into </a:t>
            </a:r>
            <a:r>
              <a:rPr lang="en-US" b="1" dirty="0" err="1" smtClean="0"/>
              <a:t>GitHub</a:t>
            </a:r>
            <a:r>
              <a:rPr lang="en-US" b="1" dirty="0" smtClean="0"/>
              <a:t>.</a:t>
            </a:r>
            <a:endParaRPr lang="en-US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0" y="1485900"/>
            <a:ext cx="6324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Since </a:t>
            </a:r>
            <a:r>
              <a:rPr lang="en-US" dirty="0" err="1" smtClean="0"/>
              <a:t>Git</a:t>
            </a:r>
            <a:r>
              <a:rPr lang="en-US" dirty="0" smtClean="0"/>
              <a:t> and </a:t>
            </a:r>
            <a:r>
              <a:rPr lang="en-US" dirty="0" err="1" smtClean="0"/>
              <a:t>GitHub</a:t>
            </a:r>
            <a:r>
              <a:rPr lang="en-US" dirty="0" smtClean="0"/>
              <a:t> are two different products, </a:t>
            </a:r>
            <a:r>
              <a:rPr lang="en-US" dirty="0" err="1" smtClean="0"/>
              <a:t>Git</a:t>
            </a:r>
            <a:r>
              <a:rPr lang="en-US" dirty="0" smtClean="0"/>
              <a:t> will be covered in the first part of this course, Part A, whereas </a:t>
            </a:r>
            <a:r>
              <a:rPr lang="en-US" dirty="0" err="1" smtClean="0"/>
              <a:t>GitHub</a:t>
            </a:r>
            <a:r>
              <a:rPr lang="en-US" dirty="0" smtClean="0"/>
              <a:t> will be covered in the second part of this course, Part B.</a:t>
            </a:r>
            <a:endParaRPr lang="en-US" dirty="0"/>
          </a:p>
        </p:txBody>
      </p:sp>
      <p:sp>
        <p:nvSpPr>
          <p:cNvPr id="11266" name="AutoShape 2" descr="Git full logo transparent PNG - Stick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268" name="Picture 4" descr="Git full logo transparent PNG - Stick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143001"/>
            <a:ext cx="2819400" cy="1223027"/>
          </a:xfrm>
          <a:prstGeom prst="rect">
            <a:avLst/>
          </a:prstGeom>
          <a:noFill/>
        </p:spPr>
      </p:pic>
      <p:sp>
        <p:nvSpPr>
          <p:cNvPr id="11270" name="AutoShape 6" descr="GitHub Logo, Git Hub Icon With Text On White and Black ...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72" name="AutoShape 8" descr="GitHub Logo, Git Hub Icon With Text On White and Black ...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274" name="Picture 10" descr="GitHub Logos and Usage · GitHub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401" y="3028950"/>
            <a:ext cx="1524001" cy="1143001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2743200" y="3429000"/>
            <a:ext cx="472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GitHub</a:t>
            </a:r>
            <a:r>
              <a:rPr lang="en-US" dirty="0" smtClean="0"/>
              <a:t> will be covered in Part B of this course.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57400" y="685800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So, what does </a:t>
            </a:r>
            <a:r>
              <a:rPr lang="en-US" dirty="0" err="1" smtClean="0"/>
              <a:t>Git</a:t>
            </a:r>
            <a:r>
              <a:rPr lang="en-US" dirty="0" smtClean="0"/>
              <a:t> mean and where did the </a:t>
            </a:r>
            <a:r>
              <a:rPr lang="en-US" dirty="0" err="1" smtClean="0"/>
              <a:t>Git</a:t>
            </a:r>
            <a:r>
              <a:rPr lang="en-US" dirty="0" smtClean="0"/>
              <a:t> system originate?</a:t>
            </a:r>
            <a:endParaRPr lang="en-US" dirty="0"/>
          </a:p>
        </p:txBody>
      </p:sp>
      <p:sp>
        <p:nvSpPr>
          <p:cNvPr id="11266" name="AutoShape 2" descr="Git full logo transparent PNG - Stick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268" name="Picture 4" descr="Git full logo transparent PNG - Stick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42901"/>
            <a:ext cx="2819400" cy="1390649"/>
          </a:xfrm>
          <a:prstGeom prst="rect">
            <a:avLst/>
          </a:prstGeom>
          <a:noFill/>
        </p:spPr>
      </p:pic>
      <p:sp>
        <p:nvSpPr>
          <p:cNvPr id="11270" name="AutoShape 6" descr="GitHub Logo, Git Hub Icon With Text On White and Black ...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72" name="AutoShape 8" descr="GitHub Logo, Git Hub Icon With Text On White and Black ...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4338" name="Picture 2" descr="25 Years Later: Interview with Linus Torvalds | Linux Journal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1885950"/>
            <a:ext cx="1905000" cy="2057400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2514600" y="1047750"/>
            <a:ext cx="6095999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   </a:t>
            </a:r>
            <a:r>
              <a:rPr lang="en-US" sz="1600" dirty="0" err="1" smtClean="0"/>
              <a:t>Linus</a:t>
            </a:r>
            <a:r>
              <a:rPr lang="en-US" sz="1600" dirty="0" smtClean="0"/>
              <a:t> </a:t>
            </a:r>
            <a:r>
              <a:rPr lang="en-US" sz="1600" dirty="0" err="1" smtClean="0"/>
              <a:t>Torvalds</a:t>
            </a:r>
            <a:r>
              <a:rPr lang="en-US" sz="1600" dirty="0" smtClean="0"/>
              <a:t> the originator of the Linux Operating </a:t>
            </a:r>
            <a:r>
              <a:rPr lang="en-US" sz="1600" dirty="0" smtClean="0"/>
              <a:t>System Kernel</a:t>
            </a:r>
            <a:r>
              <a:rPr lang="en-US" sz="1600" dirty="0" smtClean="0"/>
              <a:t>, as a student in Finland, decided to Open Source </a:t>
            </a:r>
            <a:r>
              <a:rPr lang="en-US" sz="1600" dirty="0" smtClean="0"/>
              <a:t>the Linux </a:t>
            </a:r>
            <a:r>
              <a:rPr lang="en-US" sz="1600" dirty="0" smtClean="0"/>
              <a:t>Kernel to developers on the web so they could </a:t>
            </a:r>
            <a:r>
              <a:rPr lang="en-US" sz="1600" dirty="0" smtClean="0"/>
              <a:t>begin the </a:t>
            </a:r>
            <a:r>
              <a:rPr lang="en-US" sz="1600" dirty="0" smtClean="0"/>
              <a:t>process of contributing to the continued </a:t>
            </a:r>
            <a:r>
              <a:rPr lang="en-US" sz="1600" dirty="0" smtClean="0"/>
              <a:t>development of </a:t>
            </a:r>
            <a:r>
              <a:rPr lang="en-US" sz="1600" dirty="0" smtClean="0"/>
              <a:t>the Linux Kernel.</a:t>
            </a:r>
          </a:p>
          <a:p>
            <a:r>
              <a:rPr lang="en-US" sz="1600" dirty="0" smtClean="0"/>
              <a:t>   </a:t>
            </a:r>
            <a:r>
              <a:rPr lang="en-US" sz="1600" dirty="0" err="1" smtClean="0"/>
              <a:t>Linus</a:t>
            </a:r>
            <a:r>
              <a:rPr lang="en-US" sz="1600" dirty="0" smtClean="0"/>
              <a:t> soon realized he needed a centralized source </a:t>
            </a:r>
            <a:r>
              <a:rPr lang="en-US" sz="1600" dirty="0" smtClean="0"/>
              <a:t>control system </a:t>
            </a:r>
            <a:r>
              <a:rPr lang="en-US" sz="1600" dirty="0" smtClean="0"/>
              <a:t>so developers could input their source code </a:t>
            </a:r>
            <a:r>
              <a:rPr lang="en-US" sz="1600" dirty="0" smtClean="0"/>
              <a:t>for review </a:t>
            </a:r>
            <a:r>
              <a:rPr lang="en-US" sz="1600" dirty="0" smtClean="0"/>
              <a:t>and inclusion into the Linux Kernel development.</a:t>
            </a:r>
          </a:p>
          <a:p>
            <a:r>
              <a:rPr lang="en-US" sz="1600" dirty="0" smtClean="0"/>
              <a:t>   As a result of this need, </a:t>
            </a:r>
            <a:r>
              <a:rPr lang="en-US" sz="1600" dirty="0" err="1" smtClean="0"/>
              <a:t>Linus</a:t>
            </a:r>
            <a:r>
              <a:rPr lang="en-US" sz="1600" dirty="0" smtClean="0"/>
              <a:t> developed both </a:t>
            </a:r>
            <a:r>
              <a:rPr lang="en-US" sz="1600" dirty="0" err="1" smtClean="0"/>
              <a:t>Git</a:t>
            </a:r>
            <a:r>
              <a:rPr lang="en-US" sz="1600" dirty="0" smtClean="0"/>
              <a:t> and </a:t>
            </a:r>
            <a:r>
              <a:rPr lang="en-US" sz="1600" dirty="0" err="1" smtClean="0"/>
              <a:t>GitHub</a:t>
            </a:r>
            <a:r>
              <a:rPr lang="en-US" sz="1600" dirty="0" smtClean="0"/>
              <a:t> as </a:t>
            </a:r>
            <a:r>
              <a:rPr lang="en-US" sz="1600" dirty="0" smtClean="0"/>
              <a:t>a distributed source control system which developers </a:t>
            </a:r>
            <a:r>
              <a:rPr lang="en-US" sz="1600" dirty="0" smtClean="0"/>
              <a:t>could </a:t>
            </a:r>
            <a:r>
              <a:rPr lang="en-US" sz="1600" dirty="0" smtClean="0"/>
              <a:t>used to submit changes and upgrades to the Linux Kernel</a:t>
            </a:r>
            <a:r>
              <a:rPr lang="en-US" sz="1600" dirty="0" smtClean="0"/>
              <a:t>.  Although</a:t>
            </a:r>
            <a:r>
              <a:rPr lang="en-US" sz="1600" dirty="0" smtClean="0"/>
              <a:t>, </a:t>
            </a:r>
            <a:r>
              <a:rPr lang="en-US" sz="1600" dirty="0" err="1" smtClean="0"/>
              <a:t>GitHub</a:t>
            </a:r>
            <a:r>
              <a:rPr lang="en-US" sz="1600" dirty="0" smtClean="0"/>
              <a:t> is a centralized source control system, </a:t>
            </a:r>
            <a:r>
              <a:rPr lang="en-US" sz="1600" dirty="0" err="1" smtClean="0"/>
              <a:t>Git</a:t>
            </a:r>
            <a:r>
              <a:rPr lang="en-US" sz="1600" dirty="0" smtClean="0"/>
              <a:t> </a:t>
            </a:r>
            <a:r>
              <a:rPr lang="en-US" sz="1600" dirty="0" err="1" smtClean="0"/>
              <a:t>akes</a:t>
            </a:r>
            <a:r>
              <a:rPr lang="en-US" sz="1600" dirty="0" smtClean="0"/>
              <a:t> </a:t>
            </a:r>
            <a:r>
              <a:rPr lang="en-US" sz="1600" dirty="0" smtClean="0"/>
              <a:t>it a de-centralized source control system because </a:t>
            </a:r>
            <a:r>
              <a:rPr lang="en-US" sz="1600" dirty="0" smtClean="0"/>
              <a:t>each developer </a:t>
            </a:r>
            <a:r>
              <a:rPr lang="en-US" sz="1600" dirty="0" smtClean="0"/>
              <a:t>has their own copy of the Kernel on their machine.</a:t>
            </a:r>
          </a:p>
          <a:p>
            <a:r>
              <a:rPr lang="en-US" sz="1600" dirty="0" smtClean="0"/>
              <a:t>   So what does </a:t>
            </a:r>
            <a:r>
              <a:rPr lang="en-US" sz="1600" dirty="0" err="1" smtClean="0"/>
              <a:t>Git</a:t>
            </a:r>
            <a:r>
              <a:rPr lang="en-US" sz="1600" dirty="0" smtClean="0"/>
              <a:t> mean, not much, </a:t>
            </a:r>
            <a:r>
              <a:rPr lang="en-US" sz="1600" dirty="0" err="1" smtClean="0"/>
              <a:t>Linus</a:t>
            </a:r>
            <a:r>
              <a:rPr lang="en-US" sz="1600" dirty="0" smtClean="0"/>
              <a:t> used some </a:t>
            </a:r>
            <a:r>
              <a:rPr lang="en-US" sz="1600" dirty="0" smtClean="0"/>
              <a:t>English Slang </a:t>
            </a:r>
            <a:r>
              <a:rPr lang="en-US" sz="1600" dirty="0" smtClean="0"/>
              <a:t>where “</a:t>
            </a:r>
            <a:r>
              <a:rPr lang="en-US" sz="1600" dirty="0" err="1" smtClean="0"/>
              <a:t>git</a:t>
            </a:r>
            <a:r>
              <a:rPr lang="en-US" sz="1600" dirty="0" smtClean="0"/>
              <a:t>” means and “unpleasant person” as a name</a:t>
            </a:r>
            <a:r>
              <a:rPr lang="en-US" sz="1600" dirty="0" smtClean="0"/>
              <a:t>. We </a:t>
            </a:r>
            <a:r>
              <a:rPr lang="en-US" sz="1600" dirty="0" smtClean="0"/>
              <a:t>can only just speculate as to why </a:t>
            </a:r>
            <a:r>
              <a:rPr lang="en-US" sz="1600" dirty="0" err="1" smtClean="0"/>
              <a:t>Linus</a:t>
            </a:r>
            <a:r>
              <a:rPr lang="en-US" sz="1600" dirty="0" smtClean="0"/>
              <a:t> chose this name.</a:t>
            </a:r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838200" y="4171950"/>
            <a:ext cx="1493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Linus</a:t>
            </a:r>
            <a:r>
              <a:rPr lang="en-US" dirty="0" smtClean="0"/>
              <a:t> </a:t>
            </a:r>
            <a:r>
              <a:rPr lang="en-US" dirty="0" err="1" smtClean="0"/>
              <a:t>Torvalds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AutoShape 2" descr="Git full logo transparent PNG - Stick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268" name="Picture 4" descr="Git full logo transparent PNG - Stick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19400" y="1085851"/>
            <a:ext cx="2819400" cy="1223027"/>
          </a:xfrm>
          <a:prstGeom prst="rect">
            <a:avLst/>
          </a:prstGeom>
          <a:noFill/>
        </p:spPr>
      </p:pic>
      <p:sp>
        <p:nvSpPr>
          <p:cNvPr id="11270" name="AutoShape 6" descr="GitHub Logo, Git Hub Icon With Text On White and Black ...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72" name="AutoShape 8" descr="GitHub Logo, Git Hub Icon With Text On White and Black ...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33601" y="2628900"/>
            <a:ext cx="4920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Part A, the </a:t>
            </a:r>
            <a:r>
              <a:rPr lang="en-US" b="1" dirty="0" err="1" smtClean="0"/>
              <a:t>Git</a:t>
            </a:r>
            <a:r>
              <a:rPr lang="en-US" b="1" dirty="0" smtClean="0"/>
              <a:t> Distributed Source Control System.</a:t>
            </a:r>
            <a:endParaRPr lang="en-US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AutoShape 2" descr="Git full logo transparent PNG - Stick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268" name="Picture 4" descr="Git full logo transparent PNG - Stick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0" y="571501"/>
            <a:ext cx="2819400" cy="1223027"/>
          </a:xfrm>
          <a:prstGeom prst="rect">
            <a:avLst/>
          </a:prstGeom>
          <a:noFill/>
        </p:spPr>
      </p:pic>
      <p:sp>
        <p:nvSpPr>
          <p:cNvPr id="11270" name="AutoShape 6" descr="GitHub Logo, Git Hub Icon With Text On White and Black ...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72" name="AutoShape 8" descr="GitHub Logo, Git Hub Icon With Text On White and Black ...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62000" y="2114550"/>
            <a:ext cx="7848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is a localized source control system, that can be used with or without </a:t>
            </a:r>
            <a:r>
              <a:rPr lang="en-US" dirty="0" err="1" smtClean="0"/>
              <a:t>GitHub</a:t>
            </a:r>
            <a:r>
              <a:rPr lang="en-US" dirty="0" smtClean="0"/>
              <a:t>.</a:t>
            </a: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Using </a:t>
            </a:r>
            <a:r>
              <a:rPr lang="en-US" dirty="0" err="1" smtClean="0"/>
              <a:t>Git</a:t>
            </a:r>
            <a:r>
              <a:rPr lang="en-US" dirty="0" smtClean="0"/>
              <a:t> with </a:t>
            </a:r>
            <a:r>
              <a:rPr lang="en-US" dirty="0" err="1" smtClean="0"/>
              <a:t>GitHub</a:t>
            </a:r>
            <a:r>
              <a:rPr lang="en-US" dirty="0" smtClean="0"/>
              <a:t> provides several advantages: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Using </a:t>
            </a:r>
            <a:r>
              <a:rPr lang="en-US" dirty="0" err="1" smtClean="0"/>
              <a:t>GitHub</a:t>
            </a:r>
            <a:r>
              <a:rPr lang="en-US" dirty="0" smtClean="0"/>
              <a:t> with </a:t>
            </a:r>
            <a:r>
              <a:rPr lang="en-US" dirty="0" err="1" smtClean="0"/>
              <a:t>Git</a:t>
            </a:r>
            <a:r>
              <a:rPr lang="en-US" dirty="0" smtClean="0"/>
              <a:t>, allows others to access your source code.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Using </a:t>
            </a:r>
            <a:r>
              <a:rPr lang="en-US" dirty="0" err="1" smtClean="0"/>
              <a:t>GitHub</a:t>
            </a:r>
            <a:r>
              <a:rPr lang="en-US" dirty="0" smtClean="0"/>
              <a:t> with </a:t>
            </a:r>
            <a:r>
              <a:rPr lang="en-US" dirty="0" err="1" smtClean="0"/>
              <a:t>Git</a:t>
            </a:r>
            <a:r>
              <a:rPr lang="en-US" dirty="0" smtClean="0"/>
              <a:t>, provides for developer collaboration on projects.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Using </a:t>
            </a:r>
            <a:r>
              <a:rPr lang="en-US" dirty="0" err="1" smtClean="0"/>
              <a:t>GitHub</a:t>
            </a:r>
            <a:r>
              <a:rPr lang="en-US" dirty="0" smtClean="0"/>
              <a:t> with </a:t>
            </a:r>
            <a:r>
              <a:rPr lang="en-US" dirty="0" err="1" smtClean="0"/>
              <a:t>Git</a:t>
            </a:r>
            <a:r>
              <a:rPr lang="en-US" dirty="0" smtClean="0"/>
              <a:t>, provides a remote back up of local source code.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 smtClean="0"/>
              <a:t>GitHub</a:t>
            </a:r>
            <a:r>
              <a:rPr lang="en-US" dirty="0" smtClean="0"/>
              <a:t> is the most widely used Source Control system in the world.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38201" y="3829051"/>
            <a:ext cx="72767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Remember:  </a:t>
            </a:r>
            <a:r>
              <a:rPr lang="en-US" dirty="0"/>
              <a:t>T</a:t>
            </a:r>
            <a:r>
              <a:rPr lang="en-US" dirty="0" smtClean="0"/>
              <a:t>his section, Part A, of the course only focuses on </a:t>
            </a:r>
            <a:r>
              <a:rPr lang="en-US" dirty="0" err="1" smtClean="0"/>
              <a:t>Git</a:t>
            </a:r>
            <a:r>
              <a:rPr lang="en-US" dirty="0" smtClean="0"/>
              <a:t>, whereas</a:t>
            </a:r>
            <a:br>
              <a:rPr lang="en-US" dirty="0" smtClean="0"/>
            </a:br>
            <a:r>
              <a:rPr lang="en-US" dirty="0" smtClean="0"/>
              <a:t>                       </a:t>
            </a:r>
            <a:r>
              <a:rPr lang="en-US" dirty="0" err="1" smtClean="0"/>
              <a:t>GitHub</a:t>
            </a:r>
            <a:r>
              <a:rPr lang="en-US" dirty="0" smtClean="0"/>
              <a:t> will be covered later in the course under, Part B.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AutoShape 2" descr="Git full logo transparent PNG - Stick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268" name="Picture 4" descr="Git full logo transparent PNG - Stick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0" y="400051"/>
            <a:ext cx="2819400" cy="1223027"/>
          </a:xfrm>
          <a:prstGeom prst="rect">
            <a:avLst/>
          </a:prstGeom>
          <a:noFill/>
        </p:spPr>
      </p:pic>
      <p:sp>
        <p:nvSpPr>
          <p:cNvPr id="11270" name="AutoShape 6" descr="GitHub Logo, Git Hub Icon With Text On White and Black ...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72" name="AutoShape 8" descr="GitHub Logo, Git Hub Icon With Text On White and Black ...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33400" y="1771650"/>
            <a:ext cx="78486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How to install </a:t>
            </a:r>
            <a:r>
              <a:rPr lang="en-US" b="1" dirty="0" err="1" smtClean="0"/>
              <a:t>Git</a:t>
            </a:r>
            <a:r>
              <a:rPr lang="en-US" b="1" dirty="0" smtClean="0"/>
              <a:t>?</a:t>
            </a:r>
            <a:endParaRPr lang="en-US" b="1" dirty="0"/>
          </a:p>
          <a:p>
            <a:endParaRPr lang="en-US" sz="800" b="1" dirty="0" smtClean="0"/>
          </a:p>
          <a:p>
            <a:r>
              <a:rPr lang="en-US" dirty="0" smtClean="0"/>
              <a:t>If you have a Mac or a Linux system, then </a:t>
            </a:r>
            <a:r>
              <a:rPr lang="en-US" dirty="0" err="1" smtClean="0"/>
              <a:t>Git</a:t>
            </a:r>
            <a:r>
              <a:rPr lang="en-US" dirty="0" smtClean="0"/>
              <a:t> may already be installed.</a:t>
            </a:r>
          </a:p>
          <a:p>
            <a:r>
              <a:rPr lang="en-US" dirty="0" smtClean="0"/>
              <a:t>So, how do I install </a:t>
            </a:r>
            <a:r>
              <a:rPr lang="en-US" dirty="0" err="1" smtClean="0"/>
              <a:t>Git</a:t>
            </a:r>
            <a:r>
              <a:rPr lang="en-US" dirty="0" smtClean="0"/>
              <a:t> on a Windows Operating System?</a:t>
            </a:r>
          </a:p>
          <a:p>
            <a:r>
              <a:rPr lang="en-US" dirty="0" smtClean="0"/>
              <a:t>Go to the following URL in your browser: </a:t>
            </a:r>
            <a:r>
              <a:rPr lang="en-US" dirty="0" smtClean="0">
                <a:hlinkClick r:id="rId3"/>
              </a:rPr>
              <a:t>https://git-scm.com/download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You will see the </a:t>
            </a:r>
            <a:r>
              <a:rPr lang="en-US" dirty="0" err="1" smtClean="0"/>
              <a:t>Git</a:t>
            </a:r>
            <a:r>
              <a:rPr lang="en-US" dirty="0" smtClean="0"/>
              <a:t> Download web screen as shown on the next slide…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AutoShape 2" descr="Git full logo transparent PNG - Stick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70" name="AutoShape 6" descr="GitHub Logo, Git Hub Icon With Text On White and Black ...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72" name="AutoShape 8" descr="GitHub Logo, Git Hub Icon With Text On White and Black ...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09600" y="400050"/>
            <a:ext cx="594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Git</a:t>
            </a:r>
            <a:r>
              <a:rPr lang="en-US" b="1" dirty="0" smtClean="0"/>
              <a:t> download page… </a:t>
            </a:r>
            <a:r>
              <a:rPr lang="en-US" dirty="0" smtClean="0">
                <a:hlinkClick r:id="rId2"/>
              </a:rPr>
              <a:t>https://git-scm.com/download</a:t>
            </a:r>
            <a:endParaRPr 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1" y="742950"/>
            <a:ext cx="6919255" cy="3994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4038600" y="1714500"/>
            <a:ext cx="1066800" cy="28575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828800" y="4800600"/>
            <a:ext cx="5547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Click on Windows and follow the installation instructions.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2856</TotalTime>
  <Words>2642</Words>
  <Application>Microsoft Office PowerPoint</Application>
  <PresentationFormat>On-screen Show (16:9)</PresentationFormat>
  <Paragraphs>369</Paragraphs>
  <Slides>35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Bradford Bridge</dc:creator>
  <cp:lastModifiedBy>Bradford Bridge</cp:lastModifiedBy>
  <cp:revision>92</cp:revision>
  <dcterms:created xsi:type="dcterms:W3CDTF">2023-09-29T15:09:53Z</dcterms:created>
  <dcterms:modified xsi:type="dcterms:W3CDTF">2023-10-04T18:08:45Z</dcterms:modified>
</cp:coreProperties>
</file>