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99" d="100"/>
          <a:sy n="99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5B27-C54E-1D41-840B-ADFEF443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18234-5F4A-0242-B529-877AE58F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30B5-57E3-B745-BC3C-24D95C80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CD63-D322-E54E-B446-841C50CF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3AF8-AD0E-2D41-8365-D4015840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4E00-1E79-0F47-9379-1E8F61AC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A604-5E31-4F4C-9797-EF505BDDE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EF3C-8CC3-C54E-A7CA-62B7F926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81A4-A150-6C4F-9EA1-6A3E0F58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20ED-E902-E84B-AD09-0596C3DA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E82D-5718-E64E-8DE1-FBD232C93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6949-2C64-A342-8DAF-413E783E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67B0-E437-E44B-854B-1EB9541A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2F4C-EF2F-0441-85AB-B97F2722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EBCC-5406-044F-87B0-7118B930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F697-3328-1B4A-B186-F03757E6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D3B2-6A00-434B-A172-E1E4063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E992-6FDB-4547-ABA4-CA525BA9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C75C-D35C-B34A-BA78-A282D24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A2D72-E8C5-8543-8C85-5F75461E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CBC4-3C9A-EE44-8F25-6FEEADD2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6D9E-5F15-534F-B21A-1F8DEE3A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3EBC-D04F-554A-8FE6-DA74844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7E11-8C7F-0E47-92B2-D75100C7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C705-2DDF-A542-87A2-92E8E8A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9CE1-8540-5844-8393-23811BF6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E8AC-F42C-304D-8114-4C337EC86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0E6B6-EA4D-7F4A-8A65-55265269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BC75-F42D-EF42-868B-8855AE3E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B00F-6F78-6744-AD56-0F3FE2E1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05162-EF08-5F44-A2C9-C0E7D511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8496-99DE-4443-B064-D4442274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09C6-A14F-7A43-A104-76AF9573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462C-5041-4642-B59C-453AE4B2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8185D-09DB-6F43-B66D-85F63838F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F992F-339E-CE4E-81A3-A6E61BA78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090DB-CA2C-E944-A41E-352FEF3E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A85B8-B0DD-F840-9B76-96144539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EB846-4FD2-9047-8F2B-E507B78E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62A4-754C-AF4B-ADFD-397A5E2A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FB226-3048-0C47-BA59-4C79FB90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B7D81-B9D6-BC4B-A3E1-055FAE49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A813-DB75-1C4F-8E60-1BABE021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58C0D-595D-BE43-A4E8-D5D3B324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57047-ADB5-164F-A99E-F8DD9B80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7F59F-4A32-4D45-9FFA-DE7A9D60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61FB-7592-7447-957A-F589255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BFFC-27B0-7846-8BB0-3FF8D089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CD95-2B81-C04D-BB11-C8A16F68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4A00-5FD9-5E4F-8084-685BA6A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01A3-A816-DF4D-BA4D-F1A811FC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E4C4-4A78-274F-A1DD-C398809C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3F16-4A94-6947-AE1B-1237E524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A7F1B-7620-6140-9478-8AA3D88C2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C0FA7-5903-FB4A-AE05-A15A8486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39459-1735-A74B-9EF1-A2FE32A7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87237-7D01-2247-B307-7CAAF17B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DB7B-5192-1A4E-A12C-FAE0C74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254D2-CBDF-3A46-825A-4403F6C6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80BD-6DFE-DB46-927A-52D667A6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731-68F5-A44B-AAC8-231508193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2A6C-0924-3F44-8748-32F3BD88AE9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FB2C-93D4-6648-A1C2-B95E45B86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0AEC-6E44-4E48-B26F-48B5DCC45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1D90-A443-6941-968C-A846BE1FD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verhulst/gwsem/tree/master/GWSEMtutori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D30079-648A-9D4E-BCAC-60568EC6CCCC}"/>
              </a:ext>
            </a:extLst>
          </p:cNvPr>
          <p:cNvSpPr txBox="1">
            <a:spLocks/>
          </p:cNvSpPr>
          <p:nvPr/>
        </p:nvSpPr>
        <p:spPr>
          <a:xfrm>
            <a:off x="1524000" y="89408"/>
            <a:ext cx="90846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GW-SEM Practical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19A77B-CF9D-F345-97A5-4F8D8584DEEF}"/>
              </a:ext>
            </a:extLst>
          </p:cNvPr>
          <p:cNvSpPr txBox="1">
            <a:spLocks/>
          </p:cNvSpPr>
          <p:nvPr/>
        </p:nvSpPr>
        <p:spPr>
          <a:xfrm>
            <a:off x="2637311" y="3840467"/>
            <a:ext cx="6858000" cy="1614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Brad Verhulst</a:t>
            </a:r>
          </a:p>
          <a:p>
            <a:r>
              <a:rPr lang="en-US" sz="2600"/>
              <a:t>Department of Psychiatry and Behavioral Sciences</a:t>
            </a:r>
          </a:p>
          <a:p>
            <a:r>
              <a:rPr lang="en-US"/>
              <a:t> 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45120-1FA2-3745-B41F-0C9EF6F9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000" y="2789845"/>
            <a:ext cx="4572000" cy="737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413BF-433E-224D-B375-2AE63A15FF7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625" y="2755734"/>
            <a:ext cx="4572000" cy="7406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372CB02-BFE9-5A4D-AC31-1B474B7FB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5976248"/>
            <a:ext cx="2847150" cy="89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05896-9634-944C-A01F-EDD1B3B887ED}"/>
              </a:ext>
            </a:extLst>
          </p:cNvPr>
          <p:cNvSpPr txBox="1"/>
          <p:nvPr/>
        </p:nvSpPr>
        <p:spPr>
          <a:xfrm>
            <a:off x="5083703" y="5270579"/>
            <a:ext cx="178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29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91236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D3A3-2D74-DD45-A5C9-2FB968E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Preliminary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8834-2AD4-654D-9453-494488C5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889"/>
            <a:ext cx="10515600" cy="37490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cannot share real genetic data (but there are lots of places where you can get some). Therefore, for the tutorial, we are going to use simulated data.</a:t>
            </a:r>
          </a:p>
          <a:p>
            <a:endParaRPr lang="en-US" dirty="0"/>
          </a:p>
          <a:p>
            <a:r>
              <a:rPr lang="en-US" dirty="0"/>
              <a:t>GWAS are almost always conducted on a Linux/Unix cluster.</a:t>
            </a:r>
          </a:p>
          <a:p>
            <a:r>
              <a:rPr lang="en-US" dirty="0"/>
              <a:t>Because OSX share many of the same commands as </a:t>
            </a:r>
            <a:r>
              <a:rPr lang="en-US" dirty="0" err="1"/>
              <a:t>unix</a:t>
            </a:r>
            <a:r>
              <a:rPr lang="en-US" dirty="0"/>
              <a:t>, it is pretty simple to install GW-SEM on MACs (it is more complicated on PCs mostly because I’m no longer familiar with how they really work).</a:t>
            </a:r>
          </a:p>
          <a:p>
            <a:endParaRPr lang="en-US" dirty="0"/>
          </a:p>
          <a:p>
            <a:r>
              <a:rPr lang="en-US" dirty="0"/>
              <a:t>For the tutorial, we will work in small groups, and we will make sure that someone from each group is working on a mac or </a:t>
            </a:r>
            <a:r>
              <a:rPr lang="en-US" dirty="0" err="1"/>
              <a:t>linux</a:t>
            </a:r>
            <a:r>
              <a:rPr lang="en-US" dirty="0"/>
              <a:t> machine, so that they can run the analyses.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1D694-052E-2242-8DE8-8E83EDD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6804E-3E3A-4549-AF1E-286E953DEAD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08E4-3366-4341-A574-F6C122DB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990"/>
          </a:xfrm>
        </p:spPr>
        <p:txBody>
          <a:bodyPr/>
          <a:lstStyle/>
          <a:p>
            <a:pPr algn="ctr"/>
            <a:r>
              <a:rPr lang="en-US" dirty="0"/>
              <a:t>Getting set up for the Practical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B9D23424-2233-0947-9DD3-EA8BD007E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05" y="2953406"/>
            <a:ext cx="6002042" cy="33270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519F6-25ED-6844-971F-B3B88B1103E2}"/>
              </a:ext>
            </a:extLst>
          </p:cNvPr>
          <p:cNvSpPr txBox="1"/>
          <p:nvPr/>
        </p:nvSpPr>
        <p:spPr>
          <a:xfrm>
            <a:off x="8270671" y="5197346"/>
            <a:ext cx="3620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Simulated Plink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40617-5204-1148-A78D-CA65079D3410}"/>
              </a:ext>
            </a:extLst>
          </p:cNvPr>
          <p:cNvSpPr txBox="1"/>
          <p:nvPr/>
        </p:nvSpPr>
        <p:spPr>
          <a:xfrm>
            <a:off x="8786648" y="4109545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GW-SEM scripts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62F7AC-B60D-804B-B714-0018AC85FDD4}"/>
              </a:ext>
            </a:extLst>
          </p:cNvPr>
          <p:cNvCxnSpPr>
            <a:stCxn id="7" idx="1"/>
          </p:cNvCxnSpPr>
          <p:nvPr/>
        </p:nvCxnSpPr>
        <p:spPr>
          <a:xfrm flipH="1">
            <a:off x="6705600" y="4401933"/>
            <a:ext cx="2081048" cy="7694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5BE64C-06B3-FC48-8D73-68F22C488FA1}"/>
              </a:ext>
            </a:extLst>
          </p:cNvPr>
          <p:cNvCxnSpPr/>
          <p:nvPr/>
        </p:nvCxnSpPr>
        <p:spPr>
          <a:xfrm flipH="1">
            <a:off x="6208083" y="5496051"/>
            <a:ext cx="2081048" cy="7694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6451FA-767D-8E4E-A2FD-C48AD7E5E59C}"/>
              </a:ext>
            </a:extLst>
          </p:cNvPr>
          <p:cNvSpPr txBox="1"/>
          <p:nvPr/>
        </p:nvSpPr>
        <p:spPr>
          <a:xfrm>
            <a:off x="1443818" y="2425289"/>
            <a:ext cx="1018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 scripts can be found here: </a:t>
            </a:r>
            <a:r>
              <a:rPr lang="en-US" dirty="0">
                <a:hlinkClick r:id="rId3"/>
              </a:rPr>
              <a:t>https://github.com/bradverhulst/gwsem/tree/master/GWSEMtutorial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37672F-DA2C-F04F-AC90-4CCFBB383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039E1C-0B1E-9E4E-B315-684E317E4A03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7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66D-E1CD-804C-B404-4668BD3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038"/>
          </a:xfrm>
        </p:spPr>
        <p:txBody>
          <a:bodyPr/>
          <a:lstStyle/>
          <a:p>
            <a:pPr algn="ctr"/>
            <a:r>
              <a:rPr lang="en-US" dirty="0"/>
              <a:t>Running the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71A-1188-674D-ADC6-8CCC4D79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1"/>
                </a:solidFill>
              </a:rPr>
              <a:t>GW-SEM </a:t>
            </a:r>
            <a:r>
              <a:rPr lang="en-US" dirty="0" err="1">
                <a:solidFill>
                  <a:schemeClr val="accent1"/>
                </a:solidFill>
              </a:rPr>
              <a:t>tutorial.R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script, fill in the missing blanks.</a:t>
            </a:r>
          </a:p>
          <a:p>
            <a:endParaRPr lang="en-US" dirty="0"/>
          </a:p>
          <a:p>
            <a:r>
              <a:rPr lang="en-US" dirty="0"/>
              <a:t>What are the results for the factor model before the GWAS? </a:t>
            </a:r>
          </a:p>
          <a:p>
            <a:pPr lvl="1"/>
            <a:r>
              <a:rPr lang="en-US" dirty="0"/>
              <a:t>What are the factor loadings?</a:t>
            </a:r>
          </a:p>
          <a:p>
            <a:pPr lvl="1"/>
            <a:r>
              <a:rPr lang="en-US" dirty="0"/>
              <a:t>Are they reasonable?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6114-2ABE-E94A-B99C-7AF8BF8D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35D64-E541-5041-8B23-09C4711771F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66D-E1CD-804C-B404-4668BD3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0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1: Build the Model and look at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71A-1188-674D-ADC6-8CCC4D79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1"/>
                </a:solidFill>
              </a:rPr>
              <a:t>GW-SEM </a:t>
            </a:r>
            <a:r>
              <a:rPr lang="en-US" dirty="0" err="1">
                <a:solidFill>
                  <a:schemeClr val="accent1"/>
                </a:solidFill>
              </a:rPr>
              <a:t>tutorial.R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script, fill in the missing blanks.</a:t>
            </a:r>
          </a:p>
          <a:p>
            <a:endParaRPr lang="en-US" dirty="0"/>
          </a:p>
          <a:p>
            <a:r>
              <a:rPr lang="en-US" dirty="0"/>
              <a:t>What are the results for the factor model before the GWAS? </a:t>
            </a:r>
          </a:p>
          <a:p>
            <a:pPr lvl="1"/>
            <a:r>
              <a:rPr lang="en-US" dirty="0"/>
              <a:t>What are the factor loadings?</a:t>
            </a:r>
          </a:p>
          <a:p>
            <a:pPr lvl="1"/>
            <a:r>
              <a:rPr lang="en-US" dirty="0"/>
              <a:t>Are they reasonable?</a:t>
            </a:r>
          </a:p>
          <a:p>
            <a:pPr lvl="1"/>
            <a:r>
              <a:rPr lang="en-US" dirty="0"/>
              <a:t>How would we interpret the factor?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6114-2ABE-E94A-B99C-7AF8BF8D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35D64-E541-5041-8B23-09C4711771F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66D-E1CD-804C-B404-4668BD3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51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2: Conduct the GWAS and Plot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71A-1188-674D-ADC6-8CCC4D79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1"/>
                </a:solidFill>
              </a:rPr>
              <a:t>GW-SEM </a:t>
            </a:r>
            <a:r>
              <a:rPr lang="en-US" dirty="0" err="1">
                <a:solidFill>
                  <a:schemeClr val="accent1"/>
                </a:solidFill>
              </a:rPr>
              <a:t>tutorial.R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script, fill in the missing blanks.</a:t>
            </a:r>
          </a:p>
          <a:p>
            <a:endParaRPr lang="en-US" dirty="0"/>
          </a:p>
          <a:p>
            <a:r>
              <a:rPr lang="en-US" dirty="0"/>
              <a:t>Make a “Manhattan Plot”</a:t>
            </a:r>
          </a:p>
          <a:p>
            <a:r>
              <a:rPr lang="en-US" dirty="0"/>
              <a:t>What are the Most Significant SNPS?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6114-2ABE-E94A-B99C-7AF8BF8D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35D64-E541-5041-8B23-09C4711771F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66D-E1CD-804C-B404-4668BD3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510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3: Conduct the Residuals GWAS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A71A-1188-674D-ADC6-8CCC4D79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704219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1"/>
                </a:solidFill>
              </a:rPr>
              <a:t>GW-SEM </a:t>
            </a:r>
            <a:r>
              <a:rPr lang="en-US" dirty="0" err="1">
                <a:solidFill>
                  <a:schemeClr val="accent1"/>
                </a:solidFill>
              </a:rPr>
              <a:t>tutorial.R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script, fill in the missing blanks.</a:t>
            </a:r>
          </a:p>
          <a:p>
            <a:endParaRPr lang="en-US" dirty="0"/>
          </a:p>
          <a:p>
            <a:r>
              <a:rPr lang="en-US" dirty="0"/>
              <a:t>Make a “Manhattan Plot” for each item</a:t>
            </a:r>
          </a:p>
          <a:p>
            <a:r>
              <a:rPr lang="en-US" dirty="0"/>
              <a:t>What are the Most Significant SNPS for </a:t>
            </a:r>
            <a:r>
              <a:rPr lang="en-US"/>
              <a:t>each item?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06114-2ABE-E94A-B99C-7AF8BF8D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524160" y="1558232"/>
            <a:ext cx="4572000" cy="73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35D64-E541-5041-8B23-09C4711771F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000" r="2000"/>
          <a:stretch/>
        </p:blipFill>
        <p:spPr>
          <a:xfrm flipH="1">
            <a:off x="6036785" y="1524121"/>
            <a:ext cx="4572000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345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Preliminary Information</vt:lpstr>
      <vt:lpstr>Getting set up for the Practical</vt:lpstr>
      <vt:lpstr>Running the Practical</vt:lpstr>
      <vt:lpstr>Problem 1: Build the Model and look at the Results</vt:lpstr>
      <vt:lpstr>Problem 2: Conduct the GWAS and Plot the Results</vt:lpstr>
      <vt:lpstr>Problem 3: Conduct the Residuals GWAS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Verhulst, Brad</dc:creator>
  <cp:lastModifiedBy>Verhulst, Brad</cp:lastModifiedBy>
  <cp:revision>3</cp:revision>
  <dcterms:created xsi:type="dcterms:W3CDTF">2022-03-27T15:27:10Z</dcterms:created>
  <dcterms:modified xsi:type="dcterms:W3CDTF">2022-03-27T16:08:53Z</dcterms:modified>
</cp:coreProperties>
</file>