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media/image1.jpeg" ContentType="image/jpeg"/>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1pPr>
    <a:lvl2pPr marL="0" marR="0" indent="457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2pPr>
    <a:lvl3pPr marL="0" marR="0" indent="914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3pPr>
    <a:lvl4pPr marL="0" marR="0" indent="1371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4pPr>
    <a:lvl5pPr marL="0" marR="0" indent="18288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5pPr>
    <a:lvl6pPr marL="0" marR="0" indent="22860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6pPr>
    <a:lvl7pPr marL="0" marR="0" indent="27432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7pPr>
    <a:lvl8pPr marL="0" marR="0" indent="32004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8pPr>
    <a:lvl9pPr marL="0" marR="0" indent="365760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68" name="Shape 168"/>
          <p:cNvSpPr/>
          <p:nvPr>
            <p:ph type="sldImg"/>
          </p:nvPr>
        </p:nvSpPr>
        <p:spPr>
          <a:xfrm>
            <a:off x="1143000" y="685800"/>
            <a:ext cx="4572000" cy="3429000"/>
          </a:xfrm>
          <a:prstGeom prst="rect">
            <a:avLst/>
          </a:prstGeom>
        </p:spPr>
        <p:txBody>
          <a:bodyPr/>
          <a:lstStyle/>
          <a:p>
            <a:pPr/>
          </a:p>
        </p:txBody>
      </p:sp>
      <p:sp>
        <p:nvSpPr>
          <p:cNvPr id="169" name="Shape 16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Author and Date"/>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12" name="Presentation Title"/>
          <p:cNvSpPr txBox="1"/>
          <p:nvPr>
            <p:ph type="title" hasCustomPrompt="1"/>
          </p:nvPr>
        </p:nvSpPr>
        <p:spPr>
          <a:xfrm>
            <a:off x="1206496" y="2574991"/>
            <a:ext cx="21971004" cy="4648201"/>
          </a:xfrm>
          <a:prstGeom prst="rect">
            <a:avLst/>
          </a:prstGeom>
        </p:spPr>
        <p:txBody>
          <a:bodyPr anchor="b"/>
          <a:lstStyle>
            <a:lvl1pPr>
              <a:defRPr spc="-232" sz="11600"/>
            </a:lvl1pPr>
          </a:lstStyle>
          <a:p>
            <a:pPr/>
            <a:r>
              <a:t>Presentation Title</a:t>
            </a:r>
          </a:p>
        </p:txBody>
      </p:sp>
      <p:sp>
        <p:nvSpPr>
          <p:cNvPr id="13" name="Body Level One…"/>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1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99" name="Slide Title"/>
          <p:cNvSpPr txBox="1"/>
          <p:nvPr>
            <p:ph type="title" hasCustomPrompt="1"/>
          </p:nvPr>
        </p:nvSpPr>
        <p:spPr>
          <a:xfrm>
            <a:off x="1206500" y="1079500"/>
            <a:ext cx="21971000" cy="1434949"/>
          </a:xfrm>
          <a:prstGeom prst="rect">
            <a:avLst/>
          </a:prstGeom>
        </p:spPr>
        <p:txBody>
          <a:bodyPr/>
          <a:lstStyle/>
          <a:p>
            <a:pPr/>
            <a:r>
              <a:t>Slide Title</a:t>
            </a:r>
          </a:p>
        </p:txBody>
      </p:sp>
      <p:sp>
        <p:nvSpPr>
          <p:cNvPr id="100"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10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Agenda">
    <p:spTree>
      <p:nvGrpSpPr>
        <p:cNvPr id="1" name=""/>
        <p:cNvGrpSpPr/>
        <p:nvPr/>
      </p:nvGrpSpPr>
      <p:grpSpPr>
        <a:xfrm>
          <a:off x="0" y="0"/>
          <a:ext cx="0" cy="0"/>
          <a:chOff x="0" y="0"/>
          <a:chExt cx="0" cy="0"/>
        </a:xfrm>
      </p:grpSpPr>
      <p:sp>
        <p:nvSpPr>
          <p:cNvPr id="108" name="Agenda Title"/>
          <p:cNvSpPr txBox="1"/>
          <p:nvPr>
            <p:ph type="title" hasCustomPrompt="1"/>
          </p:nvPr>
        </p:nvSpPr>
        <p:spPr>
          <a:xfrm>
            <a:off x="1206500" y="1079500"/>
            <a:ext cx="21971000" cy="1435100"/>
          </a:xfrm>
          <a:prstGeom prst="rect">
            <a:avLst/>
          </a:prstGeom>
        </p:spPr>
        <p:txBody>
          <a:bodyPr/>
          <a:lstStyle/>
          <a:p>
            <a:pPr/>
            <a:r>
              <a:t>Agenda Title</a:t>
            </a:r>
          </a:p>
        </p:txBody>
      </p:sp>
      <p:sp>
        <p:nvSpPr>
          <p:cNvPr id="109" name="Agenda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Agenda Subtitle</a:t>
            </a:r>
          </a:p>
        </p:txBody>
      </p:sp>
      <p:sp>
        <p:nvSpPr>
          <p:cNvPr id="110" name="Body Level One…"/>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Agenda Topics</a:t>
            </a:r>
          </a:p>
          <a:p>
            <a:pPr lvl="1"/>
            <a:r>
              <a:t/>
            </a:r>
          </a:p>
          <a:p>
            <a:pPr lvl="2"/>
            <a:r>
              <a:t/>
            </a:r>
          </a:p>
          <a:p>
            <a:pPr lvl="3"/>
            <a:r>
              <a:t/>
            </a:r>
          </a:p>
          <a:p>
            <a:pPr lvl="4"/>
            <a:r>
              <a:t/>
            </a:r>
          </a:p>
        </p:txBody>
      </p:sp>
      <p:sp>
        <p:nvSpPr>
          <p:cNvPr id="11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tatement">
    <p:spTree>
      <p:nvGrpSpPr>
        <p:cNvPr id="1" name=""/>
        <p:cNvGrpSpPr/>
        <p:nvPr/>
      </p:nvGrpSpPr>
      <p:grpSpPr>
        <a:xfrm>
          <a:off x="0" y="0"/>
          <a:ext cx="0" cy="0"/>
          <a:chOff x="0" y="0"/>
          <a:chExt cx="0" cy="0"/>
        </a:xfrm>
      </p:grpSpPr>
      <p:sp>
        <p:nvSpPr>
          <p:cNvPr id="118" name="Body Level One…"/>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Statement</a:t>
            </a:r>
          </a:p>
          <a:p>
            <a:pPr lvl="1"/>
            <a:r>
              <a:t/>
            </a:r>
          </a:p>
          <a:p>
            <a:pPr lvl="2"/>
            <a:r>
              <a:t/>
            </a:r>
          </a:p>
          <a:p>
            <a:pPr lvl="3"/>
            <a:r>
              <a:t/>
            </a:r>
          </a:p>
          <a:p>
            <a:pPr lvl="4"/>
            <a:r>
              <a:t/>
            </a:r>
          </a:p>
        </p:txBody>
      </p:sp>
      <p:sp>
        <p:nvSpPr>
          <p:cNvPr id="11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 Fact">
    <p:spTree>
      <p:nvGrpSpPr>
        <p:cNvPr id="1" name=""/>
        <p:cNvGrpSpPr/>
        <p:nvPr/>
      </p:nvGrpSpPr>
      <p:grpSpPr>
        <a:xfrm>
          <a:off x="0" y="0"/>
          <a:ext cx="0" cy="0"/>
          <a:chOff x="0" y="0"/>
          <a:chExt cx="0" cy="0"/>
        </a:xfrm>
      </p:grpSpPr>
      <p:sp>
        <p:nvSpPr>
          <p:cNvPr id="126" name="Body Level One…"/>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27" name="Fact information"/>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825500">
              <a:lnSpc>
                <a:spcPct val="100000"/>
              </a:lnSpc>
              <a:spcBef>
                <a:spcPts val="0"/>
              </a:spcBef>
              <a:buSzTx/>
              <a:buNone/>
              <a:defRPr b="1" sz="5500"/>
            </a:lvl1pPr>
          </a:lstStyle>
          <a:p>
            <a:pPr/>
            <a:r>
              <a:t>Fact information</a:t>
            </a:r>
          </a:p>
        </p:txBody>
      </p:sp>
      <p:sp>
        <p:nvSpPr>
          <p:cNvPr id="12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Quote">
    <p:spTree>
      <p:nvGrpSpPr>
        <p:cNvPr id="1" name=""/>
        <p:cNvGrpSpPr/>
        <p:nvPr/>
      </p:nvGrpSpPr>
      <p:grpSpPr>
        <a:xfrm>
          <a:off x="0" y="0"/>
          <a:ext cx="0" cy="0"/>
          <a:chOff x="0" y="0"/>
          <a:chExt cx="0" cy="0"/>
        </a:xfrm>
      </p:grpSpPr>
      <p:sp>
        <p:nvSpPr>
          <p:cNvPr id="135" name="Attribution"/>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Attribution</a:t>
            </a:r>
          </a:p>
        </p:txBody>
      </p:sp>
      <p:sp>
        <p:nvSpPr>
          <p:cNvPr id="136" name="Body Level One…"/>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“Notable Quote”</a:t>
            </a:r>
          </a:p>
          <a:p>
            <a:pPr lvl="1"/>
            <a:r>
              <a:t/>
            </a:r>
          </a:p>
          <a:p>
            <a:pPr lvl="2"/>
            <a:r>
              <a:t/>
            </a:r>
          </a:p>
          <a:p>
            <a:pPr lvl="3"/>
            <a:r>
              <a:t/>
            </a:r>
          </a:p>
          <a:p>
            <a:pPr lvl="4"/>
            <a:r>
              <a:t/>
            </a:r>
          </a:p>
        </p:txBody>
      </p:sp>
      <p:sp>
        <p:nvSpPr>
          <p:cNvPr id="13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 3 Up">
    <p:spTree>
      <p:nvGrpSpPr>
        <p:cNvPr id="1" name=""/>
        <p:cNvGrpSpPr/>
        <p:nvPr/>
      </p:nvGrpSpPr>
      <p:grpSpPr>
        <a:xfrm>
          <a:off x="0" y="0"/>
          <a:ext cx="0" cy="0"/>
          <a:chOff x="0" y="0"/>
          <a:chExt cx="0" cy="0"/>
        </a:xfrm>
      </p:grpSpPr>
      <p:sp>
        <p:nvSpPr>
          <p:cNvPr id="144" name="Bowl of salad with fried rice, boiled eggs, and chopsticks"/>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45" name="Bowl with salmon cakes, salad, and hummus "/>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46" name="Bowl of pappardelle pasta with parsley butter, roasted hazelnuts, and shaved parmesan cheese"/>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hoto">
    <p:spTree>
      <p:nvGrpSpPr>
        <p:cNvPr id="1" name=""/>
        <p:cNvGrpSpPr/>
        <p:nvPr/>
      </p:nvGrpSpPr>
      <p:grpSpPr>
        <a:xfrm>
          <a:off x="0" y="0"/>
          <a:ext cx="0" cy="0"/>
          <a:chOff x="0" y="0"/>
          <a:chExt cx="0" cy="0"/>
        </a:xfrm>
      </p:grpSpPr>
      <p:sp>
        <p:nvSpPr>
          <p:cNvPr id="154" name="bowl of salad with fried rice, boiled eggs, and chopsticks"/>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55" name="Slide Number"/>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62"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p:spTree>
      <p:nvGrpSpPr>
        <p:cNvPr id="1" name=""/>
        <p:cNvGrpSpPr/>
        <p:nvPr/>
      </p:nvGrpSpPr>
      <p:grpSpPr>
        <a:xfrm>
          <a:off x="0" y="0"/>
          <a:ext cx="0" cy="0"/>
          <a:chOff x="0" y="0"/>
          <a:chExt cx="0" cy="0"/>
        </a:xfrm>
      </p:grpSpPr>
      <p:sp>
        <p:nvSpPr>
          <p:cNvPr id="21" name="Avocados and limes"/>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Presentation Title"/>
          <p:cNvSpPr txBox="1"/>
          <p:nvPr>
            <p:ph type="title" hasCustomPrompt="1"/>
          </p:nvPr>
        </p:nvSpPr>
        <p:spPr>
          <a:xfrm>
            <a:off x="1206500" y="7124700"/>
            <a:ext cx="21971000" cy="4648200"/>
          </a:xfrm>
          <a:prstGeom prst="rect">
            <a:avLst/>
          </a:prstGeom>
        </p:spPr>
        <p:txBody>
          <a:bodyPr anchor="b"/>
          <a:lstStyle>
            <a:lvl1pPr>
              <a:defRPr spc="-232" sz="11600"/>
            </a:lvl1pPr>
          </a:lstStyle>
          <a:p>
            <a:pPr/>
            <a:r>
              <a:t>Presentation Title</a:t>
            </a:r>
          </a:p>
        </p:txBody>
      </p:sp>
      <p:sp>
        <p:nvSpPr>
          <p:cNvPr id="23" name="Author and Date"/>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825500">
              <a:lnSpc>
                <a:spcPct val="100000"/>
              </a:lnSpc>
              <a:spcBef>
                <a:spcPts val="0"/>
              </a:spcBef>
              <a:buSzTx/>
              <a:buNone/>
              <a:defRPr b="1" sz="3600"/>
            </a:lvl1pPr>
          </a:lstStyle>
          <a:p>
            <a:pPr/>
            <a:r>
              <a:t>Author and Date</a:t>
            </a:r>
          </a:p>
        </p:txBody>
      </p:sp>
      <p:sp>
        <p:nvSpPr>
          <p:cNvPr id="24" name="Body Level One…"/>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Presentation Subtitle</a:t>
            </a:r>
          </a:p>
          <a:p>
            <a:pPr lvl="1"/>
            <a:r>
              <a:t/>
            </a:r>
          </a:p>
          <a:p>
            <a:pPr lvl="2"/>
            <a:r>
              <a:t/>
            </a:r>
          </a:p>
          <a:p>
            <a:pPr lvl="3"/>
            <a:r>
              <a:t/>
            </a:r>
          </a:p>
          <a:p>
            <a:pPr lvl="4"/>
            <a:r>
              <a:t/>
            </a:r>
          </a:p>
        </p:txBody>
      </p:sp>
      <p:sp>
        <p:nvSpPr>
          <p:cNvPr id="2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Photo Alt">
    <p:spTree>
      <p:nvGrpSpPr>
        <p:cNvPr id="1" name=""/>
        <p:cNvGrpSpPr/>
        <p:nvPr/>
      </p:nvGrpSpPr>
      <p:grpSpPr>
        <a:xfrm>
          <a:off x="0" y="0"/>
          <a:ext cx="0" cy="0"/>
          <a:chOff x="0" y="0"/>
          <a:chExt cx="0" cy="0"/>
        </a:xfrm>
      </p:grpSpPr>
      <p:sp>
        <p:nvSpPr>
          <p:cNvPr id="32" name="Bowl with salmon cakes, salad, and hummus"/>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Slide Title"/>
          <p:cNvSpPr txBox="1"/>
          <p:nvPr>
            <p:ph type="title" hasCustomPrompt="1"/>
          </p:nvPr>
        </p:nvSpPr>
        <p:spPr>
          <a:xfrm>
            <a:off x="1206500" y="1270000"/>
            <a:ext cx="9779000" cy="5882273"/>
          </a:xfrm>
          <a:prstGeom prst="rect">
            <a:avLst/>
          </a:prstGeom>
        </p:spPr>
        <p:txBody>
          <a:bodyPr anchor="b"/>
          <a:lstStyle/>
          <a:p>
            <a:pPr/>
            <a:r>
              <a:t>Slide Title</a:t>
            </a:r>
          </a:p>
        </p:txBody>
      </p:sp>
      <p:sp>
        <p:nvSpPr>
          <p:cNvPr id="34" name="Body Level One…"/>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Slide Subtitle</a:t>
            </a:r>
          </a:p>
          <a:p>
            <a:pPr lvl="1"/>
            <a:r>
              <a:t/>
            </a:r>
          </a:p>
          <a:p>
            <a:pPr lvl="2"/>
            <a:r>
              <a:t/>
            </a:r>
          </a:p>
          <a:p>
            <a:pPr lvl="3"/>
            <a:r>
              <a:t/>
            </a:r>
          </a:p>
          <a:p>
            <a:pPr lvl="4"/>
            <a:r>
              <a:t/>
            </a:r>
          </a:p>
        </p:txBody>
      </p:sp>
      <p:sp>
        <p:nvSpPr>
          <p:cNvPr id="35"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mp; Bullets">
    <p:spTree>
      <p:nvGrpSpPr>
        <p:cNvPr id="1" name=""/>
        <p:cNvGrpSpPr/>
        <p:nvPr/>
      </p:nvGrpSpPr>
      <p:grpSpPr>
        <a:xfrm>
          <a:off x="0" y="0"/>
          <a:ext cx="0" cy="0"/>
          <a:chOff x="0" y="0"/>
          <a:chExt cx="0" cy="0"/>
        </a:xfrm>
      </p:grpSpPr>
      <p:sp>
        <p:nvSpPr>
          <p:cNvPr id="42" name="Slide Title"/>
          <p:cNvSpPr txBox="1"/>
          <p:nvPr>
            <p:ph type="title" hasCustomPrompt="1"/>
          </p:nvPr>
        </p:nvSpPr>
        <p:spPr>
          <a:prstGeom prst="rect">
            <a:avLst/>
          </a:prstGeom>
        </p:spPr>
        <p:txBody>
          <a:bodyPr/>
          <a:lstStyle/>
          <a:p>
            <a:pPr/>
            <a:r>
              <a:t>Slide Title</a:t>
            </a:r>
          </a:p>
        </p:txBody>
      </p:sp>
      <p:sp>
        <p:nvSpPr>
          <p:cNvPr id="43" name="Slide Subtitle"/>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44" name="Body Level One…"/>
          <p:cNvSpPr txBox="1"/>
          <p:nvPr>
            <p:ph type="body" idx="1" hasCustomPrompt="1"/>
          </p:nvPr>
        </p:nvSpPr>
        <p:spPr>
          <a:prstGeom prst="rect">
            <a:avLst/>
          </a:prstGeom>
        </p:spPr>
        <p:txBody>
          <a:bodyPr/>
          <a:lstStyle/>
          <a:p>
            <a:pPr/>
            <a:r>
              <a:t>Slide bullet text</a:t>
            </a:r>
          </a:p>
          <a:p>
            <a:pPr lvl="1"/>
            <a:r>
              <a:t/>
            </a:r>
          </a:p>
          <a:p>
            <a:pPr lvl="2"/>
            <a:r>
              <a:t/>
            </a:r>
          </a:p>
          <a:p>
            <a:pPr lvl="3"/>
            <a:r>
              <a:t/>
            </a:r>
          </a:p>
          <a:p>
            <a:pPr lvl="4"/>
            <a:r>
              <a:t/>
            </a:r>
          </a:p>
        </p:txBody>
      </p:sp>
      <p:sp>
        <p:nvSpPr>
          <p:cNvPr id="4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ullets">
    <p:spTree>
      <p:nvGrpSpPr>
        <p:cNvPr id="1" name=""/>
        <p:cNvGrpSpPr/>
        <p:nvPr/>
      </p:nvGrpSpPr>
      <p:grpSpPr>
        <a:xfrm>
          <a:off x="0" y="0"/>
          <a:ext cx="0" cy="0"/>
          <a:chOff x="0" y="0"/>
          <a:chExt cx="0" cy="0"/>
        </a:xfrm>
      </p:grpSpPr>
      <p:sp>
        <p:nvSpPr>
          <p:cNvPr id="52" name="Body Level One…"/>
          <p:cNvSpPr txBox="1"/>
          <p:nvPr>
            <p:ph type="body" idx="1" hasCustomPrompt="1"/>
          </p:nvPr>
        </p:nvSpPr>
        <p:spPr>
          <a:prstGeom prst="rect">
            <a:avLst/>
          </a:prstGeom>
        </p:spPr>
        <p:txBody>
          <a:bodyPr numCol="2" spcCol="1098550"/>
          <a:lstStyle/>
          <a:p>
            <a:pPr/>
            <a:r>
              <a:t>Slide bullet text</a:t>
            </a:r>
          </a:p>
          <a:p>
            <a:pPr lvl="1"/>
            <a:r>
              <a:t/>
            </a:r>
          </a:p>
          <a:p>
            <a:pPr lvl="2"/>
            <a:r>
              <a:t/>
            </a:r>
          </a:p>
          <a:p>
            <a:pPr lvl="3"/>
            <a:r>
              <a:t/>
            </a:r>
          </a:p>
          <a:p>
            <a:pPr lvl="4"/>
            <a:r>
              <a:t/>
            </a:r>
          </a:p>
        </p:txBody>
      </p:sp>
      <p:sp>
        <p:nvSpPr>
          <p:cNvPr id="5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Photo">
    <p:spTree>
      <p:nvGrpSpPr>
        <p:cNvPr id="1" name=""/>
        <p:cNvGrpSpPr/>
        <p:nvPr/>
      </p:nvGrpSpPr>
      <p:grpSpPr>
        <a:xfrm>
          <a:off x="0" y="0"/>
          <a:ext cx="0" cy="0"/>
          <a:chOff x="0" y="0"/>
          <a:chExt cx="0" cy="0"/>
        </a:xfrm>
      </p:grpSpPr>
      <p:sp>
        <p:nvSpPr>
          <p:cNvPr id="60"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61"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62" name="Bowl of pappardelle pasta with parsley butter, roasted hazelnuts, and shaved parmesan cheese"/>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6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Small">
    <p:spTree>
      <p:nvGrpSpPr>
        <p:cNvPr id="1" name=""/>
        <p:cNvGrpSpPr/>
        <p:nvPr/>
      </p:nvGrpSpPr>
      <p:grpSpPr>
        <a:xfrm>
          <a:off x="0" y="0"/>
          <a:ext cx="0" cy="0"/>
          <a:chOff x="0" y="0"/>
          <a:chExt cx="0" cy="0"/>
        </a:xfrm>
      </p:grpSpPr>
      <p:sp>
        <p:nvSpPr>
          <p:cNvPr id="7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7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7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7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Bullets &amp; Live Video Large">
    <p:spTree>
      <p:nvGrpSpPr>
        <p:cNvPr id="1" name=""/>
        <p:cNvGrpSpPr/>
        <p:nvPr/>
      </p:nvGrpSpPr>
      <p:grpSpPr>
        <a:xfrm>
          <a:off x="0" y="0"/>
          <a:ext cx="0" cy="0"/>
          <a:chOff x="0" y="0"/>
          <a:chExt cx="0" cy="0"/>
        </a:xfrm>
      </p:grpSpPr>
      <p:sp>
        <p:nvSpPr>
          <p:cNvPr id="81" name="Slide Subtitle"/>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825500">
              <a:lnSpc>
                <a:spcPct val="100000"/>
              </a:lnSpc>
              <a:spcBef>
                <a:spcPts val="0"/>
              </a:spcBef>
              <a:buSzTx/>
              <a:buNone/>
              <a:defRPr b="1" sz="5500"/>
            </a:lvl1pPr>
          </a:lstStyle>
          <a:p>
            <a:pPr/>
            <a:r>
              <a:t>Slide Subtitle</a:t>
            </a:r>
          </a:p>
        </p:txBody>
      </p:sp>
      <p:sp>
        <p:nvSpPr>
          <p:cNvPr id="82" name="Body Level One…"/>
          <p:cNvSpPr txBox="1"/>
          <p:nvPr>
            <p:ph type="body" sz="half" idx="1" hasCustomPrompt="1"/>
          </p:nvPr>
        </p:nvSpPr>
        <p:spPr>
          <a:xfrm>
            <a:off x="1206500" y="4248504"/>
            <a:ext cx="9779000" cy="8256630"/>
          </a:xfrm>
          <a:prstGeom prst="rect">
            <a:avLst/>
          </a:prstGeom>
        </p:spPr>
        <p:txBody>
          <a:bodyPr/>
          <a:lstStyle/>
          <a:p>
            <a:pPr/>
            <a:r>
              <a:t>Slide bullet text</a:t>
            </a:r>
          </a:p>
          <a:p>
            <a:pPr lvl="1"/>
            <a:r>
              <a:t/>
            </a:r>
          </a:p>
          <a:p>
            <a:pPr lvl="2"/>
            <a:r>
              <a:t/>
            </a:r>
          </a:p>
          <a:p>
            <a:pPr lvl="3"/>
            <a:r>
              <a:t/>
            </a:r>
          </a:p>
          <a:p>
            <a:pPr lvl="4"/>
            <a:r>
              <a:t/>
            </a:r>
          </a:p>
        </p:txBody>
      </p:sp>
      <p:sp>
        <p:nvSpPr>
          <p:cNvPr id="83" name="Slide Title"/>
          <p:cNvSpPr txBox="1"/>
          <p:nvPr>
            <p:ph type="title" hasCustomPrompt="1"/>
          </p:nvPr>
        </p:nvSpPr>
        <p:spPr>
          <a:xfrm>
            <a:off x="1206500" y="1079500"/>
            <a:ext cx="9779000" cy="1435100"/>
          </a:xfrm>
          <a:prstGeom prst="rect">
            <a:avLst/>
          </a:prstGeom>
        </p:spPr>
        <p:txBody>
          <a:bodyPr/>
          <a:lstStyle/>
          <a:p>
            <a:pPr/>
            <a:r>
              <a:t>Slide Title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p:spTree>
      <p:nvGrpSpPr>
        <p:cNvPr id="1" name=""/>
        <p:cNvGrpSpPr/>
        <p:nvPr/>
      </p:nvGrpSpPr>
      <p:grpSpPr>
        <a:xfrm>
          <a:off x="0" y="0"/>
          <a:ext cx="0" cy="0"/>
          <a:chOff x="0" y="0"/>
          <a:chExt cx="0" cy="0"/>
        </a:xfrm>
      </p:grpSpPr>
      <p:sp>
        <p:nvSpPr>
          <p:cNvPr id="91" name="Section Title"/>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Section Title</a:t>
            </a:r>
          </a:p>
        </p:txBody>
      </p:sp>
      <p:sp>
        <p:nvSpPr>
          <p:cNvPr id="92" name="Slide Number"/>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Title"/>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Title</a:t>
            </a:r>
          </a:p>
        </p:txBody>
      </p:sp>
      <p:sp>
        <p:nvSpPr>
          <p:cNvPr id="3" name="Body Level One…"/>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Slide bullet text</a:t>
            </a:r>
          </a:p>
          <a:p>
            <a:pPr lvl="1"/>
            <a:r>
              <a:t/>
            </a:r>
          </a:p>
          <a:p>
            <a:pPr lvl="2"/>
            <a:r>
              <a:t/>
            </a:r>
          </a:p>
          <a:p>
            <a:pPr lvl="3"/>
            <a:r>
              <a:t/>
            </a:r>
          </a:p>
          <a:p>
            <a:pPr lvl="4"/>
            <a:r>
              <a:t/>
            </a:r>
          </a:p>
        </p:txBody>
      </p:sp>
      <p:sp>
        <p:nvSpPr>
          <p:cNvPr id="4" name="Slide Number"/>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algn="ctr" defTabSz="584200">
              <a:lnSpc>
                <a:spcPct val="100000"/>
              </a:lnSpc>
              <a:spcBef>
                <a:spcPts val="0"/>
              </a:spcBef>
              <a:defRPr sz="1800"/>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s>

</file>

<file path=ppt/slides/_rels/slide2.xml.rels><?xml version="1.0" encoding="UTF-8"?>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2.png"/></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png"/><Relationship Id="rId3" Type="http://schemas.openxmlformats.org/officeDocument/2006/relationships/image" Target="../media/image4.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171" name="12805.jpg" descr="12805.jpg"/>
          <p:cNvPicPr>
            <a:picLocks noChangeAspect="1"/>
          </p:cNvPicPr>
          <p:nvPr>
            <p:ph type="pic" idx="21"/>
          </p:nvPr>
        </p:nvPicPr>
        <p:blipFill>
          <a:blip r:embed="rId2">
            <a:extLst/>
          </a:blip>
          <a:srcRect l="0" t="0" r="0" b="0"/>
          <a:stretch>
            <a:fillRect/>
          </a:stretch>
        </p:blipFill>
        <p:spPr>
          <a:xfrm>
            <a:off x="0" y="0"/>
            <a:ext cx="24384000" cy="13716000"/>
          </a:xfrm>
          <a:prstGeom prst="rect">
            <a:avLst/>
          </a:prstGeom>
        </p:spPr>
      </p:pic>
      <p:sp>
        <p:nvSpPr>
          <p:cNvPr id="172" name="Big Mountain Resort Pricing"/>
          <p:cNvSpPr txBox="1"/>
          <p:nvPr>
            <p:ph type="title"/>
          </p:nvPr>
        </p:nvSpPr>
        <p:spPr>
          <a:prstGeom prst="rect">
            <a:avLst/>
          </a:prstGeom>
          <a:effectLst>
            <a:outerShdw sx="100000" sy="100000" kx="0" ky="0" algn="b" rotWithShape="0" blurRad="63500" dist="25400" dir="5400000">
              <a:srgbClr val="000000"/>
            </a:outerShdw>
          </a:effectLst>
        </p:spPr>
        <p:txBody>
          <a:bodyPr/>
          <a:lstStyle>
            <a:lvl1pPr>
              <a:defRPr>
                <a:solidFill>
                  <a:srgbClr val="FFFFFF"/>
                </a:solidFill>
              </a:defRPr>
            </a:lvl1pPr>
          </a:lstStyle>
          <a:p>
            <a:pPr/>
            <a:r>
              <a:t>Big Mountain Resort Pricing</a:t>
            </a:r>
          </a:p>
        </p:txBody>
      </p:sp>
      <p:sp>
        <p:nvSpPr>
          <p:cNvPr id="173" name="Data-driven Analysis and Price Recommendation"/>
          <p:cNvSpPr txBox="1"/>
          <p:nvPr>
            <p:ph type="body" sz="quarter" idx="1"/>
          </p:nvPr>
        </p:nvSpPr>
        <p:spPr>
          <a:prstGeom prst="rect">
            <a:avLst/>
          </a:prstGeom>
          <a:effectLst>
            <a:outerShdw sx="100000" sy="100000" kx="0" ky="0" algn="b" rotWithShape="0" blurRad="63500" dist="25400" dir="5400000">
              <a:srgbClr val="000000"/>
            </a:outerShdw>
          </a:effectLst>
        </p:spPr>
        <p:txBody>
          <a:bodyPr/>
          <a:lstStyle>
            <a:lvl1pPr>
              <a:defRPr>
                <a:solidFill>
                  <a:srgbClr val="FFFFFF"/>
                </a:solidFill>
              </a:defRPr>
            </a:lvl1pPr>
          </a:lstStyle>
          <a:p>
            <a:pPr/>
            <a:r>
              <a:t>Data-driven Analysis and Price Recommendation</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75" name="Big Mountain Resort currently establishes prices for its ski passes by setting a price above the simple market average, but a more data-driven approach could lead to reduced costs and increased ticket prices."/>
          <p:cNvSpPr txBox="1"/>
          <p:nvPr>
            <p:ph type="body" sz="half" idx="1"/>
          </p:nvPr>
        </p:nvSpPr>
        <p:spPr>
          <a:prstGeom prst="rect">
            <a:avLst/>
          </a:prstGeom>
        </p:spPr>
        <p:txBody>
          <a:bodyPr/>
          <a:lstStyle/>
          <a:p>
            <a:pPr marL="0" indent="0" defTabSz="457200">
              <a:lnSpc>
                <a:spcPct val="100000"/>
              </a:lnSpc>
              <a:defRPr spc="0" sz="5000">
                <a:latin typeface="+mn-lt"/>
                <a:ea typeface="+mn-ea"/>
                <a:cs typeface="+mn-cs"/>
                <a:sym typeface="Helvetica Neue"/>
              </a:defRPr>
            </a:pPr>
            <a:r>
              <a:t>Big Mountain Resort currently establishes prices for its ski passes by setting a price above the simple market average, but a more data-driven approach could lead to </a:t>
            </a:r>
            <a:r>
              <a:rPr b="1"/>
              <a:t>reduced costs</a:t>
            </a:r>
            <a:r>
              <a:t> and </a:t>
            </a:r>
            <a:r>
              <a:rPr b="1"/>
              <a:t>increased ticket prices</a:t>
            </a:r>
            <a:r>
              <a:t>.</a:t>
            </a: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77" name="Price Prediction Goal"/>
          <p:cNvSpPr txBox="1"/>
          <p:nvPr>
            <p:ph type="title"/>
          </p:nvPr>
        </p:nvSpPr>
        <p:spPr>
          <a:prstGeom prst="rect">
            <a:avLst/>
          </a:prstGeom>
        </p:spPr>
        <p:txBody>
          <a:bodyPr/>
          <a:lstStyle/>
          <a:p>
            <a:pPr/>
            <a:r>
              <a:t>Price Prediction Goal</a:t>
            </a:r>
          </a:p>
        </p:txBody>
      </p:sp>
      <p:sp>
        <p:nvSpPr>
          <p:cNvPr id="178" name="Analyze data from 330 competing ski resorts…"/>
          <p:cNvSpPr txBox="1"/>
          <p:nvPr>
            <p:ph type="body" idx="1"/>
          </p:nvPr>
        </p:nvSpPr>
        <p:spPr>
          <a:prstGeom prst="rect">
            <a:avLst/>
          </a:prstGeom>
        </p:spPr>
        <p:txBody>
          <a:bodyPr/>
          <a:lstStyle/>
          <a:p>
            <a:pPr>
              <a:defRPr sz="5000"/>
            </a:pPr>
            <a:r>
              <a:t>Analyze data from 330 competing ski resorts</a:t>
            </a:r>
          </a:p>
          <a:p>
            <a:pPr>
              <a:defRPr sz="5000"/>
            </a:pPr>
            <a:r>
              <a:t>Determine which features most closely correlate with price</a:t>
            </a:r>
          </a:p>
          <a:p>
            <a:pPr>
              <a:defRPr sz="5000"/>
            </a:pPr>
            <a:r>
              <a:t>Predict a price that supports current and future capital expenditure while remaining competitive within the market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80" name="Remove 5 runs with lowest traffic…"/>
          <p:cNvSpPr txBox="1"/>
          <p:nvPr>
            <p:ph type="body" idx="1"/>
          </p:nvPr>
        </p:nvSpPr>
        <p:spPr>
          <a:xfrm>
            <a:off x="1206500" y="4248504"/>
            <a:ext cx="21971000" cy="8256630"/>
          </a:xfrm>
          <a:prstGeom prst="rect">
            <a:avLst/>
          </a:prstGeom>
        </p:spPr>
        <p:txBody>
          <a:bodyPr/>
          <a:lstStyle/>
          <a:p>
            <a:pPr/>
            <a:r>
              <a:t>Remove 5 runs with lowest traffic</a:t>
            </a:r>
          </a:p>
          <a:p>
            <a:pPr/>
            <a:r>
              <a:t>Increase vertical drop by 150 ft, adding 1 run and 1 chair lift</a:t>
            </a:r>
          </a:p>
          <a:p>
            <a:pPr/>
            <a:r>
              <a:t>Increase ticket prices from $81 to $90</a:t>
            </a:r>
          </a:p>
        </p:txBody>
      </p:sp>
      <p:sp>
        <p:nvSpPr>
          <p:cNvPr id="181" name="Recommendations"/>
          <p:cNvSpPr txBox="1"/>
          <p:nvPr>
            <p:ph type="title"/>
          </p:nvPr>
        </p:nvSpPr>
        <p:spPr>
          <a:prstGeom prst="rect">
            <a:avLst/>
          </a:prstGeom>
        </p:spPr>
        <p:txBody>
          <a:bodyPr/>
          <a:lstStyle/>
          <a:p>
            <a:pPr/>
            <a:r>
              <a:t>Recommendations</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83" name="Features Most Correlated with Price"/>
          <p:cNvSpPr txBox="1"/>
          <p:nvPr>
            <p:ph type="title"/>
          </p:nvPr>
        </p:nvSpPr>
        <p:spPr>
          <a:prstGeom prst="rect">
            <a:avLst/>
          </a:prstGeom>
        </p:spPr>
        <p:txBody>
          <a:bodyPr/>
          <a:lstStyle/>
          <a:p>
            <a:pPr/>
            <a:r>
              <a:t>Features Most Correlated with Price</a:t>
            </a:r>
          </a:p>
        </p:txBody>
      </p:sp>
      <p:sp>
        <p:nvSpPr>
          <p:cNvPr id="184" name="Fast quads…"/>
          <p:cNvSpPr txBox="1"/>
          <p:nvPr>
            <p:ph type="body" idx="1"/>
          </p:nvPr>
        </p:nvSpPr>
        <p:spPr>
          <a:prstGeom prst="rect">
            <a:avLst/>
          </a:prstGeom>
        </p:spPr>
        <p:txBody>
          <a:bodyPr/>
          <a:lstStyle/>
          <a:p>
            <a:pPr/>
            <a:r>
              <a:t>Fast quads</a:t>
            </a:r>
          </a:p>
          <a:p>
            <a:pPr/>
            <a:r>
              <a:t>Runs</a:t>
            </a:r>
          </a:p>
          <a:p>
            <a:pPr/>
            <a:r>
              <a:t>Snow Making</a:t>
            </a:r>
          </a:p>
          <a:p>
            <a:pPr/>
            <a:r>
              <a:t>Vertical Drop</a:t>
            </a:r>
          </a:p>
        </p:txBody>
      </p:sp>
      <p:pic>
        <p:nvPicPr>
          <p:cNvPr id="185" name="Screenshot 2025-02-19 at 5.10.37 PM.png" descr="Screenshot 2025-02-19 at 5.10.37 PM.png"/>
          <p:cNvPicPr>
            <a:picLocks noChangeAspect="1"/>
          </p:cNvPicPr>
          <p:nvPr/>
        </p:nvPicPr>
        <p:blipFill>
          <a:blip r:embed="rId2">
            <a:extLst/>
          </a:blip>
          <a:stretch>
            <a:fillRect/>
          </a:stretch>
        </p:blipFill>
        <p:spPr>
          <a:xfrm>
            <a:off x="11416441" y="3315367"/>
            <a:ext cx="12127508" cy="9484678"/>
          </a:xfrm>
          <a:prstGeom prst="rect">
            <a:avLst/>
          </a:prstGeom>
          <a:ln w="25400">
            <a:solidFill>
              <a:srgbClr val="FFFFFF"/>
            </a:solidFill>
            <a:miter lim="400000"/>
          </a:ln>
          <a:effectLst>
            <a:outerShdw sx="100000" sy="100000" kx="0" ky="0" algn="b" rotWithShape="0" blurRad="50800" dist="25400" dir="3600000">
              <a:srgbClr val="000000">
                <a:alpha val="70000"/>
              </a:srgbClr>
            </a:outerShdw>
          </a:effectLst>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87" name="Model Supports Closing Runs"/>
          <p:cNvSpPr txBox="1"/>
          <p:nvPr>
            <p:ph type="title"/>
          </p:nvPr>
        </p:nvSpPr>
        <p:spPr>
          <a:prstGeom prst="rect">
            <a:avLst/>
          </a:prstGeom>
        </p:spPr>
        <p:txBody>
          <a:bodyPr/>
          <a:lstStyle/>
          <a:p>
            <a:pPr/>
            <a:r>
              <a:t>Model Supports Closing Runs</a:t>
            </a:r>
          </a:p>
        </p:txBody>
      </p:sp>
      <p:sp>
        <p:nvSpPr>
          <p:cNvPr id="188" name="Findings support that Big Mountain can close up to 5 runs without significant impact to price or revenue"/>
          <p:cNvSpPr txBox="1"/>
          <p:nvPr>
            <p:ph type="body" sz="quarter" idx="1"/>
          </p:nvPr>
        </p:nvSpPr>
        <p:spPr>
          <a:xfrm>
            <a:off x="1206500" y="4248504"/>
            <a:ext cx="7502118" cy="8256012"/>
          </a:xfrm>
          <a:prstGeom prst="rect">
            <a:avLst/>
          </a:prstGeom>
        </p:spPr>
        <p:txBody>
          <a:bodyPr/>
          <a:lstStyle/>
          <a:p>
            <a:pPr/>
            <a:r>
              <a:t>Findings support that Big Mountain can close up to 5 runs without significant impact to price or revenue</a:t>
            </a:r>
          </a:p>
        </p:txBody>
      </p:sp>
      <p:pic>
        <p:nvPicPr>
          <p:cNvPr id="189" name="Screenshot 2025-02-19 at 5.08.21 PM.png" descr="Screenshot 2025-02-19 at 5.08.21 PM.png"/>
          <p:cNvPicPr>
            <a:picLocks noChangeAspect="1"/>
          </p:cNvPicPr>
          <p:nvPr/>
        </p:nvPicPr>
        <p:blipFill>
          <a:blip r:embed="rId2">
            <a:extLst/>
          </a:blip>
          <a:stretch>
            <a:fillRect/>
          </a:stretch>
        </p:blipFill>
        <p:spPr>
          <a:xfrm>
            <a:off x="9295324" y="3849647"/>
            <a:ext cx="14139186" cy="7472684"/>
          </a:xfrm>
          <a:prstGeom prst="rect">
            <a:avLst/>
          </a:prstGeom>
          <a:ln w="12700">
            <a:miter lim="400000"/>
          </a:ln>
        </p:spPr>
      </p:pic>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91" name="Vertical Drop Increase"/>
          <p:cNvSpPr txBox="1"/>
          <p:nvPr>
            <p:ph type="title"/>
          </p:nvPr>
        </p:nvSpPr>
        <p:spPr>
          <a:prstGeom prst="rect">
            <a:avLst/>
          </a:prstGeom>
        </p:spPr>
        <p:txBody>
          <a:bodyPr/>
          <a:lstStyle/>
          <a:p>
            <a:pPr/>
            <a:r>
              <a:t>Vertical Drop Increase</a:t>
            </a:r>
          </a:p>
        </p:txBody>
      </p:sp>
      <p:sp>
        <p:nvSpPr>
          <p:cNvPr id="192" name="Compared to competition, Big Mountain has significant room to increase vertical drop.  As this is closely correlated with price, this is the current investment that most justifies an increase in ticket price."/>
          <p:cNvSpPr txBox="1"/>
          <p:nvPr>
            <p:ph type="body" sz="half" idx="1"/>
          </p:nvPr>
        </p:nvSpPr>
        <p:spPr>
          <a:xfrm>
            <a:off x="1206499" y="4248504"/>
            <a:ext cx="10809283" cy="8256012"/>
          </a:xfrm>
          <a:prstGeom prst="rect">
            <a:avLst/>
          </a:prstGeom>
        </p:spPr>
        <p:txBody>
          <a:bodyPr/>
          <a:lstStyle/>
          <a:p>
            <a:pPr/>
            <a:r>
              <a:t>Compared to competition, Big Mountain has significant room to increase vertical drop.  As this is closely correlated with price, this is the current investment that most justifies an increase in ticket price.</a:t>
            </a:r>
          </a:p>
        </p:txBody>
      </p:sp>
      <p:pic>
        <p:nvPicPr>
          <p:cNvPr id="193" name="Screenshot 2025-02-19 at 5.08.51 PM.png" descr="Screenshot 2025-02-19 at 5.08.51 PM.png"/>
          <p:cNvPicPr>
            <a:picLocks noChangeAspect="1"/>
          </p:cNvPicPr>
          <p:nvPr/>
        </p:nvPicPr>
        <p:blipFill>
          <a:blip r:embed="rId2">
            <a:extLst/>
          </a:blip>
          <a:stretch>
            <a:fillRect/>
          </a:stretch>
        </p:blipFill>
        <p:spPr>
          <a:xfrm>
            <a:off x="12676257" y="591238"/>
            <a:ext cx="11238525" cy="5984602"/>
          </a:xfrm>
          <a:prstGeom prst="rect">
            <a:avLst/>
          </a:prstGeom>
          <a:ln w="12700">
            <a:miter lim="400000"/>
          </a:ln>
        </p:spPr>
      </p:pic>
      <p:pic>
        <p:nvPicPr>
          <p:cNvPr id="194" name="Screenshot 2025-02-19 at 5.09.02 PM.png" descr="Screenshot 2025-02-19 at 5.09.02 PM.png"/>
          <p:cNvPicPr>
            <a:picLocks noChangeAspect="1"/>
          </p:cNvPicPr>
          <p:nvPr/>
        </p:nvPicPr>
        <p:blipFill>
          <a:blip r:embed="rId3">
            <a:extLst/>
          </a:blip>
          <a:stretch>
            <a:fillRect/>
          </a:stretch>
        </p:blipFill>
        <p:spPr>
          <a:xfrm>
            <a:off x="12676257" y="7067754"/>
            <a:ext cx="11238525" cy="5938042"/>
          </a:xfrm>
          <a:prstGeom prst="rect">
            <a:avLst/>
          </a:prstGeom>
          <a:ln w="12700">
            <a:miter lim="400000"/>
          </a:ln>
        </p:spPr>
      </p:pic>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bg>
      <p:bgPr>
        <a:gradFill flip="none" rotWithShape="1">
          <a:gsLst>
            <a:gs pos="0">
              <a:srgbClr val="80A7AA"/>
            </a:gs>
            <a:gs pos="100000">
              <a:srgbClr val="FFFFFF"/>
            </a:gs>
          </a:gsLst>
          <a:lin ang="5400000" scaled="0"/>
        </a:gradFill>
      </p:bgPr>
    </p:bg>
    <p:spTree>
      <p:nvGrpSpPr>
        <p:cNvPr id="1" name=""/>
        <p:cNvGrpSpPr/>
        <p:nvPr/>
      </p:nvGrpSpPr>
      <p:grpSpPr>
        <a:xfrm>
          <a:off x="0" y="0"/>
          <a:ext cx="0" cy="0"/>
          <a:chOff x="0" y="0"/>
          <a:chExt cx="0" cy="0"/>
        </a:xfrm>
      </p:grpSpPr>
      <p:sp>
        <p:nvSpPr>
          <p:cNvPr id="196" name="A data-driven analysis supports increasing Big Mountain Resort ticket prices from $81 to $90 on the basis of removing the 5 least used runs and increasing the vertical drop by 150ft along with chair lift access."/>
          <p:cNvSpPr txBox="1"/>
          <p:nvPr>
            <p:ph type="body" sz="half" idx="1"/>
          </p:nvPr>
        </p:nvSpPr>
        <p:spPr>
          <a:prstGeom prst="rect">
            <a:avLst/>
          </a:prstGeom>
        </p:spPr>
        <p:txBody>
          <a:bodyPr/>
          <a:lstStyle>
            <a:lvl1pPr marL="0" indent="0" defTabSz="457200">
              <a:lnSpc>
                <a:spcPct val="100000"/>
              </a:lnSpc>
              <a:defRPr spc="0" sz="5000">
                <a:latin typeface="+mn-lt"/>
                <a:ea typeface="+mn-ea"/>
                <a:cs typeface="+mn-cs"/>
                <a:sym typeface="Helvetica Neue"/>
              </a:defRPr>
            </a:lvl1pPr>
          </a:lstStyle>
          <a:p>
            <a:pPr/>
            <a:r>
              <a:t>A data-driven analysis supports increasing Big Mountain Resort ticket prices from $81 to $90 on the basis of removing the 5 least used runs and increasing the vertical drop by 150ft along with chair lift access.</a:t>
            </a:r>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l" defTabSz="2438338" rtl="0" fontAlgn="auto" latinLnBrk="0" hangingPunct="0">
          <a:lnSpc>
            <a:spcPct val="90000"/>
          </a:lnSpc>
          <a:spcBef>
            <a:spcPts val="4500"/>
          </a:spcBef>
          <a:spcAft>
            <a:spcPts val="0"/>
          </a:spcAft>
          <a:buClrTx/>
          <a:buSzTx/>
          <a:buFontTx/>
          <a:buNone/>
          <a:tabLst/>
          <a:defRPr b="0" baseline="0" cap="none" i="0" spc="0" strike="noStrike" sz="4800" u="none" kumimoji="0" normalizeH="0">
            <a:ln>
              <a:noFill/>
            </a:ln>
            <a:solidFill>
              <a:srgbClr val="000000"/>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