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ipCx0n0KESFN2YxOQw1iTksW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084a5f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f084a5f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84a5ff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af084a5ff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084a5f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084a5f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084a5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084a5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084a5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084a5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084a5f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084a5f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084a5ff4_0_1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gaf084a5ff4_0_1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af084a5ff4_0_1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af084a5ff4_0_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af084a5ff4_0_1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140.112.30.34:35000/summary.js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Linear Algebra hw4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PageRank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王子銘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311700" y="219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205850" y="732250"/>
            <a:ext cx="901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calculate your bonus based on when, the full hour, you win. (148 winners out of 300 participants)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you win before deadline,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your bonus score=1%+3%*( time left to </a:t>
            </a:r>
            <a:r>
              <a:rPr b="1" lang="en" sz="1700">
                <a:solidFill>
                  <a:srgbClr val="FF0000"/>
                </a:solidFill>
              </a:rPr>
              <a:t>12/11(五)09:00 </a:t>
            </a:r>
            <a:r>
              <a:rPr lang="en"/>
              <a:t>/ 147hours 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No bonus If you don’t win.</a:t>
            </a:r>
            <a:endParaRPr/>
          </a:p>
        </p:txBody>
      </p:sp>
      <p:grpSp>
        <p:nvGrpSpPr>
          <p:cNvPr id="155" name="Google Shape;155;p6"/>
          <p:cNvGrpSpPr/>
          <p:nvPr/>
        </p:nvGrpSpPr>
        <p:grpSpPr>
          <a:xfrm>
            <a:off x="852275" y="2514925"/>
            <a:ext cx="6851075" cy="2893200"/>
            <a:chOff x="135175" y="2387500"/>
            <a:chExt cx="6851075" cy="2893200"/>
          </a:xfrm>
        </p:grpSpPr>
        <p:cxnSp>
          <p:nvCxnSpPr>
            <p:cNvPr id="156" name="Google Shape;156;p6"/>
            <p:cNvCxnSpPr/>
            <p:nvPr/>
          </p:nvCxnSpPr>
          <p:spPr>
            <a:xfrm>
              <a:off x="1841025" y="2999800"/>
              <a:ext cx="4028400" cy="1198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3193075" y="3417325"/>
              <a:ext cx="24600" cy="1185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1811550" y="3417325"/>
              <a:ext cx="13653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" name="Google Shape;159;p6"/>
            <p:cNvGrpSpPr/>
            <p:nvPr/>
          </p:nvGrpSpPr>
          <p:grpSpPr>
            <a:xfrm>
              <a:off x="135175" y="2387500"/>
              <a:ext cx="6851075" cy="2893200"/>
              <a:chOff x="135175" y="2387500"/>
              <a:chExt cx="6851075" cy="2893200"/>
            </a:xfrm>
          </p:grpSpPr>
          <p:grpSp>
            <p:nvGrpSpPr>
              <p:cNvPr id="160" name="Google Shape;160;p6"/>
              <p:cNvGrpSpPr/>
              <p:nvPr/>
            </p:nvGrpSpPr>
            <p:grpSpPr>
              <a:xfrm>
                <a:off x="1223550" y="2387500"/>
                <a:ext cx="5645100" cy="2893200"/>
                <a:chOff x="684525" y="1862800"/>
                <a:chExt cx="5645100" cy="2893200"/>
              </a:xfrm>
            </p:grpSpPr>
            <p:cxnSp>
              <p:nvCxnSpPr>
                <p:cNvPr id="161" name="Google Shape;161;p6"/>
                <p:cNvCxnSpPr/>
                <p:nvPr/>
              </p:nvCxnSpPr>
              <p:spPr>
                <a:xfrm rot="10800000">
                  <a:off x="1272525" y="1862800"/>
                  <a:ext cx="29400" cy="2234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62" name="Google Shape;162;p6"/>
                <p:cNvCxnSpPr/>
                <p:nvPr/>
              </p:nvCxnSpPr>
              <p:spPr>
                <a:xfrm flipH="1" rot="10800000">
                  <a:off x="1301925" y="4058200"/>
                  <a:ext cx="5027700" cy="39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63" name="Google Shape;163;p6"/>
                <p:cNvSpPr txBox="1"/>
                <p:nvPr/>
              </p:nvSpPr>
              <p:spPr>
                <a:xfrm>
                  <a:off x="684525" y="4097500"/>
                  <a:ext cx="1548600" cy="65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12/</a:t>
                  </a:r>
                  <a:r>
                    <a:rPr lang="en">
                      <a:solidFill>
                        <a:srgbClr val="FF0000"/>
                      </a:solidFill>
                    </a:rPr>
                    <a:t>5</a:t>
                  </a: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</a:t>
                  </a:r>
                  <a:r>
                    <a:rPr lang="en">
                      <a:solidFill>
                        <a:srgbClr val="FF0000"/>
                      </a:solidFill>
                    </a:rPr>
                    <a:t>六</a:t>
                  </a: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)10:00</a:t>
                  </a:r>
                  <a:endParaRPr b="0" i="0" sz="14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6"/>
                <p:cNvSpPr txBox="1"/>
                <p:nvPr/>
              </p:nvSpPr>
              <p:spPr>
                <a:xfrm>
                  <a:off x="4572000" y="4097500"/>
                  <a:ext cx="1548600" cy="65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12/1</a:t>
                  </a:r>
                  <a:r>
                    <a:rPr lang="en">
                      <a:solidFill>
                        <a:srgbClr val="FF0000"/>
                      </a:solidFill>
                    </a:rPr>
                    <a:t>1</a:t>
                  </a: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</a:t>
                  </a:r>
                  <a:r>
                    <a:rPr lang="en">
                      <a:solidFill>
                        <a:srgbClr val="FF0000"/>
                      </a:solidFill>
                    </a:rPr>
                    <a:t>五</a:t>
                  </a: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)</a:t>
                  </a:r>
                  <a:r>
                    <a:rPr lang="en">
                      <a:solidFill>
                        <a:srgbClr val="FF0000"/>
                      </a:solidFill>
                    </a:rPr>
                    <a:t>09</a:t>
                  </a:r>
                  <a:r>
                    <a:rPr b="0" i="0" lang="en" sz="14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:00</a:t>
                  </a:r>
                  <a:endParaRPr b="0" i="0" sz="14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" name="Google Shape;165;p6"/>
              <p:cNvSpPr txBox="1"/>
              <p:nvPr/>
            </p:nvSpPr>
            <p:spPr>
              <a:xfrm>
                <a:off x="1341150" y="2794025"/>
                <a:ext cx="5645100" cy="46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r>
                  <a:rPr lang="en"/>
                  <a:t>%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 txBox="1"/>
              <p:nvPr/>
            </p:nvSpPr>
            <p:spPr>
              <a:xfrm>
                <a:off x="1411325" y="4354425"/>
                <a:ext cx="490200" cy="6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0%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 txBox="1"/>
              <p:nvPr/>
            </p:nvSpPr>
            <p:spPr>
              <a:xfrm>
                <a:off x="2670550" y="4622200"/>
                <a:ext cx="1752600" cy="6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/>
                  <a:t>The time y</a:t>
                </a: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ou win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6"/>
              <p:cNvSpPr txBox="1"/>
              <p:nvPr/>
            </p:nvSpPr>
            <p:spPr>
              <a:xfrm>
                <a:off x="135175" y="3175600"/>
                <a:ext cx="1929300" cy="6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/>
                  <a:t>Your bonus</a:t>
                </a: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score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" name="Google Shape;169;p6"/>
          <p:cNvSpPr txBox="1"/>
          <p:nvPr/>
        </p:nvSpPr>
        <p:spPr>
          <a:xfrm>
            <a:off x="2075025" y="4051150"/>
            <a:ext cx="456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6"/>
          <p:cNvCxnSpPr/>
          <p:nvPr/>
        </p:nvCxnSpPr>
        <p:spPr>
          <a:xfrm>
            <a:off x="6579950" y="4318975"/>
            <a:ext cx="15900" cy="41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" name="Google Shape;171;p6"/>
          <p:cNvCxnSpPr/>
          <p:nvPr/>
        </p:nvCxnSpPr>
        <p:spPr>
          <a:xfrm flipH="1" rot="10800000">
            <a:off x="2531913" y="4312700"/>
            <a:ext cx="40080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Go to</a:t>
            </a:r>
            <a:r>
              <a:rPr lang="en" sz="2100" u="sng">
                <a:solidFill>
                  <a:schemeClr val="hlink"/>
                </a:solidFill>
              </a:rPr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2100" u="sng">
                <a:solidFill>
                  <a:schemeClr val="hlink"/>
                </a:solidFill>
              </a:rPr>
              <a:t>140.112.30.34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:35000/login</a:t>
            </a:r>
            <a:r>
              <a:rPr lang="en" sz="2100"/>
              <a:t> , and you will see this page.</a:t>
            </a:r>
            <a:endParaRPr sz="2100"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Username and password will be sent to you tomorrow.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5">
            <a:alphaModFix/>
          </a:blip>
          <a:srcRect b="41701" l="0" r="0" t="0"/>
          <a:stretch/>
        </p:blipFill>
        <p:spPr>
          <a:xfrm>
            <a:off x="268975" y="1983400"/>
            <a:ext cx="4224776" cy="23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311700" y="445025"/>
            <a:ext cx="8520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Go to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2100" u="sng">
                <a:solidFill>
                  <a:schemeClr val="accent5"/>
                </a:solidFill>
              </a:rPr>
              <a:t>140.112.30.34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:35000/updateLink</a:t>
            </a:r>
            <a:r>
              <a:rPr lang="en" sz="2100"/>
              <a:t> , and set your links. Submit button is down below. </a:t>
            </a:r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425" y="1313875"/>
            <a:ext cx="4845998" cy="35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Go to</a:t>
            </a:r>
            <a:r>
              <a:rPr lang="en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2100" u="sng">
                <a:solidFill>
                  <a:schemeClr val="accent5"/>
                </a:solidFill>
              </a:rPr>
              <a:t>140.112.30.34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:35000/summary</a:t>
            </a:r>
            <a:r>
              <a:rPr lang="en" sz="2100"/>
              <a:t> , to see the current summary.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99" y="1413400"/>
            <a:ext cx="6929176" cy="3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f084a5ff4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f084a5ff4_0_27"/>
          <p:cNvSpPr txBox="1"/>
          <p:nvPr>
            <p:ph idx="1" type="body"/>
          </p:nvPr>
        </p:nvSpPr>
        <p:spPr>
          <a:xfrm>
            <a:off x="311700" y="1152475"/>
            <a:ext cx="84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modify your page for a maximum of 10 times an hour. The server will store your best score, the one that is closest to 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summary file, which is in the same format as your summary.json file from Ceiba,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https://140.112.30.34:35000/summary.json</a:t>
            </a:r>
            <a:r>
              <a:rPr lang="en"/>
              <a:t> to calculate pageRank score before you modify your links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084a5ff4_0_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Total scores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af084a5ff4_0_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(Modified Hw4 score) + (bonus) ]  capped by 8%.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a comment on facebook if you have any questions.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Introduction -  PageRank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PageRank is an algorithm to measure the importance of a website.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It was  developed by Larry Page and  Sergey Brin in 1996.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more links a website received from other websites, the more important it is.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algorithm iteratively calculate the importance of a website according to the websites that have links to it and their importance.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75" y="1394738"/>
            <a:ext cx="1828800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4485926" y="1621375"/>
            <a:ext cx="4619838" cy="730103"/>
            <a:chOff x="5246652" y="1289432"/>
            <a:chExt cx="3967229" cy="456600"/>
          </a:xfrm>
        </p:grpSpPr>
        <p:pic>
          <p:nvPicPr>
            <p:cNvPr id="75" name="Google Shape;7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6652" y="1391120"/>
              <a:ext cx="489024" cy="186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3"/>
            <p:cNvSpPr txBox="1"/>
            <p:nvPr/>
          </p:nvSpPr>
          <p:spPr>
            <a:xfrm>
              <a:off x="5735681" y="1289432"/>
              <a:ext cx="34782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lang="en">
                  <a:latin typeface="Ubuntu"/>
                  <a:ea typeface="Ubuntu"/>
                  <a:cs typeface="Ubuntu"/>
                  <a:sym typeface="Ubuntu"/>
                </a:rPr>
                <a:t>/#ofOutGoingLinksfromPj,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if p</a:t>
              </a:r>
              <a:r>
                <a:rPr b="0" baseline="-2500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j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has a link to p</a:t>
              </a:r>
              <a:r>
                <a:rPr b="0" baseline="-2500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0, else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09150" y="2848088"/>
            <a:ext cx="7325700" cy="1995962"/>
            <a:chOff x="1203000" y="2891213"/>
            <a:chExt cx="7325700" cy="1995962"/>
          </a:xfrm>
        </p:grpSpPr>
        <p:sp>
          <p:nvSpPr>
            <p:cNvPr id="78" name="Google Shape;78;p3"/>
            <p:cNvSpPr txBox="1"/>
            <p:nvPr/>
          </p:nvSpPr>
          <p:spPr>
            <a:xfrm>
              <a:off x="5332050" y="4362150"/>
              <a:ext cx="30270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Original transition matrix</a:t>
              </a:r>
              <a:endPara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79" name="Google Shape;79;p3"/>
            <p:cNvPicPr preferRelativeResize="0"/>
            <p:nvPr/>
          </p:nvPicPr>
          <p:blipFill rotWithShape="1">
            <a:blip r:embed="rId5">
              <a:alphaModFix/>
            </a:blip>
            <a:srcRect b="0" l="19750" r="2914" t="0"/>
            <a:stretch/>
          </p:blipFill>
          <p:spPr>
            <a:xfrm>
              <a:off x="3878450" y="3024225"/>
              <a:ext cx="4161800" cy="120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 txBox="1"/>
            <p:nvPr/>
          </p:nvSpPr>
          <p:spPr>
            <a:xfrm>
              <a:off x="1654288" y="3419550"/>
              <a:ext cx="37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3"/>
            <p:cNvPicPr preferRelativeResize="0"/>
            <p:nvPr/>
          </p:nvPicPr>
          <p:blipFill rotWithShape="1">
            <a:blip r:embed="rId6">
              <a:alphaModFix/>
            </a:blip>
            <a:srcRect b="71874" l="0" r="0" t="0"/>
            <a:stretch/>
          </p:blipFill>
          <p:spPr>
            <a:xfrm>
              <a:off x="2174742" y="3388201"/>
              <a:ext cx="542283" cy="36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800000">
              <a:off x="2717025" y="3049625"/>
              <a:ext cx="202850" cy="113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75875" y="3037725"/>
              <a:ext cx="97075" cy="111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 rotWithShape="1">
            <a:blip r:embed="rId9">
              <a:alphaModFix/>
            </a:blip>
            <a:srcRect b="0" l="0" r="22773" t="0"/>
            <a:stretch/>
          </p:blipFill>
          <p:spPr>
            <a:xfrm>
              <a:off x="1203000" y="2945138"/>
              <a:ext cx="658025" cy="13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 rotWithShape="1">
            <a:blip r:embed="rId10">
              <a:alphaModFix/>
            </a:blip>
            <a:srcRect b="0" l="15994" r="0" t="0"/>
            <a:stretch/>
          </p:blipFill>
          <p:spPr>
            <a:xfrm>
              <a:off x="2860075" y="3087150"/>
              <a:ext cx="374900" cy="101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16725" y="3497585"/>
              <a:ext cx="377400" cy="320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800000">
              <a:off x="1891491" y="2953788"/>
              <a:ext cx="252800" cy="140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8045750" y="2891213"/>
              <a:ext cx="238725" cy="153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289975" y="3422812"/>
              <a:ext cx="238725" cy="346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3"/>
            <p:cNvSpPr txBox="1"/>
            <p:nvPr/>
          </p:nvSpPr>
          <p:spPr>
            <a:xfrm>
              <a:off x="3056600" y="4312975"/>
              <a:ext cx="49224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uniform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164775" y="2391138"/>
            <a:ext cx="7325700" cy="1995962"/>
            <a:chOff x="1203000" y="2891213"/>
            <a:chExt cx="7325700" cy="1995962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5332050" y="4362150"/>
              <a:ext cx="30270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Original transition matrix</a:t>
              </a:r>
              <a:endPara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98" name="Google Shape;98;p4"/>
            <p:cNvPicPr preferRelativeResize="0"/>
            <p:nvPr/>
          </p:nvPicPr>
          <p:blipFill rotWithShape="1">
            <a:blip r:embed="rId3">
              <a:alphaModFix/>
            </a:blip>
            <a:srcRect b="0" l="19750" r="2914" t="0"/>
            <a:stretch/>
          </p:blipFill>
          <p:spPr>
            <a:xfrm>
              <a:off x="3878450" y="3024225"/>
              <a:ext cx="4161800" cy="120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 txBox="1"/>
            <p:nvPr/>
          </p:nvSpPr>
          <p:spPr>
            <a:xfrm>
              <a:off x="1654288" y="3419550"/>
              <a:ext cx="37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4">
              <a:alphaModFix/>
            </a:blip>
            <a:srcRect b="71874" l="0" r="0" t="0"/>
            <a:stretch/>
          </p:blipFill>
          <p:spPr>
            <a:xfrm>
              <a:off x="2174742" y="3388201"/>
              <a:ext cx="542283" cy="36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2717025" y="3049625"/>
              <a:ext cx="202850" cy="113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75875" y="3037725"/>
              <a:ext cx="97075" cy="111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4"/>
            <p:cNvPicPr preferRelativeResize="0"/>
            <p:nvPr/>
          </p:nvPicPr>
          <p:blipFill rotWithShape="1">
            <a:blip r:embed="rId7">
              <a:alphaModFix/>
            </a:blip>
            <a:srcRect b="0" l="0" r="22773" t="0"/>
            <a:stretch/>
          </p:blipFill>
          <p:spPr>
            <a:xfrm>
              <a:off x="1203000" y="2945138"/>
              <a:ext cx="658025" cy="13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8">
              <a:alphaModFix/>
            </a:blip>
            <a:srcRect b="0" l="15994" r="0" t="0"/>
            <a:stretch/>
          </p:blipFill>
          <p:spPr>
            <a:xfrm>
              <a:off x="2860075" y="3087150"/>
              <a:ext cx="374900" cy="101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16725" y="3497585"/>
              <a:ext cx="377400" cy="320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1891491" y="2953788"/>
              <a:ext cx="252800" cy="140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8045750" y="2891213"/>
              <a:ext cx="238725" cy="153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89975" y="3422812"/>
              <a:ext cx="238725" cy="346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 txBox="1"/>
            <p:nvPr/>
          </p:nvSpPr>
          <p:spPr>
            <a:xfrm>
              <a:off x="3056600" y="4312975"/>
              <a:ext cx="10833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uniform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679150" y="1261075"/>
            <a:ext cx="2215750" cy="1130062"/>
            <a:chOff x="2964050" y="1047450"/>
            <a:chExt cx="2215750" cy="1130062"/>
          </a:xfrm>
        </p:grpSpPr>
        <p:sp>
          <p:nvSpPr>
            <p:cNvPr id="111" name="Google Shape;111;p4"/>
            <p:cNvSpPr txBox="1"/>
            <p:nvPr/>
          </p:nvSpPr>
          <p:spPr>
            <a:xfrm>
              <a:off x="2964050" y="1325375"/>
              <a:ext cx="21450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Initialize R with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8">
              <a:alphaModFix/>
            </a:blip>
            <a:srcRect b="0" l="15994" r="0" t="0"/>
            <a:stretch/>
          </p:blipFill>
          <p:spPr>
            <a:xfrm>
              <a:off x="4572000" y="1103738"/>
              <a:ext cx="374900" cy="101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4369150" y="1047450"/>
              <a:ext cx="202850" cy="113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4946900" y="1047462"/>
              <a:ext cx="232900" cy="113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2288" y="1594950"/>
              <a:ext cx="194325" cy="365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4"/>
          <p:cNvSpPr txBox="1"/>
          <p:nvPr/>
        </p:nvSpPr>
        <p:spPr>
          <a:xfrm>
            <a:off x="354425" y="2856625"/>
            <a:ext cx="4922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         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354425" y="4196900"/>
            <a:ext cx="4922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it R converge.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084a5ff4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Hw4 </a:t>
            </a:r>
            <a:endParaRPr/>
          </a:p>
        </p:txBody>
      </p:sp>
      <p:sp>
        <p:nvSpPr>
          <p:cNvPr id="123" name="Google Shape;123;gaf084a5ff4_0_17"/>
          <p:cNvSpPr txBox="1"/>
          <p:nvPr>
            <p:ph idx="1" type="body"/>
          </p:nvPr>
        </p:nvSpPr>
        <p:spPr>
          <a:xfrm>
            <a:off x="311700" y="1152475"/>
            <a:ext cx="84042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pagerank algorithm and turn a 2-dimensional list into the ordering of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 compressed folder from hw4 on Ceiba.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will get a 2-dimensional list describing the topology of a network.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[[0,3],[1,2,3],[2],[0,1]]. The first list [0,3] in this list means the webpage with id 0 has incoming links from 0 and 3. The second list [1,2,3] is the websites webpage 1 has links from, etc.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list have a length of 300. Each sublist has at least a number from 0~299.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the file you download from the above link. And another file that contains a list, like [2,0,3,1], which sort the web pages based on pagerank. The web page with a higher probability comes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084a5ff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Hw4 </a:t>
            </a:r>
            <a:endParaRPr/>
          </a:p>
        </p:txBody>
      </p:sp>
      <p:sp>
        <p:nvSpPr>
          <p:cNvPr id="129" name="Google Shape;129;gaf084a5ff4_0_0"/>
          <p:cNvSpPr txBox="1"/>
          <p:nvPr>
            <p:ph idx="1" type="body"/>
          </p:nvPr>
        </p:nvSpPr>
        <p:spPr>
          <a:xfrm>
            <a:off x="311700" y="1152475"/>
            <a:ext cx="84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You will also get a pageRank.py python file that helps you start.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$python3 pageRank.py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It will output a answer.json file. Modify the pageRank.py file so that it output 	the correct ordering.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answer.json</a:t>
            </a:r>
            <a:r>
              <a:rPr lang="en"/>
              <a:t> contains a list, like [2,0,3,1], which should be the ordering of the web pages based on pagerank. The web page with a higher probability comes first. Float will be acceptable [2.0, 0.0, 3.0,1.0].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084a5ff4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format</a:t>
            </a:r>
            <a:endParaRPr/>
          </a:p>
        </p:txBody>
      </p:sp>
      <p:sp>
        <p:nvSpPr>
          <p:cNvPr id="135" name="Google Shape;135;gaf084a5ff4_0_22"/>
          <p:cNvSpPr txBox="1"/>
          <p:nvPr>
            <p:ph idx="1" type="body"/>
          </p:nvPr>
        </p:nvSpPr>
        <p:spPr>
          <a:xfrm>
            <a:off x="311700" y="1152475"/>
            <a:ext cx="84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format should be the following.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folder with your student id </a:t>
            </a:r>
            <a:r>
              <a:rPr lang="en">
                <a:solidFill>
                  <a:srgbClr val="FF0000"/>
                </a:solidFill>
              </a:rPr>
              <a:t>b0XXXXXXX_hw4</a:t>
            </a:r>
            <a:r>
              <a:rPr lang="en"/>
              <a:t> that contains three files: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pageRank.py </a:t>
            </a:r>
            <a:r>
              <a:rPr lang="en">
                <a:solidFill>
                  <a:srgbClr val="000000"/>
                </a:solidFill>
              </a:rPr>
              <a:t>           This is your modified pageRank.py file.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rgbClr val="FF0000"/>
                </a:solidFill>
              </a:rPr>
              <a:t>ummary.json           </a:t>
            </a:r>
            <a:r>
              <a:rPr lang="en">
                <a:solidFill>
                  <a:srgbClr val="000000"/>
                </a:solidFill>
              </a:rPr>
              <a:t>The original summary.json file that comes from Ceiba.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nswer.json              </a:t>
            </a:r>
            <a:r>
              <a:rPr lang="en">
                <a:solidFill>
                  <a:srgbClr val="000000"/>
                </a:solidFill>
              </a:rPr>
              <a:t>Your answer on the ordering of the websites.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your folder to </a:t>
            </a:r>
            <a:r>
              <a:rPr lang="en">
                <a:solidFill>
                  <a:srgbClr val="FF0000"/>
                </a:solidFill>
              </a:rPr>
              <a:t>b0XXXXXXX_hw4.zip</a:t>
            </a:r>
            <a:r>
              <a:rPr lang="en"/>
              <a:t> and submit the compressed folder to Ceiba. Make sure your file names match those of above when you submit.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084a5ff4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41" name="Google Shape;141;gaf084a5ff4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answer.json (6%)</a:t>
            </a:r>
            <a:endParaRPr/>
          </a:p>
        </p:txBody>
      </p:sp>
      <p:sp>
        <p:nvSpPr>
          <p:cNvPr id="142" name="Google Shape;142;gaf084a5ff4_0_32"/>
          <p:cNvSpPr txBox="1"/>
          <p:nvPr/>
        </p:nvSpPr>
        <p:spPr>
          <a:xfrm>
            <a:off x="453200" y="1688850"/>
            <a:ext cx="71829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" sz="1700">
                <a:solidFill>
                  <a:srgbClr val="000000"/>
                </a:solidFill>
              </a:rPr>
              <a:t>不要抄作業，不要交別人的答案，作弊一律0分計算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" sz="1700">
                <a:solidFill>
                  <a:srgbClr val="000000"/>
                </a:solidFill>
              </a:rPr>
              <a:t>上傳 .zip 檔案到 CEIBA</a:t>
            </a:r>
            <a:endParaRPr sz="1700">
              <a:solidFill>
                <a:srgbClr val="000000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" sz="1700">
                <a:solidFill>
                  <a:srgbClr val="000000"/>
                </a:solidFill>
              </a:rPr>
              <a:t>注意繳交的資料夾學號開頭英文用</a:t>
            </a:r>
            <a:r>
              <a:rPr b="1" lang="en" sz="1700">
                <a:solidFill>
                  <a:srgbClr val="FF0000"/>
                </a:solidFill>
              </a:rPr>
              <a:t>小寫</a:t>
            </a:r>
            <a:endParaRPr b="1" sz="17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" sz="1700">
                <a:solidFill>
                  <a:srgbClr val="FF0000"/>
                </a:solidFill>
              </a:rPr>
              <a:t>DEADLINE: 2020/12/16(三) 21:00 (GMT+8:00)</a:t>
            </a:r>
            <a:endParaRPr sz="1700">
              <a:solidFill>
                <a:srgbClr val="FF0000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" sz="1700">
                <a:solidFill>
                  <a:srgbClr val="FF0000"/>
                </a:solidFill>
              </a:rPr>
              <a:t>遲交、改</a:t>
            </a:r>
            <a:r>
              <a:rPr b="1" lang="en" sz="1700">
                <a:solidFill>
                  <a:srgbClr val="FF0000"/>
                </a:solidFill>
              </a:rPr>
              <a:t>格式、</a:t>
            </a:r>
            <a:r>
              <a:rPr b="1" lang="en" sz="1700">
                <a:solidFill>
                  <a:srgbClr val="FF0000"/>
                </a:solidFill>
              </a:rPr>
              <a:t>改檔名</a:t>
            </a:r>
            <a:r>
              <a:rPr b="1" lang="en" sz="1700">
                <a:solidFill>
                  <a:srgbClr val="FF0000"/>
                </a:solidFill>
              </a:rPr>
              <a:t>、改檔案、各種奇怪的錯誤無法改作業：</a:t>
            </a:r>
            <a:r>
              <a:rPr b="1" lang="en" sz="1700">
                <a:solidFill>
                  <a:srgbClr val="FF0000"/>
                </a:solidFill>
              </a:rPr>
              <a:t>每次</a:t>
            </a:r>
            <a:r>
              <a:rPr b="1" lang="en" sz="1700">
                <a:solidFill>
                  <a:srgbClr val="FF0000"/>
                </a:solidFill>
              </a:rPr>
              <a:t>分數×0.7，</a:t>
            </a:r>
            <a:r>
              <a:rPr b="1" lang="en" sz="1700">
                <a:solidFill>
                  <a:srgbClr val="FF0000"/>
                </a:solidFill>
              </a:rPr>
              <a:t>每次修改請完整按照格式繳交。</a:t>
            </a:r>
            <a:endParaRPr b="1" sz="1700">
              <a:solidFill>
                <a:srgbClr val="FF0000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354425" y="18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Hw4 bonus: Page rank competition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311700" y="752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Every student will have a web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need to modify your incoming links in order to make your webpage’s probability as close to a number P published by a server every hour as possible </a:t>
            </a:r>
            <a:r>
              <a:rPr lang="en"/>
              <a:t>(0&lt;=p&lt;1)</a:t>
            </a:r>
            <a:r>
              <a:rPr lang="en"/>
              <a:t>. Your webpages probability will be calculated based on the pagerank algorithm described previously. In this homework we set d=0.85 and always update R 50 times. If there is no link for a website, then d for that website is 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system would choose a winner on every full hour</a:t>
            </a:r>
            <a:r>
              <a:rPr lang="en"/>
              <a:t>（每個整點）</a:t>
            </a:r>
            <a:r>
              <a:rPr lang="en"/>
              <a:t> whose best record is closest to P in that hour</a:t>
            </a:r>
            <a:r>
              <a:rPr lang="en"/>
              <a:t> from </a:t>
            </a:r>
            <a:r>
              <a:rPr b="1" lang="en" sz="1700">
                <a:solidFill>
                  <a:srgbClr val="FF0000"/>
                </a:solidFill>
              </a:rPr>
              <a:t>12/5(六)10:00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to </a:t>
            </a:r>
            <a:r>
              <a:rPr b="1" lang="en" sz="1700">
                <a:solidFill>
                  <a:srgbClr val="FF0000"/>
                </a:solidFill>
              </a:rPr>
              <a:t>12/11(五)09:00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Each student can be chosen for only 1 time. But his web page still have influence over the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