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9753600" cx="130048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Helvetica Neue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7C7C7A-4BDD-43D3-AEC3-B2A6F071D602}">
  <a:tblStyle styleId="{F67C7C7A-4BDD-43D3-AEC3-B2A6F071D602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bold.fntdata"/><Relationship Id="rId41" Type="http://schemas.openxmlformats.org/officeDocument/2006/relationships/font" Target="fonts/HelveticaNeueLight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47748c219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647748c21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7748c219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47748c21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e068120d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e068120df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e068120d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e068120d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3101a293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43101a29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e0765226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e0765226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1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eNDphUP5p8SXKkqYfzbaLNKfNS__Ww5l?usp=sharing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Sologa/HW1.git" TargetMode="External"/><Relationship Id="rId4" Type="http://schemas.openxmlformats.org/officeDocument/2006/relationships/hyperlink" Target="https://github.com/Sologa/HW1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thebjorn/pydep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reurl.cc/v1ver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33147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Algebra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HW1 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 Detection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270000" y="67183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/>
              <a:t>謝濬丞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8488524" y="2459760"/>
            <a:ext cx="1217652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952500" y="3302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Dependent to Detect Cycle </a:t>
            </a:r>
            <a:endParaRPr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22396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23"/>
          <p:cNvGraphicFramePr/>
          <p:nvPr/>
        </p:nvGraphicFramePr>
        <p:xfrm>
          <a:off x="57702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200" name="Google Shape;200;p23"/>
          <p:cNvCxnSpPr/>
          <p:nvPr/>
        </p:nvCxnSpPr>
        <p:spPr>
          <a:xfrm>
            <a:off x="4792322" y="3997197"/>
            <a:ext cx="941740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01" name="Google Shape;201;p23"/>
          <p:cNvGraphicFramePr/>
          <p:nvPr/>
        </p:nvGraphicFramePr>
        <p:xfrm>
          <a:off x="95167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202" name="Google Shape;202;p23"/>
          <p:cNvCxnSpPr/>
          <p:nvPr/>
        </p:nvCxnSpPr>
        <p:spPr>
          <a:xfrm>
            <a:off x="8320440" y="3997197"/>
            <a:ext cx="11601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" name="Google Shape;203;p23"/>
          <p:cNvSpPr txBox="1"/>
          <p:nvPr/>
        </p:nvSpPr>
        <p:spPr>
          <a:xfrm>
            <a:off x="973493" y="2507257"/>
            <a:ext cx="1217652" cy="297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3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742024" y="4555260"/>
            <a:ext cx="1217653" cy="1367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26338" y="2943072"/>
            <a:ext cx="299390" cy="694371"/>
          </a:xfrm>
          <a:custGeom>
            <a:rect b="b" l="l" r="r" t="t"/>
            <a:pathLst>
              <a:path extrusionOk="0" h="21600" w="16202">
                <a:moveTo>
                  <a:pt x="15475" y="21600"/>
                </a:moveTo>
                <a:cubicBezTo>
                  <a:pt x="-5398" y="13242"/>
                  <a:pt x="-5156" y="6042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440620" y="2943072"/>
            <a:ext cx="473892" cy="2196890"/>
          </a:xfrm>
          <a:custGeom>
            <a:rect b="b" l="l" r="r" t="t"/>
            <a:pathLst>
              <a:path extrusionOk="0" h="21600" w="16202">
                <a:moveTo>
                  <a:pt x="15524" y="21600"/>
                </a:moveTo>
                <a:cubicBezTo>
                  <a:pt x="-5398" y="13220"/>
                  <a:pt x="-5172" y="6020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417847" y="2943072"/>
            <a:ext cx="299391" cy="694371"/>
          </a:xfrm>
          <a:custGeom>
            <a:rect b="b" l="l" r="r" t="t"/>
            <a:pathLst>
              <a:path extrusionOk="0" h="21600" w="16202">
                <a:moveTo>
                  <a:pt x="15475" y="21600"/>
                </a:moveTo>
                <a:cubicBezTo>
                  <a:pt x="-5398" y="13242"/>
                  <a:pt x="-5156" y="6042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8" name="Google Shape;208;p23"/>
          <p:cNvGrpSpPr/>
          <p:nvPr/>
        </p:nvGrpSpPr>
        <p:grpSpPr>
          <a:xfrm>
            <a:off x="318150" y="6629576"/>
            <a:ext cx="2684106" cy="1477985"/>
            <a:chOff x="0" y="0"/>
            <a:chExt cx="2968815" cy="1819506"/>
          </a:xfrm>
        </p:grpSpPr>
        <p:sp>
          <p:nvSpPr>
            <p:cNvPr id="209" name="Google Shape;209;p23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7134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13" name="Google Shape;213;p23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14" name="Google Shape;214;p23"/>
            <p:cNvCxnSpPr/>
            <p:nvPr/>
          </p:nvCxnSpPr>
          <p:spPr>
            <a:xfrm flipH="1">
              <a:off x="1537348" y="631472"/>
              <a:ext cx="1" cy="533612"/>
            </a:xfrm>
            <a:prstGeom prst="straightConnector1">
              <a:avLst/>
            </a:pr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15" name="Google Shape;215;p23"/>
            <p:cNvCxnSpPr/>
            <p:nvPr/>
          </p:nvCxnSpPr>
          <p:spPr>
            <a:xfrm rot="10800000">
              <a:off x="1785173" y="549889"/>
              <a:ext cx="752955" cy="617917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 flipH="1" rot="10800000">
              <a:off x="679712" y="15278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7" name="Google Shape;217;p23"/>
          <p:cNvGrpSpPr/>
          <p:nvPr/>
        </p:nvGrpSpPr>
        <p:grpSpPr>
          <a:xfrm>
            <a:off x="3382784" y="6629576"/>
            <a:ext cx="2785866" cy="1477985"/>
            <a:chOff x="0" y="0"/>
            <a:chExt cx="3081369" cy="1819506"/>
          </a:xfrm>
        </p:grpSpPr>
        <p:sp>
          <p:nvSpPr>
            <p:cNvPr id="218" name="Google Shape;218;p23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383896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22" name="Google Shape;222;p23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3" name="Google Shape;223;p23"/>
            <p:cNvCxnSpPr/>
            <p:nvPr/>
          </p:nvCxnSpPr>
          <p:spPr>
            <a:xfrm rot="10800000">
              <a:off x="1785173" y="549889"/>
              <a:ext cx="774726" cy="64480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4" name="Google Shape;224;p23"/>
            <p:cNvCxnSpPr/>
            <p:nvPr/>
          </p:nvCxnSpPr>
          <p:spPr>
            <a:xfrm flipH="1" rot="10800000">
              <a:off x="679712" y="16421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23"/>
            <p:cNvCxnSpPr/>
            <p:nvPr/>
          </p:nvCxnSpPr>
          <p:spPr>
            <a:xfrm flipH="1" rot="10800000">
              <a:off x="667012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6" name="Google Shape;226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27" name="Google Shape;227;p23"/>
          <p:cNvGrpSpPr/>
          <p:nvPr/>
        </p:nvGrpSpPr>
        <p:grpSpPr>
          <a:xfrm>
            <a:off x="6549184" y="6629576"/>
            <a:ext cx="2785867" cy="1477985"/>
            <a:chOff x="0" y="0"/>
            <a:chExt cx="3081370" cy="1819507"/>
          </a:xfrm>
        </p:grpSpPr>
        <p:sp>
          <p:nvSpPr>
            <p:cNvPr id="228" name="Google Shape;228;p23"/>
            <p:cNvSpPr/>
            <p:nvPr/>
          </p:nvSpPr>
          <p:spPr>
            <a:xfrm>
              <a:off x="0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188612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383897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32" name="Google Shape;232;p23"/>
            <p:cNvCxnSpPr/>
            <p:nvPr/>
          </p:nvCxnSpPr>
          <p:spPr>
            <a:xfrm flipH="1" rot="10800000">
              <a:off x="1537348" y="657554"/>
              <a:ext cx="1" cy="504398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3" name="Google Shape;233;p23"/>
            <p:cNvCxnSpPr/>
            <p:nvPr/>
          </p:nvCxnSpPr>
          <p:spPr>
            <a:xfrm rot="10800000">
              <a:off x="1785173" y="549890"/>
              <a:ext cx="774727" cy="64480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4" name="Google Shape;234;p23"/>
            <p:cNvCxnSpPr/>
            <p:nvPr/>
          </p:nvCxnSpPr>
          <p:spPr>
            <a:xfrm flipH="1" rot="10800000">
              <a:off x="679713" y="16421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5" name="Google Shape;235;p23"/>
            <p:cNvCxnSpPr/>
            <p:nvPr/>
          </p:nvCxnSpPr>
          <p:spPr>
            <a:xfrm flipH="1" rot="10800000">
              <a:off x="667013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6" name="Google Shape;236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7" name="Google Shape;237;p23"/>
          <p:cNvGrpSpPr/>
          <p:nvPr/>
        </p:nvGrpSpPr>
        <p:grpSpPr>
          <a:xfrm>
            <a:off x="9715583" y="6629576"/>
            <a:ext cx="2785867" cy="1477985"/>
            <a:chOff x="0" y="0"/>
            <a:chExt cx="3081370" cy="1819507"/>
          </a:xfrm>
        </p:grpSpPr>
        <p:sp>
          <p:nvSpPr>
            <p:cNvPr id="238" name="Google Shape;238;p23"/>
            <p:cNvSpPr/>
            <p:nvPr/>
          </p:nvSpPr>
          <p:spPr>
            <a:xfrm>
              <a:off x="0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188612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383897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42" name="Google Shape;242;p23"/>
            <p:cNvCxnSpPr/>
            <p:nvPr/>
          </p:nvCxnSpPr>
          <p:spPr>
            <a:xfrm flipH="1" rot="10800000">
              <a:off x="1537348" y="657554"/>
              <a:ext cx="1" cy="504398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3" name="Google Shape;243;p23"/>
            <p:cNvCxnSpPr/>
            <p:nvPr/>
          </p:nvCxnSpPr>
          <p:spPr>
            <a:xfrm rot="10800000">
              <a:off x="1785173" y="549890"/>
              <a:ext cx="774727" cy="64480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4" name="Google Shape;244;p23"/>
            <p:cNvCxnSpPr/>
            <p:nvPr/>
          </p:nvCxnSpPr>
          <p:spPr>
            <a:xfrm flipH="1" rot="10800000">
              <a:off x="679713" y="1642190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EB220C"/>
              </a:solidFill>
              <a:prstDash val="dot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23"/>
            <p:cNvCxnSpPr/>
            <p:nvPr/>
          </p:nvCxnSpPr>
          <p:spPr>
            <a:xfrm flipH="1" rot="10800000">
              <a:off x="667013" y="1337390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EB220C"/>
              </a:solidFill>
              <a:prstDash val="dot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6" name="Google Shape;246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Termination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952500" y="2590800"/>
            <a:ext cx="110997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get a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 after addition, then the graph has a cycle.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do addition on all the edges and we don’t get a ALL 0, then the graph does not have a cycle.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p1.py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25" y="2716225"/>
            <a:ext cx="1036320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</a:t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8201907" y="2590800"/>
            <a:ext cx="4371229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cell(x,y) = 1 if there is a connection from x to y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otherwise</a:t>
            </a:r>
            <a:endParaRPr/>
          </a:p>
        </p:txBody>
      </p:sp>
      <p:graphicFrame>
        <p:nvGraphicFramePr>
          <p:cNvPr id="271" name="Google Shape;271;p27"/>
          <p:cNvGraphicFramePr/>
          <p:nvPr/>
        </p:nvGraphicFramePr>
        <p:xfrm>
          <a:off x="2425700" y="25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</a:tblGrid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27"/>
          <p:cNvSpPr txBox="1"/>
          <p:nvPr/>
        </p:nvSpPr>
        <p:spPr>
          <a:xfrm>
            <a:off x="842041" y="3158132"/>
            <a:ext cx="1217653" cy="571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Multiplication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952500" y="7410472"/>
            <a:ext cx="11099800" cy="1466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multiplication at most N times. (N: # of nodes)</a:t>
            </a:r>
            <a:endParaRPr/>
          </a:p>
        </p:txBody>
      </p:sp>
      <p:graphicFrame>
        <p:nvGraphicFramePr>
          <p:cNvPr id="279" name="Google Shape;279;p28"/>
          <p:cNvGraphicFramePr/>
          <p:nvPr/>
        </p:nvGraphicFramePr>
        <p:xfrm>
          <a:off x="987383" y="375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28"/>
          <p:cNvGraphicFramePr/>
          <p:nvPr/>
        </p:nvGraphicFramePr>
        <p:xfrm>
          <a:off x="9177121" y="3753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A91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8"/>
          <p:cNvSpPr txBox="1"/>
          <p:nvPr/>
        </p:nvSpPr>
        <p:spPr>
          <a:xfrm>
            <a:off x="2019330" y="2831923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10190622" y="2831905"/>
            <a:ext cx="803311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3" name="Google Shape;283;p28"/>
          <p:cNvGraphicFramePr/>
          <p:nvPr/>
        </p:nvGraphicFramePr>
        <p:xfrm>
          <a:off x="4677976" y="375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28"/>
          <p:cNvSpPr txBox="1"/>
          <p:nvPr/>
        </p:nvSpPr>
        <p:spPr>
          <a:xfrm>
            <a:off x="5709923" y="2831923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3882077" y="4673168"/>
            <a:ext cx="731521" cy="132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"/>
              <a:buNone/>
            </a:pPr>
            <a:r>
              <a:rPr b="1" i="0" lang="en-US" sz="8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×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7976946" y="4673168"/>
            <a:ext cx="731521" cy="132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"/>
              <a:buNone/>
            </a:pPr>
            <a:r>
              <a:rPr b="1" i="0" lang="en-US" sz="8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7976946" y="5523255"/>
            <a:ext cx="1217652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1462705" y="5742816"/>
            <a:ext cx="1217652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4402638" y="4273141"/>
            <a:ext cx="1217653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/>
        </p:nvSpPr>
        <p:spPr>
          <a:xfrm>
            <a:off x="4590201" y="3183660"/>
            <a:ext cx="1217652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0</a:t>
            </a:r>
            <a:endParaRPr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Multiplication</a:t>
            </a:r>
            <a:endParaRPr/>
          </a:p>
        </p:txBody>
      </p:sp>
      <p:graphicFrame>
        <p:nvGraphicFramePr>
          <p:cNvPr id="296" name="Google Shape;296;p29"/>
          <p:cNvGraphicFramePr/>
          <p:nvPr/>
        </p:nvGraphicFramePr>
        <p:xfrm>
          <a:off x="1612169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29"/>
          <p:cNvGraphicFramePr/>
          <p:nvPr/>
        </p:nvGraphicFramePr>
        <p:xfrm>
          <a:off x="5752369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8" name="Google Shape;298;p29"/>
          <p:cNvCxnSpPr/>
          <p:nvPr/>
        </p:nvCxnSpPr>
        <p:spPr>
          <a:xfrm>
            <a:off x="4466185" y="4749800"/>
            <a:ext cx="1262483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2644116" y="2244024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6765871" y="2243988"/>
            <a:ext cx="803311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325985" y="3183660"/>
            <a:ext cx="1217653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1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8673631" y="3183660"/>
            <a:ext cx="1217653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2</a:t>
            </a:r>
            <a:endParaRPr/>
          </a:p>
        </p:txBody>
      </p:sp>
      <p:graphicFrame>
        <p:nvGraphicFramePr>
          <p:cNvPr id="303" name="Google Shape;303;p29"/>
          <p:cNvGraphicFramePr/>
          <p:nvPr/>
        </p:nvGraphicFramePr>
        <p:xfrm>
          <a:off x="9848500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4" name="Google Shape;304;p29"/>
          <p:cNvCxnSpPr/>
          <p:nvPr/>
        </p:nvCxnSpPr>
        <p:spPr>
          <a:xfrm>
            <a:off x="8575016" y="4749800"/>
            <a:ext cx="1262482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10950902" y="2243988"/>
            <a:ext cx="783536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06" name="Google Shape;306;p29"/>
          <p:cNvGrpSpPr/>
          <p:nvPr/>
        </p:nvGrpSpPr>
        <p:grpSpPr>
          <a:xfrm>
            <a:off x="1272530" y="7089386"/>
            <a:ext cx="2968816" cy="1819508"/>
            <a:chOff x="0" y="0"/>
            <a:chExt cx="2968815" cy="1819506"/>
          </a:xfrm>
        </p:grpSpPr>
        <p:sp>
          <p:nvSpPr>
            <p:cNvPr id="307" name="Google Shape;307;p29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27134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11" name="Google Shape;311;p29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312" name="Google Shape;312;p29"/>
            <p:cNvCxnSpPr/>
            <p:nvPr/>
          </p:nvCxnSpPr>
          <p:spPr>
            <a:xfrm flipH="1">
              <a:off x="1537348" y="631472"/>
              <a:ext cx="1" cy="533612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313" name="Google Shape;313;p29"/>
            <p:cNvCxnSpPr/>
            <p:nvPr/>
          </p:nvCxnSpPr>
          <p:spPr>
            <a:xfrm rot="10800000">
              <a:off x="1785173" y="549889"/>
              <a:ext cx="752955" cy="617917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4" name="Google Shape;314;p29"/>
            <p:cNvCxnSpPr/>
            <p:nvPr/>
          </p:nvCxnSpPr>
          <p:spPr>
            <a:xfrm flipH="1" rot="10800000">
              <a:off x="679712" y="15278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15" name="Google Shape;315;p29"/>
          <p:cNvGrpSpPr/>
          <p:nvPr/>
        </p:nvGrpSpPr>
        <p:grpSpPr>
          <a:xfrm>
            <a:off x="5361930" y="6784841"/>
            <a:ext cx="2968816" cy="2706578"/>
            <a:chOff x="0" y="0"/>
            <a:chExt cx="2968815" cy="2706577"/>
          </a:xfrm>
        </p:grpSpPr>
        <p:cxnSp>
          <p:nvCxnSpPr>
            <p:cNvPr id="316" name="Google Shape;316;p29"/>
            <p:cNvCxnSpPr/>
            <p:nvPr/>
          </p:nvCxnSpPr>
          <p:spPr>
            <a:xfrm flipH="1" rot="10800000">
              <a:off x="670123" y="1793491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1DAD01"/>
              </a:solidFill>
              <a:prstDash val="dot"/>
              <a:miter lim="400000"/>
              <a:headEnd len="sm" w="sm" type="none"/>
              <a:tailEnd len="med" w="med" type="triangle"/>
            </a:ln>
          </p:spPr>
        </p:cxnSp>
        <p:sp>
          <p:nvSpPr>
            <p:cNvPr id="317" name="Google Shape;317;p29"/>
            <p:cNvSpPr/>
            <p:nvPr/>
          </p:nvSpPr>
          <p:spPr>
            <a:xfrm>
              <a:off x="0" y="1460147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188611" y="1460147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188611" y="301758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271341" y="1460147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21" name="Google Shape;321;p29"/>
            <p:cNvCxnSpPr/>
            <p:nvPr/>
          </p:nvCxnSpPr>
          <p:spPr>
            <a:xfrm flipH="1" rot="10800000">
              <a:off x="493058" y="848896"/>
              <a:ext cx="790179" cy="651142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29"/>
            <p:cNvCxnSpPr/>
            <p:nvPr/>
          </p:nvCxnSpPr>
          <p:spPr>
            <a:xfrm flipH="1">
              <a:off x="1537348" y="933230"/>
              <a:ext cx="1" cy="533613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3" name="Google Shape;323;p29"/>
            <p:cNvSpPr/>
            <p:nvPr/>
          </p:nvSpPr>
          <p:spPr>
            <a:xfrm>
              <a:off x="280271" y="0"/>
              <a:ext cx="2360448" cy="1456097"/>
            </a:xfrm>
            <a:custGeom>
              <a:rect b="b" l="l" r="r" t="t"/>
              <a:pathLst>
                <a:path extrusionOk="0" h="16200" w="21600">
                  <a:moveTo>
                    <a:pt x="0" y="16186"/>
                  </a:moveTo>
                  <a:cubicBezTo>
                    <a:pt x="7213" y="-5400"/>
                    <a:pt x="14413" y="-5395"/>
                    <a:pt x="21600" y="16200"/>
                  </a:cubicBezTo>
                </a:path>
              </a:pathLst>
            </a:cu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11571" y="2106945"/>
              <a:ext cx="1231676" cy="599632"/>
            </a:xfrm>
            <a:custGeom>
              <a:rect b="b" l="l" r="r" t="t"/>
              <a:pathLst>
                <a:path extrusionOk="0" h="16201" w="21600">
                  <a:moveTo>
                    <a:pt x="0" y="0"/>
                  </a:moveTo>
                  <a:cubicBezTo>
                    <a:pt x="8006" y="21419"/>
                    <a:pt x="15206" y="21600"/>
                    <a:pt x="21600" y="542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9289287" y="6734536"/>
            <a:ext cx="3130858" cy="2683754"/>
            <a:chOff x="0" y="-1"/>
            <a:chExt cx="3130858" cy="2683754"/>
          </a:xfrm>
        </p:grpSpPr>
        <p:sp>
          <p:nvSpPr>
            <p:cNvPr id="326" name="Google Shape;326;p29"/>
            <p:cNvSpPr/>
            <p:nvPr/>
          </p:nvSpPr>
          <p:spPr>
            <a:xfrm>
              <a:off x="162043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350655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350655" y="352062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433385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30" name="Google Shape;330;p29"/>
            <p:cNvCxnSpPr/>
            <p:nvPr/>
          </p:nvCxnSpPr>
          <p:spPr>
            <a:xfrm>
              <a:off x="2034213" y="1841013"/>
              <a:ext cx="203700" cy="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31" name="Google Shape;331;p29"/>
            <p:cNvSpPr/>
            <p:nvPr/>
          </p:nvSpPr>
          <p:spPr>
            <a:xfrm>
              <a:off x="1488152" y="2083960"/>
              <a:ext cx="360724" cy="599793"/>
            </a:xfrm>
            <a:custGeom>
              <a:rect b="b" l="l" r="r" t="t"/>
              <a:pathLst>
                <a:path extrusionOk="0" h="16235" w="21600">
                  <a:moveTo>
                    <a:pt x="0" y="0"/>
                  </a:moveTo>
                  <a:cubicBezTo>
                    <a:pt x="2174" y="20639"/>
                    <a:pt x="9374" y="21600"/>
                    <a:pt x="21600" y="2882"/>
                  </a:cubicBezTo>
                </a:path>
              </a:pathLst>
            </a:cu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0" y="1952693"/>
              <a:ext cx="474140" cy="544218"/>
            </a:xfrm>
            <a:custGeom>
              <a:rect b="b" l="l" r="r" t="t"/>
              <a:pathLst>
                <a:path extrusionOk="0" h="16378" w="16920">
                  <a:moveTo>
                    <a:pt x="5841" y="0"/>
                  </a:moveTo>
                  <a:cubicBezTo>
                    <a:pt x="-4680" y="19560"/>
                    <a:pt x="-987" y="21600"/>
                    <a:pt x="16920" y="6121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624945" y="-1"/>
              <a:ext cx="409268" cy="510244"/>
            </a:xfrm>
            <a:custGeom>
              <a:rect b="b" l="l" r="r" t="t"/>
              <a:pathLst>
                <a:path extrusionOk="0" h="16250" w="18150">
                  <a:moveTo>
                    <a:pt x="0" y="12859"/>
                  </a:moveTo>
                  <a:cubicBezTo>
                    <a:pt x="16268" y="-5350"/>
                    <a:pt x="21600" y="-4220"/>
                    <a:pt x="15997" y="16250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Termination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952500" y="2590800"/>
            <a:ext cx="110997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find a value </a:t>
            </a:r>
            <a:r>
              <a:rPr lang="en-US"/>
              <a:t>greater or equal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to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 in the diagonal of matrix, then the graph has a cycle.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do N times of multiplication and all value in the diagonal are 0, then the graph does not have a cycle.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p2</a:t>
            </a: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  <a:endParaRPr/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75" y="2846000"/>
            <a:ext cx="103632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Implementation</a:t>
            </a:r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952500" y="2590800"/>
            <a:ext cx="11099700" cy="54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only complete the function `has_graph(sets)` in p1.py and p2.py.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modify the other parts of code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function will return True or False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graph(sets) has cycles, this function should return True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Otherwise, return False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34999" lvl="0" marL="634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Introduction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1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2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Tips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lang="en-US" sz="4400"/>
              <a:t>Homework Description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Tips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endParaRPr/>
          </a:p>
        </p:txBody>
      </p:sp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711200" y="2292237"/>
            <a:ext cx="5384801" cy="402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an empty list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= list() or L = []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 sublist of a list L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A to B:        L[A:B]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begin to B: L[:B]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A to end:    L[A:]</a:t>
            </a:r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5873049" y="2371758"/>
            <a:ext cx="7406183" cy="673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an object in list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L.append(object)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 = [ 2, 4, [1, 2], [3, 6] ]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object = 8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L.append(object)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&gt;&gt;&gt; L = [ 2, 4, [1, 2], [3, 6],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a list L2 and push it in list L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L.extend(L2)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L2 = [ 4, [2, 3] ]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L.append(L2)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&gt;&gt;&gt; L = [ 2, 4, [1, 2], [3, 6], 8, 4, [2, 3] ]</a:t>
            </a:r>
            <a:endParaRPr/>
          </a:p>
        </p:txBody>
      </p:sp>
      <p:graphicFrame>
        <p:nvGraphicFramePr>
          <p:cNvPr id="365" name="Google Shape;365;p34"/>
          <p:cNvGraphicFramePr/>
          <p:nvPr/>
        </p:nvGraphicFramePr>
        <p:xfrm>
          <a:off x="419100" y="7125980"/>
          <a:ext cx="3000001" cy="3000003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</a:tblGrid>
              <a:tr h="5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34"/>
          <p:cNvGraphicFramePr/>
          <p:nvPr/>
        </p:nvGraphicFramePr>
        <p:xfrm>
          <a:off x="666424" y="6653010"/>
          <a:ext cx="3000001" cy="3000003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</a:tblGrid>
              <a:tr h="53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8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9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NumPy&amp;SciPy</a:t>
            </a:r>
            <a:endParaRPr/>
          </a:p>
        </p:txBody>
      </p:sp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</a:rPr>
              <a:t>numpy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= numpy.array( [ 3, 2, 5, 1 ] 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numpy matrix A, B multiplication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numpy.matmul(A, B)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A = [ [1, 2], [3, 4] ]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B = [ [2, 3], [4, 5] ]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numpy.matmul(A, B)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&gt;&gt;&gt; [ [10, 13], [22, 29] ]</a:t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"/>
              <a:buFont typeface="Helvetica Neue"/>
              <a:buChar char="•"/>
            </a:pPr>
            <a:r>
              <a:rPr lang="en-US">
                <a:solidFill>
                  <a:schemeClr val="dk1"/>
                </a:solidFill>
              </a:rPr>
              <a:t>scipy will be similar</a:t>
            </a:r>
            <a:endParaRPr sz="2800">
              <a:solidFill>
                <a:srgbClr val="5E5E5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Homework Description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What you should do</a:t>
            </a:r>
            <a:endParaRPr/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1126650" y="738225"/>
            <a:ext cx="10606200" cy="6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2324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打開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Colab連結</a:t>
            </a:r>
            <a:r>
              <a:rPr lang="en-US"/>
              <a:t>) , 右鍵make a copy</a:t>
            </a:r>
            <a:r>
              <a:rPr lang="en-US">
                <a:solidFill>
                  <a:schemeClr val="dk1"/>
                </a:solidFill>
              </a:rPr>
              <a:t>複製一份至自己的google帳戶下</a:t>
            </a:r>
            <a:endParaRPr/>
          </a:p>
          <a:p>
            <a:pPr indent="-523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整份資料只允許更動p1.py和p2.py檔，將2題的function都完成之後，評分也只會依據p1.py和p2.py！！</a:t>
            </a:r>
            <a:endParaRPr/>
          </a:p>
          <a:p>
            <a:pPr indent="-5232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將HW1.ipynb用colab打開</a:t>
            </a:r>
            <a:endParaRPr/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4">
            <a:alphaModFix/>
          </a:blip>
          <a:srcRect b="30545" l="0" r="0" t="0"/>
          <a:stretch/>
        </p:blipFill>
        <p:spPr>
          <a:xfrm>
            <a:off x="770525" y="6088900"/>
            <a:ext cx="11463653" cy="33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/>
          <p:nvPr/>
        </p:nvSpPr>
        <p:spPr>
          <a:xfrm>
            <a:off x="4904025" y="5827250"/>
            <a:ext cx="2929200" cy="10293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8054025" y="5545800"/>
            <a:ext cx="813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按這個</a:t>
            </a:r>
            <a:endParaRPr b="1" sz="3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Code</a:t>
            </a:r>
            <a:endParaRPr/>
          </a:p>
        </p:txBody>
      </p:sp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952500" y="3130325"/>
            <a:ext cx="10950300" cy="49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036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-US" sz="3000">
                <a:solidFill>
                  <a:schemeClr val="dk1"/>
                </a:solidFill>
              </a:rPr>
              <a:t>到HW1.ipynb</a:t>
            </a:r>
            <a:endParaRPr sz="3000">
              <a:solidFill>
                <a:schemeClr val="dk1"/>
              </a:solidFill>
            </a:endParaRPr>
          </a:p>
          <a:p>
            <a:pPr indent="-340360" lvl="0" marL="4445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-US" sz="3000">
                <a:solidFill>
                  <a:schemeClr val="dk1"/>
                </a:solidFill>
              </a:rPr>
              <a:t>除了學號之外，不需要改HW1.ipynb的command，但是如果你想要debug可以增加一些自己所需的指令，最後不需要繳交這個檔案，所以你可以照自己需求使用</a:t>
            </a:r>
            <a:endParaRPr sz="3000">
              <a:solidFill>
                <a:schemeClr val="dk1"/>
              </a:solidFill>
            </a:endParaRPr>
          </a:p>
          <a:p>
            <a:pPr indent="-340360" lvl="0" marL="4445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-US" sz="3000">
                <a:solidFill>
                  <a:schemeClr val="dk1"/>
                </a:solidFill>
              </a:rPr>
              <a:t>可將HW1.ipynb載到自己的電腦執行，如果有較大的記憶體則可以測試自己的code是否能運行在較大的graph上</a:t>
            </a:r>
            <a:endParaRPr sz="3000">
              <a:solidFill>
                <a:schemeClr val="dk1"/>
              </a:solidFill>
            </a:endParaRPr>
          </a:p>
          <a:p>
            <a:pPr indent="-340360" lvl="0" marL="4445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-US" sz="3000">
                <a:solidFill>
                  <a:schemeClr val="dk1"/>
                </a:solidFill>
              </a:rPr>
              <a:t>持續按執行的按鈕到最後，如果code的正確性有誤的話，會如： Bug in the 5th graph. P1.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Code</a:t>
            </a:r>
            <a:endParaRPr/>
          </a:p>
        </p:txBody>
      </p:sp>
      <p:sp>
        <p:nvSpPr>
          <p:cNvPr id="398" name="Google Shape;398;p39"/>
          <p:cNvSpPr txBox="1"/>
          <p:nvPr>
            <p:ph idx="1" type="body"/>
          </p:nvPr>
        </p:nvSpPr>
        <p:spPr>
          <a:xfrm>
            <a:off x="952500" y="2590800"/>
            <a:ext cx="107169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0360" lvl="0" marL="4445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-US" sz="3000">
                <a:solidFill>
                  <a:schemeClr val="dk1"/>
                </a:solidFill>
              </a:rPr>
              <a:t>如果跳出error，可能是你在p1.py或p2.py的地方寫錯了，請再回去p1.py或p2.py重新寫過之後，再來執行</a:t>
            </a:r>
            <a:endParaRPr sz="3000">
              <a:solidFill>
                <a:schemeClr val="dk1"/>
              </a:solidFill>
            </a:endParaRPr>
          </a:p>
          <a:p>
            <a:pPr indent="-340360" lvl="0" marL="4445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-US" sz="3000">
                <a:solidFill>
                  <a:schemeClr val="dk1"/>
                </a:solidFill>
              </a:rPr>
              <a:t>因為照ipython的邏輯，已經import過的東西就不會再import一次，所以你要跑的時候記得要重新開一個colab喔！這樣才會跑到你改過的code，否則被跑的code是你原本的code。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952500" y="2590800"/>
            <a:ext cx="11099700" cy="53952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23240" lvl="0" marL="45720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助教會把同學的code跑在8個隨機生成的graph上，graph的vertex數以及edges數的量級爲數千左右。每一種做法在每一個graph上的正確性（以networkx衡量）佔5%，總計80%。而每個同學的graph將以各自學號經某種hashing而成的數字作爲random seed</a:t>
            </a:r>
            <a:endParaRPr/>
          </a:p>
          <a:p>
            <a:pPr indent="-523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另外還會將code跑在真實世界的案例上，在這份作業中用的是citation network，</a:t>
            </a:r>
            <a:r>
              <a:rPr lang="en-US">
                <a:solidFill>
                  <a:schemeClr val="dk1"/>
                </a:solidFill>
              </a:rPr>
              <a:t>vertex數以及edges數的量級爲1～2萬左右（2個graph，分別佔10%）。</a:t>
            </a:r>
            <a:endParaRPr>
              <a:solidFill>
                <a:schemeClr val="dk1"/>
              </a:solidFill>
            </a:endParaRPr>
          </a:p>
          <a:p>
            <a:pPr indent="-523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"/>
              <a:buChar char="•"/>
            </a:pPr>
            <a:r>
              <a:rPr lang="en-US">
                <a:solidFill>
                  <a:schemeClr val="dk1"/>
                </a:solidFill>
              </a:rPr>
              <a:t>注意單個演算法在10個graph上運行的時間請勿超過</a:t>
            </a:r>
            <a:r>
              <a:rPr lang="en-US">
                <a:solidFill>
                  <a:srgbClr val="FF0000"/>
                </a:solidFill>
              </a:rPr>
              <a:t>5分鐘</a:t>
            </a:r>
            <a:r>
              <a:rPr lang="en-US">
                <a:solidFill>
                  <a:schemeClr val="dk1"/>
                </a:solidFill>
              </a:rPr>
              <a:t>，總計起來請勿超過</a:t>
            </a:r>
            <a:r>
              <a:rPr lang="en-US">
                <a:solidFill>
                  <a:srgbClr val="FF0000"/>
                </a:solidFill>
              </a:rPr>
              <a:t>10分鐘</a:t>
            </a:r>
            <a:r>
              <a:rPr lang="en-US">
                <a:solidFill>
                  <a:schemeClr val="dk1"/>
                </a:solidFill>
              </a:rPr>
              <a:t>。若超過時間只會對已有結果的graph進行評分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type="title"/>
          </p:nvPr>
        </p:nvSpPr>
        <p:spPr>
          <a:xfrm>
            <a:off x="952550" y="2689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Notices</a:t>
            </a:r>
            <a:endParaRPr/>
          </a:p>
        </p:txBody>
      </p:sp>
      <p:sp>
        <p:nvSpPr>
          <p:cNvPr id="410" name="Google Shape;410;p41"/>
          <p:cNvSpPr txBox="1"/>
          <p:nvPr>
            <p:ph idx="1" type="body"/>
          </p:nvPr>
        </p:nvSpPr>
        <p:spPr>
          <a:xfrm>
            <a:off x="952550" y="3752300"/>
            <a:ext cx="11099700" cy="24705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23240" lvl="0" marL="457200" rtl="0" algn="l">
              <a:spcBef>
                <a:spcPts val="420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p1.py</a:t>
            </a:r>
            <a:r>
              <a:rPr lang="en-US"/>
              <a:t>以及</a:t>
            </a:r>
            <a:r>
              <a:rPr lang="en-US"/>
              <a:t>p2.py中</a:t>
            </a:r>
            <a:r>
              <a:rPr lang="en-US"/>
              <a:t>不可import額外的library</a:t>
            </a:r>
            <a:endParaRPr/>
          </a:p>
          <a:p>
            <a:pPr indent="-523240" lvl="0" marL="45720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爲加速運算且減少計算量，p1和p2的矩陣以sparse的形式儲存以及運算</a:t>
            </a:r>
            <a:endParaRPr/>
          </a:p>
          <a:p>
            <a:pPr indent="-523240" lvl="0" marL="45720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需注意助教測試code用的都是用量級較大的graph，用sparse矩陣來進行矩陣加發或乘法會減少計算量，不然可能難以運行。同學可以先用numpy熟悉操作，再換成用scipy的稀疏矩陣來implement</a:t>
            </a:r>
            <a:endParaRPr/>
          </a:p>
          <a:p>
            <a:pPr indent="-523240" lvl="0" marL="45720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/>
              <a:t>切記p1的row之間addition這一步請勿使用for loop，請用矩陣加法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Structure</a:t>
            </a:r>
            <a:endParaRPr/>
          </a:p>
        </p:txBody>
      </p:sp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1050275" y="2511038"/>
            <a:ext cx="6281400" cy="6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91158" lvl="0" marL="3911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3"/>
              <a:buFont typeface="Helvetica Neue"/>
              <a:buChar char="•"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you </a:t>
            </a:r>
            <a:r>
              <a:rPr b="1" i="0" lang="en-US" sz="2816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from </a:t>
            </a:r>
            <a:r>
              <a:rPr b="1" i="0" lang="en-US" sz="2816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git</a:t>
            </a:r>
            <a:r>
              <a:rPr b="1" lang="en-US" sz="2816" u="sng">
                <a:solidFill>
                  <a:schemeClr val="hlink"/>
                </a:solidFill>
                <a:hlinkClick r:id="rId4"/>
              </a:rPr>
              <a:t>hub</a:t>
            </a:r>
            <a:b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816"/>
              <a:t>    </a:t>
            </a:r>
            <a:r>
              <a:rPr lang="en-US" sz="2816">
                <a:solidFill>
                  <a:schemeClr val="dk1"/>
                </a:solidFill>
              </a:rPr>
              <a:t>|—p1.py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6">
                <a:solidFill>
                  <a:schemeClr val="dk1"/>
                </a:solidFill>
              </a:rPr>
              <a:t>        |—p1_main.py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6">
                <a:solidFill>
                  <a:schemeClr val="dk1"/>
                </a:solidFill>
              </a:rPr>
              <a:t>        |—p2.py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16">
                <a:solidFill>
                  <a:schemeClr val="dk1"/>
                </a:solidFill>
              </a:rPr>
              <a:t>        |—p2_main.py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16">
                <a:solidFill>
                  <a:schemeClr val="dk1"/>
                </a:solidFill>
              </a:rPr>
              <a:t>        |—graph_gen.py</a:t>
            </a:r>
            <a:endParaRPr b="0" i="0" sz="2816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sz="2816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sz="2816"/>
          </a:p>
          <a:p>
            <a:pPr indent="-40741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16"/>
              <a:buChar char="•"/>
            </a:pPr>
            <a:r>
              <a:rPr lang="en-US" sz="2816"/>
              <a:t>同學只須繳交p1.py&amp;p2.py</a:t>
            </a:r>
            <a:endParaRPr sz="2816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sz="2816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2816"/>
              <a:t>b09901xxx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_hw1.zip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2816"/>
              <a:t>b09901xxx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_hw1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lang="en-US" sz="2816"/>
              <a:t>p1</a:t>
            </a:r>
            <a:r>
              <a:rPr lang="en-US" sz="2816"/>
              <a:t>.py</a:t>
            </a:r>
            <a:endParaRPr sz="2816"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lang="en-US" sz="2816"/>
              <a:t> </a:t>
            </a:r>
            <a:r>
              <a:rPr lang="en-US" sz="2816">
                <a:solidFill>
                  <a:schemeClr val="dk1"/>
                </a:solidFill>
              </a:rPr>
              <a:t>       |—p2.py</a:t>
            </a:r>
            <a:endParaRPr sz="2816">
              <a:solidFill>
                <a:schemeClr val="dk1"/>
              </a:solidFill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5145950" y="3720950"/>
            <a:ext cx="77745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HW1.ipynb可以用來debug</a:t>
            </a:r>
            <a:endParaRPr sz="24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>
            <p:ph type="title"/>
          </p:nvPr>
        </p:nvSpPr>
        <p:spPr>
          <a:xfrm>
            <a:off x="952500" y="-402225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  <p:sp>
        <p:nvSpPr>
          <p:cNvPr id="423" name="Google Shape;423;p43"/>
          <p:cNvSpPr txBox="1"/>
          <p:nvPr>
            <p:ph idx="1" type="body"/>
          </p:nvPr>
        </p:nvSpPr>
        <p:spPr>
          <a:xfrm>
            <a:off x="952500" y="211355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u="none" cap="none" strike="noStrike">
                <a:solidFill>
                  <a:srgbClr val="000000"/>
                </a:solidFill>
              </a:rPr>
              <a:t>不要抄作業，不要交別人的答案，作弊一律0分計算</a:t>
            </a:r>
            <a:endParaRPr/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上傳 .zip 檔案到 CEIBA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注意繳交的資料夾學號開頭英文用</a:t>
            </a:r>
            <a:r>
              <a:rPr lang="en-US">
                <a:solidFill>
                  <a:srgbClr val="FF0000"/>
                </a:solidFill>
              </a:rPr>
              <a:t>小寫</a:t>
            </a:r>
            <a:endParaRPr>
              <a:solidFill>
                <a:srgbClr val="FF0000"/>
              </a:solidFill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Char char="•"/>
            </a:pPr>
            <a:r>
              <a:rPr i="0" lang="en-US" u="none" cap="none" strike="noStrike">
                <a:solidFill>
                  <a:srgbClr val="EB220C"/>
                </a:solidFill>
              </a:rPr>
              <a:t>D</a:t>
            </a:r>
            <a:r>
              <a:rPr lang="en-US">
                <a:solidFill>
                  <a:srgbClr val="EB220C"/>
                </a:solidFill>
              </a:rPr>
              <a:t>eadline</a:t>
            </a:r>
            <a:r>
              <a:rPr i="0" lang="en-US" u="none" cap="none" strike="noStrike">
                <a:solidFill>
                  <a:srgbClr val="EB220C"/>
                </a:solidFill>
              </a:rPr>
              <a:t>: 20</a:t>
            </a:r>
            <a:r>
              <a:rPr lang="en-US">
                <a:solidFill>
                  <a:srgbClr val="EB220C"/>
                </a:solidFill>
              </a:rPr>
              <a:t>20</a:t>
            </a:r>
            <a:r>
              <a:rPr i="0" lang="en-US" u="none" cap="none" strike="noStrike">
                <a:solidFill>
                  <a:srgbClr val="EB220C"/>
                </a:solidFill>
              </a:rPr>
              <a:t>/10/</a:t>
            </a:r>
            <a:r>
              <a:rPr lang="en-US">
                <a:solidFill>
                  <a:srgbClr val="EB220C"/>
                </a:solidFill>
              </a:rPr>
              <a:t>21</a:t>
            </a:r>
            <a:r>
              <a:rPr i="0" lang="en-US" u="none" cap="none" strike="noStrike">
                <a:solidFill>
                  <a:srgbClr val="EB220C"/>
                </a:solidFill>
              </a:rPr>
              <a:t>(</a:t>
            </a:r>
            <a:r>
              <a:rPr lang="en-US">
                <a:solidFill>
                  <a:srgbClr val="EB220C"/>
                </a:solidFill>
              </a:rPr>
              <a:t>三)</a:t>
            </a:r>
            <a:r>
              <a:rPr i="0" lang="en-US" u="none" cap="none" strike="noStrike">
                <a:solidFill>
                  <a:srgbClr val="EB220C"/>
                </a:solidFill>
              </a:rPr>
              <a:t> </a:t>
            </a:r>
            <a:r>
              <a:rPr lang="en-US">
                <a:solidFill>
                  <a:srgbClr val="EB220C"/>
                </a:solidFill>
              </a:rPr>
              <a:t>21</a:t>
            </a:r>
            <a:r>
              <a:rPr i="0" lang="en-US" u="none" cap="none" strike="noStrike">
                <a:solidFill>
                  <a:srgbClr val="EB220C"/>
                </a:solidFill>
              </a:rPr>
              <a:t>:</a:t>
            </a:r>
            <a:r>
              <a:rPr lang="en-US">
                <a:solidFill>
                  <a:srgbClr val="EB220C"/>
                </a:solidFill>
              </a:rPr>
              <a:t>00</a:t>
            </a:r>
            <a:r>
              <a:rPr i="0" lang="en-US" u="none" cap="none" strike="noStrike">
                <a:solidFill>
                  <a:srgbClr val="EB220C"/>
                </a:solidFill>
              </a:rPr>
              <a:t> (GMT+8:00)</a:t>
            </a:r>
            <a:endParaRPr/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Char char="•"/>
            </a:pPr>
            <a:r>
              <a:rPr i="0" lang="en-US" u="none" cap="none" strike="noStrike">
                <a:solidFill>
                  <a:srgbClr val="EB220C"/>
                </a:solidFill>
              </a:rPr>
              <a:t>遲交每過一天：分數×0.8 (per day)</a:t>
            </a:r>
            <a:r>
              <a:rPr lang="en-US">
                <a:solidFill>
                  <a:srgbClr val="EB220C"/>
                </a:solidFill>
              </a:rPr>
              <a:t>  超過三天拒收</a:t>
            </a:r>
            <a:endParaRPr>
              <a:solidFill>
                <a:srgbClr val="EB220C"/>
              </a:solidFill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Char char="•"/>
            </a:pPr>
            <a:r>
              <a:rPr i="0" lang="en-US" u="none" cap="none" strike="noStrike">
                <a:solidFill>
                  <a:srgbClr val="EB220C"/>
                </a:solidFill>
              </a:rPr>
              <a:t>格式、</a:t>
            </a:r>
            <a:r>
              <a:rPr i="0" lang="en-US" u="none" cap="none" strike="noStrike">
                <a:solidFill>
                  <a:srgbClr val="EB220C"/>
                </a:solidFill>
              </a:rPr>
              <a:t>檔案、</a:t>
            </a:r>
            <a:r>
              <a:rPr i="0" lang="en-US" u="none" cap="none" strike="noStrike">
                <a:solidFill>
                  <a:srgbClr val="EB220C"/>
                </a:solidFill>
              </a:rPr>
              <a:t>各種奇怪的錯誤讓</a:t>
            </a:r>
            <a:r>
              <a:rPr lang="en-US">
                <a:solidFill>
                  <a:srgbClr val="EB220C"/>
                </a:solidFill>
              </a:rPr>
              <a:t>助教</a:t>
            </a:r>
            <a:r>
              <a:rPr i="0" lang="en-US" u="none" cap="none" strike="noStrike">
                <a:solidFill>
                  <a:srgbClr val="EB220C"/>
                </a:solidFill>
              </a:rPr>
              <a:t>無法改作業：分數×0.</a:t>
            </a:r>
            <a:r>
              <a:rPr lang="en-US">
                <a:solidFill>
                  <a:srgbClr val="EB220C"/>
                </a:solidFill>
              </a:rPr>
              <a:t>7</a:t>
            </a:r>
            <a:endParaRPr>
              <a:solidFill>
                <a:srgbClr val="EB220C"/>
              </a:solidFill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Char char="•"/>
            </a:pPr>
            <a:r>
              <a:rPr lang="en-US">
                <a:solidFill>
                  <a:srgbClr val="EB220C"/>
                </a:solidFill>
              </a:rPr>
              <a:t>上面情況每人有1次修改機會，若不修改一律0分</a:t>
            </a:r>
            <a:endParaRPr>
              <a:solidFill>
                <a:srgbClr val="EB220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idx="4294967295" type="ctr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429" name="Google Shape;429;p44"/>
          <p:cNvSpPr txBox="1"/>
          <p:nvPr>
            <p:ph idx="4294967295" type="subTitle"/>
          </p:nvPr>
        </p:nvSpPr>
        <p:spPr>
          <a:xfrm>
            <a:off x="1270000" y="5461550"/>
            <a:ext cx="104649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2800"/>
              <a:t>若有作業相關問題請到FB社團發問</a:t>
            </a:r>
            <a:endParaRPr sz="2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2800"/>
              <a:t>你的問題很可能也是其他同學的問題：）</a:t>
            </a:r>
            <a:endParaRPr sz="2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2800"/>
              <a:t>FB私訊助教或寄信一律不予理會...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52500" y="2362200"/>
            <a:ext cx="11099800" cy="244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contains some nodes and edges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edges can be directed or undirected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task is given the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we need to </a:t>
            </a: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out whether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cycle</a:t>
            </a: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graph</a:t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967938" y="5122703"/>
            <a:ext cx="5470134" cy="3845988"/>
            <a:chOff x="0" y="0"/>
            <a:chExt cx="5470133" cy="3845986"/>
          </a:xfrm>
        </p:grpSpPr>
        <p:sp>
          <p:nvSpPr>
            <p:cNvPr id="79" name="Google Shape;79;p17"/>
            <p:cNvSpPr/>
            <p:nvPr/>
          </p:nvSpPr>
          <p:spPr>
            <a:xfrm>
              <a:off x="0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561712" y="1496072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306984" y="0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306984" y="2992145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966853" y="686557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966853" y="2341968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4626721" y="0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626721" y="2992145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87" name="Google Shape;87;p17"/>
            <p:cNvCxnSpPr/>
            <p:nvPr/>
          </p:nvCxnSpPr>
          <p:spPr>
            <a:xfrm flipH="1" rot="10800000">
              <a:off x="582852" y="706635"/>
              <a:ext cx="838557" cy="80749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88" name="Google Shape;88;p17"/>
            <p:cNvCxnSpPr/>
            <p:nvPr/>
          </p:nvCxnSpPr>
          <p:spPr>
            <a:xfrm>
              <a:off x="2140695" y="537998"/>
              <a:ext cx="934384" cy="31466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1766859" y="847561"/>
              <a:ext cx="101422" cy="67882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507231" y="2342707"/>
              <a:ext cx="865805" cy="87651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1" name="Google Shape;91;p17"/>
            <p:cNvCxnSpPr/>
            <p:nvPr/>
          </p:nvCxnSpPr>
          <p:spPr>
            <a:xfrm flipH="1">
              <a:off x="1828650" y="2338485"/>
              <a:ext cx="113881" cy="68333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2273357" y="2225885"/>
              <a:ext cx="738150" cy="34558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3" name="Google Shape;93;p17"/>
            <p:cNvCxnSpPr/>
            <p:nvPr/>
          </p:nvCxnSpPr>
          <p:spPr>
            <a:xfrm flipH="1" rot="10800000">
              <a:off x="3383035" y="1512278"/>
              <a:ext cx="1" cy="82934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4" name="Google Shape;94;p17"/>
            <p:cNvCxnSpPr/>
            <p:nvPr/>
          </p:nvCxnSpPr>
          <p:spPr>
            <a:xfrm flipH="1" rot="10800000">
              <a:off x="3801267" y="563916"/>
              <a:ext cx="850054" cy="520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5" name="Google Shape;95;p17"/>
            <p:cNvCxnSpPr/>
            <p:nvPr/>
          </p:nvCxnSpPr>
          <p:spPr>
            <a:xfrm>
              <a:off x="5037225" y="851065"/>
              <a:ext cx="1472" cy="214593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6" name="Google Shape;96;p17"/>
            <p:cNvCxnSpPr/>
            <p:nvPr/>
          </p:nvCxnSpPr>
          <p:spPr>
            <a:xfrm rot="10800000">
              <a:off x="3758428" y="2964487"/>
              <a:ext cx="866444" cy="43214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97" name="Google Shape;97;p17"/>
          <p:cNvGrpSpPr/>
          <p:nvPr/>
        </p:nvGrpSpPr>
        <p:grpSpPr>
          <a:xfrm>
            <a:off x="6564526" y="5122703"/>
            <a:ext cx="5470133" cy="3845988"/>
            <a:chOff x="0" y="0"/>
            <a:chExt cx="5470132" cy="3845986"/>
          </a:xfrm>
        </p:grpSpPr>
        <p:sp>
          <p:nvSpPr>
            <p:cNvPr id="98" name="Google Shape;98;p17"/>
            <p:cNvSpPr/>
            <p:nvPr/>
          </p:nvSpPr>
          <p:spPr>
            <a:xfrm>
              <a:off x="0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561712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306984" y="0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306984" y="2992145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966853" y="686557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966853" y="2341968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626721" y="0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626721" y="2992145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06" name="Google Shape;106;p17"/>
            <p:cNvCxnSpPr/>
            <p:nvPr/>
          </p:nvCxnSpPr>
          <p:spPr>
            <a:xfrm flipH="1" rot="10800000">
              <a:off x="582852" y="706635"/>
              <a:ext cx="838557" cy="80749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2140695" y="537998"/>
              <a:ext cx="934384" cy="31466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1766859" y="847561"/>
              <a:ext cx="101422" cy="67882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507231" y="2342707"/>
              <a:ext cx="865805" cy="87651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 flipH="1">
              <a:off x="1828650" y="2338485"/>
              <a:ext cx="113881" cy="68333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2273357" y="2225885"/>
              <a:ext cx="738150" cy="34558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 flipH="1" rot="10800000">
              <a:off x="3383034" y="1512278"/>
              <a:ext cx="1" cy="82934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 flipH="1" rot="10800000">
              <a:off x="3801266" y="563916"/>
              <a:ext cx="850054" cy="520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5037224" y="851065"/>
              <a:ext cx="1473" cy="214593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rot="10800000">
              <a:off x="3758427" y="2964487"/>
              <a:ext cx="866444" cy="43214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2263015" y="8939975"/>
            <a:ext cx="2879980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960440" y="8939975"/>
            <a:ext cx="3338704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431937" y="2873794"/>
            <a:ext cx="8236880" cy="5720513"/>
            <a:chOff x="0" y="0"/>
            <a:chExt cx="8236879" cy="5720512"/>
          </a:xfrm>
        </p:grpSpPr>
        <p:sp>
          <p:nvSpPr>
            <p:cNvPr id="124" name="Google Shape;124;p18"/>
            <p:cNvSpPr/>
            <p:nvPr/>
          </p:nvSpPr>
          <p:spPr>
            <a:xfrm>
              <a:off x="0" y="2225255"/>
              <a:ext cx="1270000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351614" y="2225255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968046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968046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467462" y="1021184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467462" y="3483439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966878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966878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 flipH="1" rot="10800000">
              <a:off x="877654" y="1051048"/>
              <a:ext cx="1262691" cy="120107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3223441" y="800217"/>
              <a:ext cx="1406987" cy="46802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2660522" y="1260660"/>
              <a:ext cx="152720" cy="100968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763784" y="3484539"/>
              <a:ext cx="1303722" cy="130372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6" name="Google Shape;136;p18"/>
            <p:cNvCxnSpPr/>
            <p:nvPr/>
          </p:nvCxnSpPr>
          <p:spPr>
            <a:xfrm flipH="1">
              <a:off x="2753566" y="3478258"/>
              <a:ext cx="171481" cy="101639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3423203" y="3310778"/>
              <a:ext cx="1111499" cy="51402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18"/>
            <p:cNvCxnSpPr/>
            <p:nvPr/>
          </p:nvCxnSpPr>
          <p:spPr>
            <a:xfrm flipH="1" rot="10800000">
              <a:off x="5094145" y="2249360"/>
              <a:ext cx="1" cy="123356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18"/>
            <p:cNvCxnSpPr/>
            <p:nvPr/>
          </p:nvCxnSpPr>
          <p:spPr>
            <a:xfrm flipH="1" rot="10800000">
              <a:off x="5723916" y="838768"/>
              <a:ext cx="1280004" cy="77460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7585011" y="1265872"/>
              <a:ext cx="2223" cy="3191863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1" name="Google Shape;141;p18"/>
            <p:cNvCxnSpPr/>
            <p:nvPr/>
          </p:nvCxnSpPr>
          <p:spPr>
            <a:xfrm rot="10800000">
              <a:off x="5659409" y="4409373"/>
              <a:ext cx="1304684" cy="642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286541" y="2590800"/>
            <a:ext cx="1217653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</a:t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3429000" y="2873794"/>
            <a:ext cx="8236880" cy="5720513"/>
            <a:chOff x="0" y="0"/>
            <a:chExt cx="8236879" cy="5720512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2225255"/>
              <a:ext cx="1270000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351614" y="2225255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968046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968046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467462" y="1021184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467462" y="3483439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6878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66878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 rot="10800000">
              <a:off x="877654" y="1051048"/>
              <a:ext cx="1262691" cy="120107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3223441" y="800217"/>
              <a:ext cx="1406987" cy="46802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59" name="Google Shape;159;p19"/>
            <p:cNvCxnSpPr/>
            <p:nvPr/>
          </p:nvCxnSpPr>
          <p:spPr>
            <a:xfrm>
              <a:off x="2660522" y="1260660"/>
              <a:ext cx="152720" cy="100968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763784" y="3484539"/>
              <a:ext cx="1303722" cy="130372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1" name="Google Shape;161;p19"/>
            <p:cNvCxnSpPr/>
            <p:nvPr/>
          </p:nvCxnSpPr>
          <p:spPr>
            <a:xfrm flipH="1">
              <a:off x="2753566" y="3478258"/>
              <a:ext cx="171481" cy="101639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2" name="Google Shape;162;p19"/>
            <p:cNvCxnSpPr/>
            <p:nvPr/>
          </p:nvCxnSpPr>
          <p:spPr>
            <a:xfrm>
              <a:off x="3423203" y="3310778"/>
              <a:ext cx="1111499" cy="51402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19"/>
            <p:cNvCxnSpPr/>
            <p:nvPr/>
          </p:nvCxnSpPr>
          <p:spPr>
            <a:xfrm flipH="1" rot="10800000">
              <a:off x="5094145" y="2249360"/>
              <a:ext cx="1" cy="1233568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4" name="Google Shape;164;p19"/>
            <p:cNvCxnSpPr/>
            <p:nvPr/>
          </p:nvCxnSpPr>
          <p:spPr>
            <a:xfrm flipH="1" rot="10800000">
              <a:off x="5723916" y="838768"/>
              <a:ext cx="1280004" cy="774601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7585011" y="1265872"/>
              <a:ext cx="2223" cy="3191863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6" name="Google Shape;166;p19"/>
            <p:cNvCxnSpPr/>
            <p:nvPr/>
          </p:nvCxnSpPr>
          <p:spPr>
            <a:xfrm rot="10800000">
              <a:off x="5659409" y="4409373"/>
              <a:ext cx="1304684" cy="642776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86541" y="2590800"/>
            <a:ext cx="1217653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50" y="2179650"/>
            <a:ext cx="7707549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9182900" y="2620625"/>
            <a:ext cx="3476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Python library/module dependency graph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9182900" y="3999913"/>
            <a:ext cx="3476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https://github.com/thebjorn/pydeps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6096000"/>
            <a:ext cx="6829627" cy="337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9156975" y="6536975"/>
            <a:ext cx="3164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Citation network of philosophy papers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9156975" y="7937775"/>
            <a:ext cx="31389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https://reurl.cc/v1verN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</a:t>
            </a:r>
            <a:endParaRPr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2363488" y="25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{F67C7C7A-4BDD-43D3-AEC3-B2A6F071D602}</a:tableStyleId>
              </a:tblPr>
              <a:tblGrid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</a:tblGrid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8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9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42041" y="3158132"/>
            <a:ext cx="1217653" cy="571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988582" y="2590800"/>
            <a:ext cx="462442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row is a connection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connection is from 0 to 1, the value of column 0 will be -1 and the value of column 1 will be 1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otherwise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