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98cda085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98cda085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98cda085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98cda085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98cda085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98cda085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Gabe- .gov, .edu type research sources look “better”.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98cda085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98cda085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98cda085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98cda085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Gabe- I will try and find cost increases or decreases each time new tech is introduced to this process. Google driven research=)</a:t>
            </a:r>
            <a:endParaRPr/>
          </a:p>
          <a:p>
            <a:pPr indent="0" lvl="0" marL="0" rtl="0" algn="l">
              <a:spcBef>
                <a:spcPts val="0"/>
              </a:spcBef>
              <a:spcAft>
                <a:spcPts val="0"/>
              </a:spcAft>
              <a:buNone/>
            </a:pPr>
            <a:r>
              <a:rPr lang="en"/>
              <a:t>Brady- I think I need to be clearer about how this tech will benefit consumers, waste management, govmt, etc.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98cda085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98cda085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Brady- This information is from one high school in middle America, this is just to show small-scope how much recycle is contaminated.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98cda085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98cda085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98cda085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98cda085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Brady- This page looks slightly bare, should we find more to put in here or is it good as is?</a:t>
            </a:r>
            <a:endParaRPr/>
          </a:p>
          <a:p>
            <a:pPr indent="0" lvl="0" marL="0" rtl="0" algn="l">
              <a:spcBef>
                <a:spcPts val="0"/>
              </a:spcBef>
              <a:spcAft>
                <a:spcPts val="0"/>
              </a:spcAft>
              <a:buNone/>
            </a:pPr>
            <a:r>
              <a:rPr lang="en"/>
              <a:t>Gabe- Under it can signal, we should add a note that we are looking to see if it can be </a:t>
            </a:r>
            <a:r>
              <a:rPr lang="en"/>
              <a:t>integrated</a:t>
            </a:r>
            <a:r>
              <a:rPr lang="en"/>
              <a:t> into current systems(traffic, 911 call centers, etc…) Brady- are you talking about if it catches fire or something? I am thinking that the owners of these devices would be waste collection and management companies, and that they would need to provide some sort of operations center to monitor the fullness/faults of the machines.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98cda085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98cda085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98cda085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98cda085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98c99a4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98c99a4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en.wikipedia.org/wiki/Recycling#Quality_of_recyclate" TargetMode="External"/><Relationship Id="rId4" Type="http://schemas.openxmlformats.org/officeDocument/2006/relationships/hyperlink" Target="https://www.rubicon.com/blog/recycling-contamination/" TargetMode="External"/><Relationship Id="rId10" Type="http://schemas.openxmlformats.org/officeDocument/2006/relationships/hyperlink" Target="https://resource-recycling.com/recycling/2017/06/29/data-corner-the-dirty-details-on-contamination/" TargetMode="External"/><Relationship Id="rId9" Type="http://schemas.openxmlformats.org/officeDocument/2006/relationships/hyperlink" Target="https://slideplayer.com/slide/12903278/" TargetMode="External"/><Relationship Id="rId5" Type="http://schemas.openxmlformats.org/officeDocument/2006/relationships/hyperlink" Target="https://en.wikipedia.org/wiki/Operation_National_Sword" TargetMode="External"/><Relationship Id="rId6" Type="http://schemas.openxmlformats.org/officeDocument/2006/relationships/hyperlink" Target="https://millerrecycling.com/recycling-contamination-costs-money/" TargetMode="External"/><Relationship Id="rId7" Type="http://schemas.openxmlformats.org/officeDocument/2006/relationships/hyperlink" Target="https://e360.yale.edu/features/piling-up-how-chinas-ban-on-importing-waste-has-stalled-global-recycling" TargetMode="External"/><Relationship Id="rId8" Type="http://schemas.openxmlformats.org/officeDocument/2006/relationships/hyperlink" Target="https://www.manhattan-institute.org/recycling-cost-benefit-analys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GreenBin Project Proposal</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rPr>
              <a:t>Team Kiger Mustang: </a:t>
            </a:r>
            <a:r>
              <a:rPr lang="en" sz="900">
                <a:solidFill>
                  <a:srgbClr val="000000"/>
                </a:solidFill>
              </a:rPr>
              <a:t>Bernard Milaj, Brady Esplin, Gabriel Sudyka</a:t>
            </a:r>
            <a:endParaRPr sz="9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Structure</a:t>
            </a:r>
            <a:endParaRPr/>
          </a:p>
        </p:txBody>
      </p:sp>
      <p:sp>
        <p:nvSpPr>
          <p:cNvPr id="122" name="Google Shape;122;p22"/>
          <p:cNvSpPr txBox="1"/>
          <p:nvPr/>
        </p:nvSpPr>
        <p:spPr>
          <a:xfrm>
            <a:off x="94850" y="1371600"/>
            <a:ext cx="8959200" cy="255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The Project Manager position will rotate by first-name alphabetical order on a weekly basis, other roles will be </a:t>
            </a:r>
            <a:endParaRPr>
              <a:latin typeface="Roboto"/>
              <a:ea typeface="Roboto"/>
              <a:cs typeface="Roboto"/>
              <a:sym typeface="Roboto"/>
            </a:endParaRPr>
          </a:p>
          <a:p>
            <a:pPr indent="0" lvl="0" marL="0" rtl="0" algn="ctr">
              <a:spcBef>
                <a:spcPts val="0"/>
              </a:spcBef>
              <a:spcAft>
                <a:spcPts val="0"/>
              </a:spcAft>
              <a:buNone/>
            </a:pPr>
            <a:r>
              <a:t/>
            </a:r>
            <a:endParaRPr>
              <a:highlight>
                <a:srgbClr val="FFFF00"/>
              </a:highlight>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assigned by the Project Manager as needed.</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This document:</a:t>
            </a:r>
            <a:endParaRPr>
              <a:latin typeface="Roboto"/>
              <a:ea typeface="Roboto"/>
              <a:cs typeface="Roboto"/>
              <a:sym typeface="Roboto"/>
            </a:endParaRPr>
          </a:p>
          <a:p>
            <a:pPr indent="0" lvl="0" marL="0" rtl="0" algn="ctr">
              <a:spcBef>
                <a:spcPts val="0"/>
              </a:spcBef>
              <a:spcAft>
                <a:spcPts val="0"/>
              </a:spcAft>
              <a:buNone/>
            </a:pPr>
            <a:r>
              <a:t/>
            </a:r>
            <a:endParaRPr>
              <a:highlight>
                <a:srgbClr val="FFFF00"/>
              </a:highlight>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Bernard - Original Idea and project refinement</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Brady - Organizing and notes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Gabriel - Research and feedback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Questions?</a:t>
            </a:r>
            <a:endParaRPr/>
          </a:p>
        </p:txBody>
      </p:sp>
      <p:pic>
        <p:nvPicPr>
          <p:cNvPr id="128" name="Google Shape;128;p23"/>
          <p:cNvPicPr preferRelativeResize="0"/>
          <p:nvPr/>
        </p:nvPicPr>
        <p:blipFill>
          <a:blip r:embed="rId3">
            <a:alphaModFix/>
          </a:blip>
          <a:stretch>
            <a:fillRect/>
          </a:stretch>
        </p:blipFill>
        <p:spPr>
          <a:xfrm>
            <a:off x="2714975" y="1382450"/>
            <a:ext cx="3714076" cy="3714076"/>
          </a:xfrm>
          <a:prstGeom prst="rect">
            <a:avLst/>
          </a:prstGeom>
          <a:noFill/>
          <a:ln>
            <a:noFill/>
          </a:ln>
        </p:spPr>
      </p:pic>
      <p:sp>
        <p:nvSpPr>
          <p:cNvPr id="129" name="Google Shape;129;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Research and feedback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5155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Sources</a:t>
            </a:r>
            <a:endParaRPr/>
          </a:p>
        </p:txBody>
      </p:sp>
      <p:sp>
        <p:nvSpPr>
          <p:cNvPr id="135" name="Google Shape;135;p24"/>
          <p:cNvSpPr txBox="1"/>
          <p:nvPr/>
        </p:nvSpPr>
        <p:spPr>
          <a:xfrm>
            <a:off x="311700" y="1524825"/>
            <a:ext cx="84777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Recycling - Wikipedia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4"/>
              </a:rPr>
              <a:t>What is Recycling Contamination, and Why Does it Matter? (rubicon.com)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5"/>
              </a:rPr>
              <a:t>Operation National Sword - Wikipedia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6"/>
              </a:rPr>
              <a:t>Contamination in Recycling Costs Businesses Money - Miller Recycling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7"/>
              </a:rPr>
              <a:t>Piling Up: How China’s Ban on Importing Waste Has Stalled Global Recycling - Yale E360</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8"/>
              </a:rPr>
              <a:t>A Cost-Benefit Analysis of Recycling in The U.S. | Manhattan Institute (manhattan-institute.org)</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9"/>
              </a:rPr>
              <a:t>Pine Lake Middle School Cafeteria Waste Audit - ppt download (slideplayer.com)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10"/>
              </a:rPr>
              <a:t>Data Corner: The dirty details on contamination - Resource Recycling (resource-recycling.com)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The GreenBin:</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000000"/>
              </a:buClr>
              <a:buSzPts val="1300"/>
              <a:buChar char="-"/>
            </a:pPr>
            <a:r>
              <a:rPr lang="en">
                <a:solidFill>
                  <a:srgbClr val="000000"/>
                </a:solidFill>
              </a:rPr>
              <a:t>Is a self-sorting recycle bin </a:t>
            </a:r>
            <a:r>
              <a:rPr lang="en">
                <a:solidFill>
                  <a:srgbClr val="000000"/>
                </a:solidFill>
              </a:rPr>
              <a:t>stand alone structure</a:t>
            </a:r>
            <a:r>
              <a:rPr lang="en">
                <a:solidFill>
                  <a:srgbClr val="000000"/>
                </a:solidFill>
              </a:rPr>
              <a:t> above a normal dumpster/skip to solve the problem of recycling contamination.</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Powered by 120v or 240v electrical cord with Solar Power options and a long-life lead-acid or lithium-ion battery included.</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Paper Goods, Plastics, Glass, and Metals go into reusable </a:t>
            </a:r>
            <a:r>
              <a:rPr lang="en">
                <a:solidFill>
                  <a:srgbClr val="000000"/>
                </a:solidFill>
              </a:rPr>
              <a:t>reinforced</a:t>
            </a:r>
            <a:r>
              <a:rPr lang="en">
                <a:solidFill>
                  <a:srgbClr val="000000"/>
                </a:solidFill>
              </a:rPr>
              <a:t> canvas/hemp sacks.</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When sack is full, it is deposited into the dumpster/skip underneath the GreenBin.</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Justification</a:t>
            </a:r>
            <a:endParaRPr/>
          </a:p>
        </p:txBody>
      </p:sp>
      <p:sp>
        <p:nvSpPr>
          <p:cNvPr id="77" name="Google Shape;77;p15"/>
          <p:cNvSpPr txBox="1"/>
          <p:nvPr/>
        </p:nvSpPr>
        <p:spPr>
          <a:xfrm>
            <a:off x="321025" y="1371600"/>
            <a:ext cx="85206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greatest challenge to the sustainability practice of recycling used consumer goods and containers is recycling contamination, which occurs from improperly cleaned recycled goods and improperly sorted recycled items.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By sorting recycled items at the source, this would allow recycling companies to wash or treat the recycled goods as needed without further concern about improper sorting.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For over two decades China bought a large amount of American recycled materials. Over time the goods became increasingly contaminated as it is cheaper to collect materials in a “single-stream” vs pre-sorting the materials.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 2017, China began Operation National Sword, denying the purchase of any amount of recycled material that is more </a:t>
            </a:r>
            <a:r>
              <a:rPr lang="en">
                <a:latin typeface="Roboto"/>
                <a:ea typeface="Roboto"/>
                <a:cs typeface="Roboto"/>
                <a:sym typeface="Roboto"/>
              </a:rPr>
              <a:t>than</a:t>
            </a:r>
            <a:r>
              <a:rPr lang="en">
                <a:latin typeface="Roboto"/>
                <a:ea typeface="Roboto"/>
                <a:cs typeface="Roboto"/>
                <a:sym typeface="Roboto"/>
              </a:rPr>
              <a:t> 0.5% contaminants.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Since this recycling stream has been </a:t>
            </a:r>
            <a:r>
              <a:rPr lang="en">
                <a:latin typeface="Roboto"/>
                <a:ea typeface="Roboto"/>
                <a:cs typeface="Roboto"/>
                <a:sym typeface="Roboto"/>
              </a:rPr>
              <a:t>interrupted, the majority of the formerly recycled goods have gone to landfills in the United States or have been burned to convert the recycling to electricity, spurring concerns about air pollution.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GreenBin would sort materials to be recycled at the source, allowing waste management companies to once again profit from the sale of recycled materials to China.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t>Above is a one-day sample study from one high school showing the amount of contamination present in recyclables, trash, and compost.</a:t>
            </a:r>
            <a:endParaRPr/>
          </a:p>
        </p:txBody>
      </p:sp>
      <p:pic>
        <p:nvPicPr>
          <p:cNvPr id="83" name="Google Shape;83;p16"/>
          <p:cNvPicPr preferRelativeResize="0"/>
          <p:nvPr/>
        </p:nvPicPr>
        <p:blipFill>
          <a:blip r:embed="rId3">
            <a:alphaModFix/>
          </a:blip>
          <a:stretch>
            <a:fillRect/>
          </a:stretch>
        </p:blipFill>
        <p:spPr>
          <a:xfrm>
            <a:off x="1760938" y="137800"/>
            <a:ext cx="5622134" cy="421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t>Above is a bar graph showing the items that contaminate single-stream recycling in a study of five anonymous cities.</a:t>
            </a:r>
            <a:endParaRPr/>
          </a:p>
        </p:txBody>
      </p:sp>
      <p:pic>
        <p:nvPicPr>
          <p:cNvPr id="89" name="Google Shape;89;p17"/>
          <p:cNvPicPr preferRelativeResize="0"/>
          <p:nvPr/>
        </p:nvPicPr>
        <p:blipFill>
          <a:blip r:embed="rId3">
            <a:alphaModFix/>
          </a:blip>
          <a:stretch>
            <a:fillRect/>
          </a:stretch>
        </p:blipFill>
        <p:spPr>
          <a:xfrm>
            <a:off x="2554875" y="123225"/>
            <a:ext cx="3493042" cy="4216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Scope</a:t>
            </a:r>
            <a:endParaRPr/>
          </a:p>
        </p:txBody>
      </p:sp>
      <p:sp>
        <p:nvSpPr>
          <p:cNvPr id="95" name="Google Shape;95;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This project is:</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A recycled materials sorter, with sorting visible from the outside of the product</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A recycled materials bagger, that can signal when it is full, or a fault is detected</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A standalone solar and plug-powered structure overhanging a recycle dumpster/skip</a:t>
            </a:r>
            <a:endParaRPr>
              <a:solidFill>
                <a:srgbClr val="000000"/>
              </a:solidFill>
            </a:endParaRPr>
          </a:p>
        </p:txBody>
      </p:sp>
      <p:sp>
        <p:nvSpPr>
          <p:cNvPr id="96" name="Google Shape;96;p1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This project is not:</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A recycled materials cleaner</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A plastics sorter</a:t>
            </a:r>
            <a:endParaRPr>
              <a:solidFill>
                <a:srgbClr val="000000"/>
              </a:solidFill>
            </a:endParaRPr>
          </a:p>
          <a:p>
            <a:pPr indent="0" lvl="0" marL="457200" rtl="0" algn="l">
              <a:spcBef>
                <a:spcPts val="1200"/>
              </a:spcBef>
              <a:spcAft>
                <a:spcPts val="0"/>
              </a:spcAft>
              <a:buNone/>
            </a:pPr>
            <a:r>
              <a:rPr lang="en">
                <a:solidFill>
                  <a:srgbClr val="000000"/>
                </a:solidFill>
              </a:rPr>
              <a:t> </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A solar energy power source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Outcomes</a:t>
            </a:r>
            <a:endParaRPr/>
          </a:p>
        </p:txBody>
      </p:sp>
      <p:sp>
        <p:nvSpPr>
          <p:cNvPr id="102" name="Google Shape;102;p19"/>
          <p:cNvSpPr txBox="1"/>
          <p:nvPr/>
        </p:nvSpPr>
        <p:spPr>
          <a:xfrm>
            <a:off x="1296300" y="1740950"/>
            <a:ext cx="3275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the end of this project: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We will have a working prototype of a stand-alone structure that collects solar energy when in sufficient sunlight, sorts recyclable materials by type, bags said materials for pickup, grabs and lifts collection containers for customers, and tracks data on amount of recycled materials is collected.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It will be good for the planet and profitable for waste management companies.</a:t>
            </a:r>
            <a:endParaRPr>
              <a:latin typeface="Roboto"/>
              <a:ea typeface="Roboto"/>
              <a:cs typeface="Roboto"/>
              <a:sym typeface="Roboto"/>
            </a:endParaRPr>
          </a:p>
        </p:txBody>
      </p:sp>
      <p:pic>
        <p:nvPicPr>
          <p:cNvPr id="103" name="Google Shape;103;p19"/>
          <p:cNvPicPr preferRelativeResize="0"/>
          <p:nvPr/>
        </p:nvPicPr>
        <p:blipFill>
          <a:blip r:embed="rId3">
            <a:alphaModFix/>
          </a:blip>
          <a:stretch>
            <a:fillRect/>
          </a:stretch>
        </p:blipFill>
        <p:spPr>
          <a:xfrm>
            <a:off x="4572000" y="1269175"/>
            <a:ext cx="3714079" cy="37140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we would be replacing</a:t>
            </a:r>
            <a:endParaRPr/>
          </a:p>
        </p:txBody>
      </p:sp>
      <p:pic>
        <p:nvPicPr>
          <p:cNvPr id="109" name="Google Shape;109;p20"/>
          <p:cNvPicPr preferRelativeResize="0"/>
          <p:nvPr/>
        </p:nvPicPr>
        <p:blipFill>
          <a:blip r:embed="rId3">
            <a:alphaModFix/>
          </a:blip>
          <a:stretch>
            <a:fillRect/>
          </a:stretch>
        </p:blipFill>
        <p:spPr>
          <a:xfrm>
            <a:off x="632963" y="144575"/>
            <a:ext cx="7336884" cy="421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we are trying to prevent</a:t>
            </a:r>
            <a:endParaRPr/>
          </a:p>
        </p:txBody>
      </p:sp>
      <p:pic>
        <p:nvPicPr>
          <p:cNvPr id="115" name="Google Shape;115;p21"/>
          <p:cNvPicPr preferRelativeResize="0"/>
          <p:nvPr/>
        </p:nvPicPr>
        <p:blipFill>
          <a:blip r:embed="rId3">
            <a:alphaModFix/>
          </a:blip>
          <a:stretch>
            <a:fillRect/>
          </a:stretch>
        </p:blipFill>
        <p:spPr>
          <a:xfrm>
            <a:off x="311700" y="751550"/>
            <a:ext cx="4628874" cy="2599700"/>
          </a:xfrm>
          <a:prstGeom prst="rect">
            <a:avLst/>
          </a:prstGeom>
          <a:noFill/>
          <a:ln>
            <a:noFill/>
          </a:ln>
        </p:spPr>
      </p:pic>
      <p:pic>
        <p:nvPicPr>
          <p:cNvPr id="116" name="Google Shape;116;p21"/>
          <p:cNvPicPr preferRelativeResize="0"/>
          <p:nvPr/>
        </p:nvPicPr>
        <p:blipFill>
          <a:blip r:embed="rId4">
            <a:alphaModFix/>
          </a:blip>
          <a:stretch>
            <a:fillRect/>
          </a:stretch>
        </p:blipFill>
        <p:spPr>
          <a:xfrm>
            <a:off x="5074574" y="767425"/>
            <a:ext cx="3862204" cy="25679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