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4fa28c0f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4fa28c0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screenshot showing the what your Hyper-V settings should look like when you are attempting to do a live Migration. If the Enable incoming and outgoing live migrations box is not checked the wizard will simply not run and alert you that you must change these settings. Below that option is where you would </a:t>
            </a:r>
            <a:r>
              <a:rPr lang="en"/>
              <a:t>select</a:t>
            </a:r>
            <a:r>
              <a:rPr lang="en"/>
              <a:t> if you would like to you any network for the live migration or specify certain IP addresses.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fa28c0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fa28c0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second screen of the wizard that appears after you right-click on the VM that you want to move and select the “Move” option. The first screen that appears is simply a warning screen, presenting cautions and warnings that users should be aware of before they start </a:t>
            </a:r>
            <a:r>
              <a:rPr lang="en"/>
              <a:t>their</a:t>
            </a:r>
            <a:r>
              <a:rPr lang="en"/>
              <a:t> live migration. These on-screen options would be helpful if, for example, you already had an identical virtual machine set up on another server and simply wanted to move the files and folders to the new location to save time and CPU and network resources. Or you can do as we are doing and simply move the entire Virtual Machine.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fa28c0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fa28c0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screenshot</a:t>
            </a:r>
            <a:r>
              <a:rPr lang="en"/>
              <a:t> is showing the next screen in the wizard in which we have already entered the name of the computer that we will transfer our VM to. Again, you can use the Browse button to go into a more advanced screen to locate the name of your destination computer or you can simply type it into the text-entry box.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4fa28c0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4fa28c0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fourth screen of the wizard, in which you will decide what you want to actually move. You can specify exactly where you want to move each piece of the VM’s data with the second option, or you can move only the virtual machine if you have the files and folders already set up in shared storage. Or you can select the first option, like we have here, that will move the virtual machine and the files and folders all to one location on the target machine.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fa28c0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4fa28c0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screenshot shows the location on the target computer that you will move the virtual machine and the accompanying files and folders to. In this case we made a new folder on C drive called VirtualMachines to store the VM.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4fa28c0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4fa28c0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screenshot is the last screen of the wizard, before you actually start the transfer. It gives you a final chance to confirm all of your choices and check over all of your decisions up until this point. At this point when you are happy with the decisions that you have made, you hit the Finish button and sit back and wait.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4fa28c0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4fa28c0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screenshot</a:t>
            </a:r>
            <a:r>
              <a:rPr lang="en"/>
              <a:t> shows the screen that you will be staring at for a long while the Catbox is struggling to move a triple-nested VM from one Virtual Server to another.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fa28c0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4fa28c0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screenshot shows a </a:t>
            </a:r>
            <a:r>
              <a:rPr lang="en"/>
              <a:t>successful</a:t>
            </a:r>
            <a:r>
              <a:rPr lang="en"/>
              <a:t> Live Migration of a running Virtual Machine that transferred from BRADY-WIN2019-1 to BRADY-WIN2019-2 with no downtime!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37f793d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37f793d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into several Roadblocks or </a:t>
            </a:r>
            <a:r>
              <a:rPr lang="en"/>
              <a:t>speed bumps</a:t>
            </a:r>
            <a:r>
              <a:rPr lang="en"/>
              <a:t> on this project which we will go over in the retrospective on the next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7f793d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7f793d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worked: </a:t>
            </a:r>
            <a:r>
              <a:rPr lang="en"/>
              <a:t>Eventually the Catbox was a viable option. The Live Migration itself seemed simple in comparison to the struggle that we had just setting up the environment that we would use for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not work: AWS and Azure. We are sure that AWS and Azure are both viable options to set up an environment that you can test Live Migration in but the free instances that AWS allows you to use do not support nested virtualization and in our Azure environment we struggled for at least four or five solid hours with what we believe to be a DNS error caused by the way that you have to set things up in an Azure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could we have done differently: Based on the knowledge that we had at the time, we wouldn’t have done any of this project any differently. But if we had known that the Catboxes could be forced to support nested virtualization then we would have had the hardest part of the project completed after our first meeting back in Week 3. We wanted to use the Catbox environment primarily because it was already set up and would be perfect for testing a Live Migration.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When that didn’t work, we tested AWS. We found AWS to be even less user-friendly than Azure, with the software being free but a pay-by-the-hour charge for infrastructure. After finding out that AWS does not support nested virtualization on the free EC2 VMs, we decided to abandon AWS in favor of Azure as Quinn still had some credit remaining from CS240A and Brady still had all of his credit remaining.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set up two Windows 2019 servers in an environment on Azure, and were able to get the Hyper-V Role installed on both servers but we could not </a:t>
            </a:r>
            <a:r>
              <a:rPr lang="en"/>
              <a:t>join</a:t>
            </a:r>
            <a:r>
              <a:rPr lang="en"/>
              <a:t> the second server to the domain of the first server. After a few hours we gave up, thinking that we would need to use a different network topology due to the </a:t>
            </a:r>
            <a:r>
              <a:rPr lang="en"/>
              <a:t>constraints of the Azure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attempt failed after we got the servers built and installed but attempted to bridge over the network adapter which caused us to permanently disconnect from the servers and we were unable to reconnect.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Final Azure attempt we set up an Azure Windows 2019 Server and installed the Hyper-V Role on it and then added two VMs on that machine, both running different copies of Windows Server 2019 and then installed the Hyper-V Role on both of those machines. Everything was running relatively smoothly up until that point, so we started to make the VM that we would transfer from one server to another. At this point we attempted to use the Hyper-V Manager to connect from one server to another and no matter what we did, we kept getting error messages saying that “the server was not operational”. All of the wiki’s, blogs, and articles that we were able to find detailing this type of error suggested that the error was a DNS issue caused by the way that the Azure environment was set up. It was at this point that we gave up for the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in contact with Will Shields as their group is doing the same project and he communicated to us that he had found a workaround that would allow us to use the Catboxes after all. We went into the Catboxes using a Windows PowerShell commandlet with Administrator rights and then nested virtualization worked perfectly, albeit slowly, on the Catboxes.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37f793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37f793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Quinn, since the migration takes a while on </a:t>
            </a:r>
            <a:r>
              <a:rPr lang="en"/>
              <a:t>our super slow catbox do we want to start the demonstration right here and then go through the presentation and afterwards show the transferred VM?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37f793d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37f793d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03d1595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03d1595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37f793d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37f793d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First Steps: Fulfill these requirements-</a:t>
            </a:r>
            <a:endParaRPr/>
          </a:p>
          <a:p>
            <a:pPr indent="-298450" lvl="0" marL="457200" rtl="0" algn="l">
              <a:spcBef>
                <a:spcPts val="0"/>
              </a:spcBef>
              <a:spcAft>
                <a:spcPts val="0"/>
              </a:spcAft>
              <a:buSzPts val="1100"/>
              <a:buAutoNum type="arabicPeriod"/>
            </a:pPr>
            <a:r>
              <a:rPr lang="en"/>
              <a:t>Have a user account with permissions to complete the various steps. (</a:t>
            </a:r>
            <a:r>
              <a:rPr lang="en">
                <a:solidFill>
                  <a:schemeClr val="dk1"/>
                </a:solidFill>
              </a:rPr>
              <a:t>The account can be in the local Hyper-V administrators group or the Administrators group on both source and destination servers.</a:t>
            </a:r>
            <a:r>
              <a:rPr lang="en"/>
              <a:t>)</a:t>
            </a:r>
            <a:endParaRPr/>
          </a:p>
          <a:p>
            <a:pPr indent="-298450" lvl="0" marL="457200" rtl="0" algn="l">
              <a:spcBef>
                <a:spcPts val="0"/>
              </a:spcBef>
              <a:spcAft>
                <a:spcPts val="0"/>
              </a:spcAft>
              <a:buSzPts val="1100"/>
              <a:buAutoNum type="arabicPeriod"/>
            </a:pPr>
            <a:r>
              <a:rPr lang="en"/>
              <a:t>The Hyper-V Role must be installed on two servers.</a:t>
            </a:r>
            <a:endParaRPr/>
          </a:p>
          <a:p>
            <a:pPr indent="-298450" lvl="0" marL="457200" rtl="0" algn="l">
              <a:spcBef>
                <a:spcPts val="0"/>
              </a:spcBef>
              <a:spcAft>
                <a:spcPts val="0"/>
              </a:spcAft>
              <a:buSzPts val="1100"/>
              <a:buAutoNum type="arabicPeriod"/>
            </a:pPr>
            <a:r>
              <a:rPr lang="en"/>
              <a:t>Servers must be in the same domain, or have trusts with each other.</a:t>
            </a:r>
            <a:endParaRPr/>
          </a:p>
          <a:p>
            <a:pPr indent="-298450" lvl="0" marL="457200" rtl="0" algn="l">
              <a:spcBef>
                <a:spcPts val="0"/>
              </a:spcBef>
              <a:spcAft>
                <a:spcPts val="0"/>
              </a:spcAft>
              <a:buSzPts val="1100"/>
              <a:buAutoNum type="arabicPeriod"/>
            </a:pPr>
            <a:r>
              <a:rPr lang="en"/>
              <a:t>Have Hyper-V Management Tools installed.</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4fa28c0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4fa28c0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screen is a screenshot showing the Hyper-V Role has been installed on both servers and the Hyper-V Maagement Tools are installed. In these types of screenshots, just to keep you aware of which server is which, we have kept BRADY-WIN2019-1 on the left side of the screen and BRADY-WIN2019-2 on the right side of your screen.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4fa28c0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4fa28c0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screen is a screenshot showing that both servers are on the same domain.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37f793d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37f793d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Decide if you will use CredSSP or Kerberos for authentication. </a:t>
            </a:r>
            <a:r>
              <a:rPr lang="en"/>
              <a:t>Using Kerberos will allow you to avoid signing into the server but requires you to set up what is called constrained delegation which we won’t get into because we didn’t use it. If you are interested in what constrained delegation is I suggest that you look up the Microsoft Docs for Live Migration which will provide a link to a in-depth tutorial. Using CredSSP will mean that you must sign into the source server through a local console session, remote desktop session, or remote Windows PowerShell session. If you do not sign into the source server the transfer will fail.</a:t>
            </a:r>
            <a:endParaRPr/>
          </a:p>
          <a:p>
            <a:pPr indent="-298450" lvl="0" marL="457200" rtl="0" algn="l">
              <a:spcBef>
                <a:spcPts val="0"/>
              </a:spcBef>
              <a:spcAft>
                <a:spcPts val="0"/>
              </a:spcAft>
              <a:buSzPts val="1100"/>
              <a:buAutoNum type="arabicPeriod"/>
            </a:pPr>
            <a:r>
              <a:rPr lang="en"/>
              <a:t>Decide if you will configure performance options. </a:t>
            </a:r>
            <a:r>
              <a:rPr lang="en"/>
              <a:t>Changing performance options can reduce network and CPU usage and make the Live Migration go faster.</a:t>
            </a:r>
            <a:endParaRPr/>
          </a:p>
          <a:p>
            <a:pPr indent="-298450" lvl="0" marL="457200" rtl="0" algn="l">
              <a:spcBef>
                <a:spcPts val="0"/>
              </a:spcBef>
              <a:spcAft>
                <a:spcPts val="0"/>
              </a:spcAft>
              <a:buSzPts val="1100"/>
              <a:buAutoNum type="arabicPeriod"/>
            </a:pPr>
            <a:r>
              <a:rPr lang="en"/>
              <a:t>Understand what networks you will use for the Live Migration. </a:t>
            </a:r>
            <a:r>
              <a:rPr lang="en"/>
              <a:t>You may use any available networks for the Live Migration or you may isolate the Migration onto a trusted, private network. (as Live Migration traffic is unencrypted when it is sent over the network)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37f793d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37f793d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fa28c0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fa28c0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screenshot showing the resulting screen when you right-click on the Hyper-V Manager area above the Server names. In this screen you can hit the Browse button to go into a sort of advanced search for your computer that you wo</a:t>
            </a:r>
            <a:r>
              <a:rPr lang="en"/>
              <a:t>uld like to connect to or you can simply type the name into the text entry box. As you can see in upper-left corner of the Hyper-V Manager in the screenshot, we have already connected our Server 2 to the Hyper-V Manager on our Server 1.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Hyper-V Live Migration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Quinn Aschoff and Brady Esplin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18" name="Google Shape;118;p22"/>
          <p:cNvPicPr preferRelativeResize="0"/>
          <p:nvPr/>
        </p:nvPicPr>
        <p:blipFill>
          <a:blip r:embed="rId3">
            <a:alphaModFix/>
          </a:blip>
          <a:stretch>
            <a:fillRect/>
          </a:stretch>
        </p:blipFill>
        <p:spPr>
          <a:xfrm>
            <a:off x="2631150" y="1144125"/>
            <a:ext cx="3881710"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24" name="Google Shape;124;p23"/>
          <p:cNvPicPr preferRelativeResize="0"/>
          <p:nvPr/>
        </p:nvPicPr>
        <p:blipFill>
          <a:blip r:embed="rId3">
            <a:alphaModFix/>
          </a:blip>
          <a:stretch>
            <a:fillRect/>
          </a:stretch>
        </p:blipFill>
        <p:spPr>
          <a:xfrm>
            <a:off x="2136475" y="1144125"/>
            <a:ext cx="4871059" cy="369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30" name="Google Shape;130;p24"/>
          <p:cNvPicPr preferRelativeResize="0"/>
          <p:nvPr/>
        </p:nvPicPr>
        <p:blipFill>
          <a:blip r:embed="rId3">
            <a:alphaModFix/>
          </a:blip>
          <a:stretch>
            <a:fillRect/>
          </a:stretch>
        </p:blipFill>
        <p:spPr>
          <a:xfrm>
            <a:off x="2137563" y="1144125"/>
            <a:ext cx="4868873" cy="369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36" name="Google Shape;136;p25"/>
          <p:cNvPicPr preferRelativeResize="0"/>
          <p:nvPr/>
        </p:nvPicPr>
        <p:blipFill>
          <a:blip r:embed="rId3">
            <a:alphaModFix/>
          </a:blip>
          <a:stretch>
            <a:fillRect/>
          </a:stretch>
        </p:blipFill>
        <p:spPr>
          <a:xfrm>
            <a:off x="2133025" y="1144125"/>
            <a:ext cx="4877939" cy="369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42" name="Google Shape;142;p26"/>
          <p:cNvPicPr preferRelativeResize="0"/>
          <p:nvPr/>
        </p:nvPicPr>
        <p:blipFill>
          <a:blip r:embed="rId3">
            <a:alphaModFix/>
          </a:blip>
          <a:stretch>
            <a:fillRect/>
          </a:stretch>
        </p:blipFill>
        <p:spPr>
          <a:xfrm>
            <a:off x="2133025" y="1144125"/>
            <a:ext cx="4877939" cy="3694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48" name="Google Shape;148;p27"/>
          <p:cNvPicPr preferRelativeResize="0"/>
          <p:nvPr/>
        </p:nvPicPr>
        <p:blipFill>
          <a:blip r:embed="rId3">
            <a:alphaModFix/>
          </a:blip>
          <a:stretch>
            <a:fillRect/>
          </a:stretch>
        </p:blipFill>
        <p:spPr>
          <a:xfrm>
            <a:off x="2137563" y="1144125"/>
            <a:ext cx="4868873" cy="369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54" name="Google Shape;154;p28"/>
          <p:cNvPicPr preferRelativeResize="0"/>
          <p:nvPr/>
        </p:nvPicPr>
        <p:blipFill>
          <a:blip r:embed="rId3">
            <a:alphaModFix/>
          </a:blip>
          <a:stretch>
            <a:fillRect/>
          </a:stretch>
        </p:blipFill>
        <p:spPr>
          <a:xfrm>
            <a:off x="1293100" y="1144125"/>
            <a:ext cx="6557785" cy="369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60" name="Google Shape;160;p29"/>
          <p:cNvPicPr preferRelativeResize="0"/>
          <p:nvPr/>
        </p:nvPicPr>
        <p:blipFill>
          <a:blip r:embed="rId3">
            <a:alphaModFix/>
          </a:blip>
          <a:stretch>
            <a:fillRect/>
          </a:stretch>
        </p:blipFill>
        <p:spPr>
          <a:xfrm>
            <a:off x="1263225" y="1144125"/>
            <a:ext cx="6617561" cy="36945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Roadblocks, Speed Bumps, and Findings</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Roadblock 1: Using Catboxes hit a snag with enabling Hyper-V role on servers. Message from Sisi states: Cannot enable virtualization on Catbox, alternate methods needed.</a:t>
            </a:r>
            <a:endParaRPr/>
          </a:p>
          <a:p>
            <a:pPr indent="0" lvl="0" marL="0" rtl="0" algn="l">
              <a:spcBef>
                <a:spcPts val="1200"/>
              </a:spcBef>
              <a:spcAft>
                <a:spcPts val="0"/>
              </a:spcAft>
              <a:buNone/>
            </a:pPr>
            <a:r>
              <a:rPr lang="en"/>
              <a:t>Roadblock 2: AWS does not support nested virtualization on the free ec2 instances, so we cannot use AWS for this project.</a:t>
            </a:r>
            <a:endParaRPr/>
          </a:p>
          <a:p>
            <a:pPr indent="0" lvl="0" marL="0" rtl="0" algn="l">
              <a:spcBef>
                <a:spcPts val="1200"/>
              </a:spcBef>
              <a:spcAft>
                <a:spcPts val="0"/>
              </a:spcAft>
              <a:buNone/>
            </a:pPr>
            <a:r>
              <a:rPr lang="en"/>
              <a:t>Roadblock 3: We are unable to use nested virtualization on a desktop for some reason. So we cannot use Hyper-V or Oracle VM Virtualbox on a home desktop to run Hyper-V enabled servers for this project.</a:t>
            </a:r>
            <a:endParaRPr/>
          </a:p>
          <a:p>
            <a:pPr indent="0" lvl="0" marL="0" rtl="0" algn="l">
              <a:spcBef>
                <a:spcPts val="1200"/>
              </a:spcBef>
              <a:spcAft>
                <a:spcPts val="0"/>
              </a:spcAft>
              <a:buNone/>
            </a:pPr>
            <a:r>
              <a:rPr lang="en"/>
              <a:t>Roadblock 4: We are running into a problem in Azure, as Azure seems to have a peculiar DNS setup that messes up any connections in between VMs running on Hyper-V on an Azure VM.</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Retrospective</a:t>
            </a:r>
            <a:endParaRPr/>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worked? </a:t>
            </a:r>
            <a:endParaRPr/>
          </a:p>
          <a:p>
            <a:pPr indent="457200" lvl="0" marL="0" rtl="0" algn="l">
              <a:spcBef>
                <a:spcPts val="1200"/>
              </a:spcBef>
              <a:spcAft>
                <a:spcPts val="0"/>
              </a:spcAft>
              <a:buNone/>
            </a:pPr>
            <a:r>
              <a:rPr lang="en"/>
              <a:t>Catbox</a:t>
            </a:r>
            <a:endParaRPr/>
          </a:p>
          <a:p>
            <a:pPr indent="0" lvl="0" marL="0" rtl="0" algn="l">
              <a:spcBef>
                <a:spcPts val="1200"/>
              </a:spcBef>
              <a:spcAft>
                <a:spcPts val="0"/>
              </a:spcAft>
              <a:buNone/>
            </a:pPr>
            <a:r>
              <a:rPr lang="en"/>
              <a:t>What did not work? </a:t>
            </a:r>
            <a:endParaRPr/>
          </a:p>
          <a:p>
            <a:pPr indent="457200" lvl="0" marL="0" rtl="0" algn="l">
              <a:spcBef>
                <a:spcPts val="1200"/>
              </a:spcBef>
              <a:spcAft>
                <a:spcPts val="0"/>
              </a:spcAft>
              <a:buNone/>
            </a:pPr>
            <a:r>
              <a:rPr lang="en"/>
              <a:t>AWS and Azure</a:t>
            </a:r>
            <a:endParaRPr/>
          </a:p>
          <a:p>
            <a:pPr indent="0" lvl="0" marL="0" rtl="0" algn="l">
              <a:spcBef>
                <a:spcPts val="1200"/>
              </a:spcBef>
              <a:spcAft>
                <a:spcPts val="0"/>
              </a:spcAft>
              <a:buNone/>
            </a:pPr>
            <a:r>
              <a:rPr lang="en"/>
              <a:t>What could we have done differently?</a:t>
            </a:r>
            <a:endParaRPr/>
          </a:p>
          <a:p>
            <a:pPr indent="0" lvl="0" marL="0" rtl="0" algn="l">
              <a:spcBef>
                <a:spcPts val="1200"/>
              </a:spcBef>
              <a:spcAft>
                <a:spcPts val="1200"/>
              </a:spcAft>
              <a:buNone/>
            </a:pPr>
            <a:r>
              <a:rPr lang="en"/>
              <a:t>	Nothing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Scope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Explain Hyper-V Live Migration in an easy to understand manner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Show tutorial of how to set up a Hyper-V Live Migration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Demonstrate a working model of Hyper-V Live Migration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 and Answers</a:t>
            </a:r>
            <a:endParaRPr/>
          </a:p>
        </p:txBody>
      </p:sp>
      <p:pic>
        <p:nvPicPr>
          <p:cNvPr id="178" name="Google Shape;178;p32"/>
          <p:cNvPicPr preferRelativeResize="0"/>
          <p:nvPr/>
        </p:nvPicPr>
        <p:blipFill>
          <a:blip r:embed="rId3">
            <a:alphaModFix/>
          </a:blip>
          <a:stretch>
            <a:fillRect/>
          </a:stretch>
        </p:blipFill>
        <p:spPr>
          <a:xfrm>
            <a:off x="3032549" y="1489825"/>
            <a:ext cx="3078900" cy="307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Description: What is Hyper-V Live Migration?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Hyper-V Live Migration is a service that allows you to take a running virtual machine and transfer it from one host to another with no </a:t>
            </a:r>
            <a:r>
              <a:rPr lang="en"/>
              <a:t>perceivable</a:t>
            </a:r>
            <a:r>
              <a:rPr lang="en"/>
              <a:t> downtime! The advantage live migration is that a virtual machine is not tied to one host, it can be moved at will, as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Steps: Fulfill these requirements-</a:t>
            </a:r>
            <a:endParaRPr/>
          </a:p>
          <a:p>
            <a:pPr indent="-342900" lvl="0" marL="457200" rtl="0" algn="l">
              <a:spcBef>
                <a:spcPts val="1200"/>
              </a:spcBef>
              <a:spcAft>
                <a:spcPts val="0"/>
              </a:spcAft>
              <a:buSzPts val="1800"/>
              <a:buAutoNum type="arabicPeriod"/>
            </a:pPr>
            <a:r>
              <a:rPr lang="en"/>
              <a:t>Have a user account with permissions to complete the various steps.</a:t>
            </a:r>
            <a:endParaRPr/>
          </a:p>
          <a:p>
            <a:pPr indent="-342900" lvl="0" marL="457200" rtl="0" algn="l">
              <a:spcBef>
                <a:spcPts val="0"/>
              </a:spcBef>
              <a:spcAft>
                <a:spcPts val="0"/>
              </a:spcAft>
              <a:buSzPts val="1800"/>
              <a:buAutoNum type="arabicPeriod"/>
            </a:pPr>
            <a:r>
              <a:rPr lang="en"/>
              <a:t>The Hyper-V Role must be installed on two servers.</a:t>
            </a:r>
            <a:endParaRPr/>
          </a:p>
          <a:p>
            <a:pPr indent="-342900" lvl="0" marL="457200" rtl="0" algn="l">
              <a:spcBef>
                <a:spcPts val="0"/>
              </a:spcBef>
              <a:spcAft>
                <a:spcPts val="0"/>
              </a:spcAft>
              <a:buSzPts val="1800"/>
              <a:buAutoNum type="arabicPeriod"/>
            </a:pPr>
            <a:r>
              <a:rPr lang="en"/>
              <a:t>Servers must be in the same domain, or have trusts with each other.</a:t>
            </a:r>
            <a:endParaRPr/>
          </a:p>
          <a:p>
            <a:pPr indent="-342900" lvl="0" marL="457200" rtl="0" algn="l">
              <a:spcBef>
                <a:spcPts val="0"/>
              </a:spcBef>
              <a:spcAft>
                <a:spcPts val="0"/>
              </a:spcAft>
              <a:buSzPts val="1800"/>
              <a:buAutoNum type="arabicPeriod"/>
            </a:pPr>
            <a:r>
              <a:rPr lang="en"/>
              <a:t>Have Hyper-V Management Tools installed.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88" name="Google Shape;88;p17"/>
          <p:cNvPicPr preferRelativeResize="0"/>
          <p:nvPr/>
        </p:nvPicPr>
        <p:blipFill>
          <a:blip r:embed="rId3">
            <a:alphaModFix/>
          </a:blip>
          <a:stretch>
            <a:fillRect/>
          </a:stretch>
        </p:blipFill>
        <p:spPr>
          <a:xfrm>
            <a:off x="1164775" y="1144125"/>
            <a:ext cx="6814438" cy="369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94" name="Google Shape;94;p18"/>
          <p:cNvPicPr preferRelativeResize="0"/>
          <p:nvPr/>
        </p:nvPicPr>
        <p:blipFill>
          <a:blip r:embed="rId3">
            <a:alphaModFix/>
          </a:blip>
          <a:stretch>
            <a:fillRect/>
          </a:stretch>
        </p:blipFill>
        <p:spPr>
          <a:xfrm>
            <a:off x="1270313" y="1144125"/>
            <a:ext cx="6603365" cy="369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a:t>
            </a:r>
            <a:r>
              <a:rPr lang="en"/>
              <a:t>Steps:</a:t>
            </a:r>
            <a:endParaRPr/>
          </a:p>
          <a:p>
            <a:pPr indent="-342900" lvl="0" marL="457200" rtl="0" algn="l">
              <a:spcBef>
                <a:spcPts val="1200"/>
              </a:spcBef>
              <a:spcAft>
                <a:spcPts val="0"/>
              </a:spcAft>
              <a:buSzPts val="1800"/>
              <a:buAutoNum type="arabicPeriod"/>
            </a:pPr>
            <a:r>
              <a:rPr lang="en"/>
              <a:t>Decide if you will use CredSSP or Kerberos for authentication.</a:t>
            </a:r>
            <a:endParaRPr/>
          </a:p>
          <a:p>
            <a:pPr indent="-342900" lvl="0" marL="457200" rtl="0" algn="l">
              <a:spcBef>
                <a:spcPts val="0"/>
              </a:spcBef>
              <a:spcAft>
                <a:spcPts val="0"/>
              </a:spcAft>
              <a:buSzPts val="1800"/>
              <a:buAutoNum type="arabicPeriod"/>
            </a:pPr>
            <a:r>
              <a:rPr lang="en"/>
              <a:t>Decide if you will configure performance options.</a:t>
            </a:r>
            <a:endParaRPr/>
          </a:p>
          <a:p>
            <a:pPr indent="-342900" lvl="0" marL="457200" rtl="0" algn="l">
              <a:spcBef>
                <a:spcPts val="0"/>
              </a:spcBef>
              <a:spcAft>
                <a:spcPts val="0"/>
              </a:spcAft>
              <a:buSzPts val="1800"/>
              <a:buAutoNum type="arabicPeriod"/>
            </a:pPr>
            <a:r>
              <a:rPr lang="en"/>
              <a:t>Understand what networks you will use for the Live Migration.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Last</a:t>
            </a:r>
            <a:r>
              <a:rPr lang="en"/>
              <a:t> Steps: </a:t>
            </a:r>
            <a:endParaRPr/>
          </a:p>
          <a:p>
            <a:pPr indent="-342900" lvl="0" marL="457200" rtl="0" algn="l">
              <a:spcBef>
                <a:spcPts val="1200"/>
              </a:spcBef>
              <a:spcAft>
                <a:spcPts val="0"/>
              </a:spcAft>
              <a:buSzPts val="1800"/>
              <a:buAutoNum type="arabicPeriod"/>
            </a:pPr>
            <a:r>
              <a:rPr lang="en"/>
              <a:t>Connect the Servers in the Hyper-V Manager</a:t>
            </a:r>
            <a:endParaRPr/>
          </a:p>
          <a:p>
            <a:pPr indent="-342900" lvl="0" marL="457200" rtl="0" algn="l">
              <a:spcBef>
                <a:spcPts val="0"/>
              </a:spcBef>
              <a:spcAft>
                <a:spcPts val="0"/>
              </a:spcAft>
              <a:buSzPts val="1800"/>
              <a:buAutoNum type="arabicPeriod"/>
            </a:pPr>
            <a:r>
              <a:rPr lang="en"/>
              <a:t>Make sure the Hyper-V settings on both servers allow for Live Migrations</a:t>
            </a:r>
            <a:endParaRPr/>
          </a:p>
          <a:p>
            <a:pPr indent="-342900" lvl="0" marL="457200" rtl="0" algn="l">
              <a:spcBef>
                <a:spcPts val="0"/>
              </a:spcBef>
              <a:spcAft>
                <a:spcPts val="0"/>
              </a:spcAft>
              <a:buSzPts val="1800"/>
              <a:buAutoNum type="arabicPeriod"/>
            </a:pPr>
            <a:r>
              <a:rPr lang="en"/>
              <a:t>Right-click the VM you want to move, select the “Move” option, and follow the wizard!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Tutorial: Hyper-V Live Migration</a:t>
            </a:r>
            <a:endParaRPr/>
          </a:p>
        </p:txBody>
      </p:sp>
      <p:pic>
        <p:nvPicPr>
          <p:cNvPr id="112" name="Google Shape;112;p21"/>
          <p:cNvPicPr preferRelativeResize="0"/>
          <p:nvPr/>
        </p:nvPicPr>
        <p:blipFill>
          <a:blip r:embed="rId3">
            <a:alphaModFix/>
          </a:blip>
          <a:stretch>
            <a:fillRect/>
          </a:stretch>
        </p:blipFill>
        <p:spPr>
          <a:xfrm>
            <a:off x="2801213" y="1144125"/>
            <a:ext cx="3541568" cy="3694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