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75" r:id="rId3"/>
    <p:sldId id="257" r:id="rId4"/>
    <p:sldId id="276" r:id="rId5"/>
    <p:sldId id="260" r:id="rId6"/>
    <p:sldId id="265" r:id="rId7"/>
    <p:sldId id="277"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C2620-77CC-A85B-BE0C-461886788E98}" v="128" dt="2024-03-19T19:56:05.502"/>
    <p1510:client id="{6F84CE7C-F03F-2F4E-8567-A7CFB6E6EA4B}" v="25" dt="2024-03-20T17:30:28.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2481"/>
  </p:normalViewPr>
  <p:slideViewPr>
    <p:cSldViewPr snapToGrid="0">
      <p:cViewPr varScale="1">
        <p:scale>
          <a:sx n="64" d="100"/>
          <a:sy n="64" d="100"/>
        </p:scale>
        <p:origin x="18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E8D4A-2420-8241-9BF2-227285731700}" type="datetimeFigureOut">
              <a:rPr lang="en-US" smtClean="0"/>
              <a:t>3/18/24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27E79-BDED-3F4E-9A44-466ADA377CE8}" type="slidenum">
              <a:rPr lang="en-US" smtClean="0"/>
              <a:t>‹#›</a:t>
            </a:fld>
            <a:endParaRPr lang="en-US"/>
          </a:p>
        </p:txBody>
      </p:sp>
    </p:spTree>
    <p:extLst>
      <p:ext uri="{BB962C8B-B14F-4D97-AF65-F5344CB8AC3E}">
        <p14:creationId xmlns:p14="http://schemas.microsoft.com/office/powerpoint/2010/main" val="3559300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soon as you run the script as shown above, a local </a:t>
            </a:r>
            <a:r>
              <a:rPr lang="en-US" err="1"/>
              <a:t>Streamlit</a:t>
            </a:r>
            <a:r>
              <a:rPr lang="en-US"/>
              <a:t> server will spin up and your app will open in a new tab in your default web browser. The app is your canvas, where you'll draw charts, text, widgets, tables, and more.</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2C27E79-BDED-3F4E-9A44-466ADA377CE8}" type="slidenum">
              <a:rPr lang="en-US" smtClean="0"/>
              <a:t>2</a:t>
            </a:fld>
            <a:endParaRPr lang="en-US"/>
          </a:p>
        </p:txBody>
      </p:sp>
    </p:spTree>
    <p:extLst>
      <p:ext uri="{BB962C8B-B14F-4D97-AF65-F5344CB8AC3E}">
        <p14:creationId xmlns:p14="http://schemas.microsoft.com/office/powerpoint/2010/main" val="56092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Streamlit</a:t>
            </a:r>
            <a:r>
              <a:rPr lang="en-US"/>
              <a:t> is a powerful Python library designed to simplify the process of building web apps. With its intuitive syntax and seamless integration with popular data science libraries, </a:t>
            </a:r>
            <a:r>
              <a:rPr lang="en-US" err="1"/>
              <a:t>Streamlit</a:t>
            </a:r>
            <a:r>
              <a:rPr lang="en-US"/>
              <a:t> empowers developers and data scientists to create interactive and visually appealing applications with ease. Whether you're visualizing data, prototyping machine learning models, or building dashboards, </a:t>
            </a:r>
            <a:r>
              <a:rPr lang="en-US" err="1"/>
              <a:t>Streamlit</a:t>
            </a:r>
            <a:r>
              <a:rPr lang="en-US"/>
              <a:t> provides a streamlined development experience, allowing you to focus on your ideas rather than the complexities of web development. Let's dive in and explore the world of </a:t>
            </a:r>
            <a:r>
              <a:rPr lang="en-US" err="1"/>
              <a:t>Streamlit</a:t>
            </a:r>
            <a:r>
              <a:rPr lang="en-US"/>
              <a:t>!</a:t>
            </a:r>
          </a:p>
        </p:txBody>
      </p:sp>
      <p:sp>
        <p:nvSpPr>
          <p:cNvPr id="4" name="Slide Number Placeholder 3"/>
          <p:cNvSpPr>
            <a:spLocks noGrp="1"/>
          </p:cNvSpPr>
          <p:nvPr>
            <p:ph type="sldNum" sz="quarter" idx="5"/>
          </p:nvPr>
        </p:nvSpPr>
        <p:spPr/>
        <p:txBody>
          <a:bodyPr/>
          <a:lstStyle/>
          <a:p>
            <a:fld id="{02C27E79-BDED-3F4E-9A44-466ADA377CE8}" type="slidenum">
              <a:rPr lang="en-US" smtClean="0"/>
              <a:t>3</a:t>
            </a:fld>
            <a:endParaRPr lang="en-US"/>
          </a:p>
        </p:txBody>
      </p:sp>
    </p:spTree>
    <p:extLst>
      <p:ext uri="{BB962C8B-B14F-4D97-AF65-F5344CB8AC3E}">
        <p14:creationId xmlns:p14="http://schemas.microsoft.com/office/powerpoint/2010/main" val="162565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Data Visualization: Quick and interactive visualization of data sets, with support for various plotting libraries.</a:t>
            </a:r>
          </a:p>
          <a:p>
            <a:pPr marL="285750" indent="-285750">
              <a:lnSpc>
                <a:spcPct val="90000"/>
              </a:lnSpc>
              <a:spcBef>
                <a:spcPts val="1000"/>
              </a:spcBef>
              <a:buFont typeface="Arial"/>
              <a:buChar char="•"/>
            </a:pPr>
            <a:r>
              <a:rPr lang="en-US"/>
              <a:t>Model Demonstration: Easily demonstrate the workings of machine learning models, allowing for interactive inputs and displaying outputs.</a:t>
            </a:r>
          </a:p>
          <a:p>
            <a:pPr marL="285750" indent="-285750">
              <a:lnSpc>
                <a:spcPct val="90000"/>
              </a:lnSpc>
              <a:spcBef>
                <a:spcPts val="1000"/>
              </a:spcBef>
              <a:buFont typeface="Arial"/>
              <a:buChar char="•"/>
            </a:pPr>
            <a:r>
              <a:rPr lang="en-US"/>
              <a:t>Data Exploration: Create tools for exploring data, filtering, and slicing to uncover insights.</a:t>
            </a:r>
          </a:p>
          <a:p>
            <a:pPr marL="285750" indent="-285750">
              <a:lnSpc>
                <a:spcPct val="90000"/>
              </a:lnSpc>
              <a:spcBef>
                <a:spcPts val="1000"/>
              </a:spcBef>
              <a:buFont typeface="Arial"/>
              <a:buChar char="•"/>
            </a:pPr>
            <a:r>
              <a:rPr lang="en-US"/>
              <a:t>Dashboard Creation: Build custom dashboards for monitoring data, models, or metrics important in data science projects.</a:t>
            </a:r>
          </a:p>
          <a:p>
            <a:pPr marL="285750" indent="-285750">
              <a:lnSpc>
                <a:spcPct val="90000"/>
              </a:lnSpc>
              <a:spcBef>
                <a:spcPts val="1000"/>
              </a:spcBef>
              <a:buFont typeface="Arial"/>
              <a:buChar char="•"/>
            </a:pPr>
            <a:r>
              <a:rPr lang="en-US"/>
              <a:t>Collaboration and Presentation: Streamlit apps can be a powerful tool for sharing insights and analyses with non-technical stakeholders.</a:t>
            </a:r>
            <a:endParaRPr lang="en-GB"/>
          </a:p>
        </p:txBody>
      </p:sp>
      <p:sp>
        <p:nvSpPr>
          <p:cNvPr id="4" name="Slide Number Placeholder 3"/>
          <p:cNvSpPr>
            <a:spLocks noGrp="1"/>
          </p:cNvSpPr>
          <p:nvPr>
            <p:ph type="sldNum" sz="quarter" idx="5"/>
          </p:nvPr>
        </p:nvSpPr>
        <p:spPr/>
        <p:txBody>
          <a:bodyPr/>
          <a:lstStyle/>
          <a:p>
            <a:fld id="{02C27E79-BDED-3F4E-9A44-466ADA377CE8}" type="slidenum">
              <a:rPr lang="en-US" smtClean="0"/>
              <a:t>4</a:t>
            </a:fld>
            <a:endParaRPr lang="en-US"/>
          </a:p>
        </p:txBody>
      </p:sp>
    </p:spTree>
    <p:extLst>
      <p:ext uri="{BB962C8B-B14F-4D97-AF65-F5344CB8AC3E}">
        <p14:creationId xmlns:p14="http://schemas.microsoft.com/office/powerpoint/2010/main" val="128189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spcBef>
                <a:spcPts val="500"/>
              </a:spcBef>
            </a:pPr>
            <a:r>
              <a:rPr lang="en-GB"/>
              <a:t>Code snippet illustrating how to load and display a Pandas </a:t>
            </a:r>
            <a:r>
              <a:rPr lang="en-GB" err="1"/>
              <a:t>DataFrame</a:t>
            </a:r>
            <a:r>
              <a:rPr lang="en-GB"/>
              <a:t>:</a:t>
            </a:r>
            <a:endParaRPr lang="en-US"/>
          </a:p>
          <a:p>
            <a:pPr marL="685800" lvl="1" indent="-228600">
              <a:lnSpc>
                <a:spcPct val="90000"/>
              </a:lnSpc>
              <a:spcBef>
                <a:spcPts val="500"/>
              </a:spcBef>
            </a:pPr>
            <a:r>
              <a:rPr lang="en-GB"/>
              <a:t>import </a:t>
            </a:r>
            <a:r>
              <a:rPr lang="en-GB" err="1"/>
              <a:t>streamlit</a:t>
            </a:r>
            <a:r>
              <a:rPr lang="en-GB"/>
              <a:t> as </a:t>
            </a:r>
            <a:r>
              <a:rPr lang="en-GB" err="1"/>
              <a:t>st</a:t>
            </a:r>
            <a:endParaRPr lang="en-US" err="1"/>
          </a:p>
          <a:p>
            <a:pPr marL="685800" lvl="1" indent="-228600">
              <a:lnSpc>
                <a:spcPct val="90000"/>
              </a:lnSpc>
              <a:spcBef>
                <a:spcPts val="500"/>
              </a:spcBef>
            </a:pPr>
            <a:r>
              <a:rPr lang="en-GB"/>
              <a:t>import pandas as pd</a:t>
            </a:r>
            <a:endParaRPr lang="en-US"/>
          </a:p>
          <a:p>
            <a:pPr marL="685800" lvl="1" indent="-228600">
              <a:lnSpc>
                <a:spcPct val="90000"/>
              </a:lnSpc>
              <a:spcBef>
                <a:spcPts val="500"/>
              </a:spcBef>
            </a:pPr>
            <a:endParaRPr lang="en-GB"/>
          </a:p>
          <a:p>
            <a:pPr marL="685800" lvl="1" indent="-228600">
              <a:lnSpc>
                <a:spcPct val="90000"/>
              </a:lnSpc>
              <a:spcBef>
                <a:spcPts val="500"/>
              </a:spcBef>
            </a:pPr>
            <a:r>
              <a:rPr lang="en-GB"/>
              <a:t># Load sample </a:t>
            </a:r>
            <a:r>
              <a:rPr lang="en-GB" err="1"/>
              <a:t>DataFrame</a:t>
            </a:r>
            <a:endParaRPr lang="en-US" err="1"/>
          </a:p>
          <a:p>
            <a:pPr marL="685800" lvl="1" indent="-228600">
              <a:lnSpc>
                <a:spcPct val="90000"/>
              </a:lnSpc>
              <a:spcBef>
                <a:spcPts val="500"/>
              </a:spcBef>
            </a:pPr>
            <a:r>
              <a:rPr lang="en-GB" err="1"/>
              <a:t>df</a:t>
            </a:r>
            <a:r>
              <a:rPr lang="en-GB"/>
              <a:t> = </a:t>
            </a:r>
            <a:r>
              <a:rPr lang="en-GB" err="1"/>
              <a:t>pd.read_csv</a:t>
            </a:r>
            <a:r>
              <a:rPr lang="en-GB"/>
              <a:t>("https://raw.githubusercontent.com/</a:t>
            </a:r>
            <a:r>
              <a:rPr lang="en-GB" err="1"/>
              <a:t>datasciencedojo</a:t>
            </a:r>
            <a:r>
              <a:rPr lang="en-GB"/>
              <a:t>/datasets/master/titanic.csv")</a:t>
            </a:r>
            <a:endParaRPr lang="en-US"/>
          </a:p>
          <a:p>
            <a:pPr marL="685800" lvl="1" indent="-228600">
              <a:lnSpc>
                <a:spcPct val="90000"/>
              </a:lnSpc>
              <a:spcBef>
                <a:spcPts val="500"/>
              </a:spcBef>
            </a:pPr>
            <a:endParaRPr lang="en-GB"/>
          </a:p>
          <a:p>
            <a:pPr marL="685800" lvl="1" indent="-228600">
              <a:lnSpc>
                <a:spcPct val="90000"/>
              </a:lnSpc>
              <a:spcBef>
                <a:spcPts val="500"/>
              </a:spcBef>
            </a:pPr>
            <a:r>
              <a:rPr lang="en-GB"/>
              <a:t># Display </a:t>
            </a:r>
            <a:r>
              <a:rPr lang="en-GB" err="1"/>
              <a:t>DataFrame</a:t>
            </a:r>
            <a:endParaRPr lang="en-US" err="1"/>
          </a:p>
          <a:p>
            <a:pPr marL="685800" lvl="1" indent="-228600">
              <a:lnSpc>
                <a:spcPct val="90000"/>
              </a:lnSpc>
              <a:spcBef>
                <a:spcPts val="500"/>
              </a:spcBef>
            </a:pPr>
            <a:r>
              <a:rPr lang="en-GB" err="1"/>
              <a:t>st.dataframe</a:t>
            </a:r>
            <a:r>
              <a:rPr lang="en-GB"/>
              <a:t>(</a:t>
            </a:r>
            <a:r>
              <a:rPr lang="en-GB" err="1"/>
              <a:t>df.head</a:t>
            </a:r>
            <a:r>
              <a:rPr lang="en-GB"/>
              <a:t>())</a:t>
            </a:r>
            <a:endParaRPr lang="en-US"/>
          </a:p>
          <a:p>
            <a:endParaRPr lang="en-US"/>
          </a:p>
          <a:p>
            <a:pPr lvl="1">
              <a:lnSpc>
                <a:spcPct val="90000"/>
              </a:lnSpc>
              <a:spcBef>
                <a:spcPts val="500"/>
              </a:spcBef>
            </a:pPr>
            <a:r>
              <a:rPr lang="en-GB"/>
              <a:t>Code snippet showcasing the use of caching for expensive computations:</a:t>
            </a:r>
          </a:p>
          <a:p>
            <a:pPr marL="685800" lvl="1" indent="-228600">
              <a:lnSpc>
                <a:spcPct val="90000"/>
              </a:lnSpc>
              <a:spcBef>
                <a:spcPts val="500"/>
              </a:spcBef>
            </a:pPr>
            <a:r>
              <a:rPr lang="en-GB"/>
              <a:t>@st.cache</a:t>
            </a:r>
          </a:p>
          <a:p>
            <a:pPr marL="685800" lvl="1" indent="-228600">
              <a:lnSpc>
                <a:spcPct val="90000"/>
              </a:lnSpc>
              <a:spcBef>
                <a:spcPts val="500"/>
              </a:spcBef>
            </a:pPr>
            <a:r>
              <a:rPr lang="en-GB"/>
              <a:t>def </a:t>
            </a:r>
            <a:r>
              <a:rPr lang="en-GB" err="1"/>
              <a:t>expensive_computation</a:t>
            </a:r>
            <a:r>
              <a:rPr lang="en-GB"/>
              <a:t>():</a:t>
            </a:r>
          </a:p>
          <a:p>
            <a:pPr marL="685800" lvl="1" indent="-228600">
              <a:lnSpc>
                <a:spcPct val="90000"/>
              </a:lnSpc>
              <a:spcBef>
                <a:spcPts val="500"/>
              </a:spcBef>
            </a:pPr>
            <a:r>
              <a:rPr lang="en-GB"/>
              <a:t>    # Simulate an expensive computation</a:t>
            </a:r>
          </a:p>
          <a:p>
            <a:pPr marL="685800" lvl="1" indent="-228600">
              <a:lnSpc>
                <a:spcPct val="90000"/>
              </a:lnSpc>
              <a:spcBef>
                <a:spcPts val="500"/>
              </a:spcBef>
            </a:pPr>
            <a:r>
              <a:rPr lang="en-GB"/>
              <a:t>    </a:t>
            </a:r>
            <a:r>
              <a:rPr lang="en-GB" err="1"/>
              <a:t>time.sleep</a:t>
            </a:r>
            <a:r>
              <a:rPr lang="en-GB"/>
              <a:t>(5)</a:t>
            </a:r>
          </a:p>
          <a:p>
            <a:pPr marL="685800" lvl="1" indent="-228600">
              <a:lnSpc>
                <a:spcPct val="90000"/>
              </a:lnSpc>
              <a:spcBef>
                <a:spcPts val="500"/>
              </a:spcBef>
            </a:pPr>
            <a:r>
              <a:rPr lang="en-GB"/>
              <a:t>    return 42</a:t>
            </a:r>
          </a:p>
          <a:p>
            <a:pPr marL="685800" lvl="1" indent="-228600">
              <a:lnSpc>
                <a:spcPct val="90000"/>
              </a:lnSpc>
              <a:spcBef>
                <a:spcPts val="500"/>
              </a:spcBef>
            </a:pPr>
            <a:endParaRPr lang="en-GB"/>
          </a:p>
          <a:p>
            <a:pPr marL="685800" lvl="1" indent="-228600">
              <a:lnSpc>
                <a:spcPct val="90000"/>
              </a:lnSpc>
              <a:spcBef>
                <a:spcPts val="500"/>
              </a:spcBef>
            </a:pPr>
            <a:r>
              <a:rPr lang="en-GB"/>
              <a:t>result = </a:t>
            </a:r>
            <a:r>
              <a:rPr lang="en-GB" err="1"/>
              <a:t>expensive_computation</a:t>
            </a:r>
            <a:r>
              <a:rPr lang="en-GB"/>
              <a:t>()</a:t>
            </a:r>
          </a:p>
          <a:p>
            <a:pPr marL="685800" lvl="1" indent="-228600">
              <a:lnSpc>
                <a:spcPct val="90000"/>
              </a:lnSpc>
              <a:spcBef>
                <a:spcPts val="500"/>
              </a:spcBef>
            </a:pPr>
            <a:r>
              <a:rPr lang="en-GB" err="1"/>
              <a:t>st.write</a:t>
            </a:r>
            <a:r>
              <a:rPr lang="en-GB"/>
              <a:t>("Result:", result)</a:t>
            </a:r>
          </a:p>
          <a:p>
            <a:pPr marL="685800" lvl="1" indent="-228600">
              <a:lnSpc>
                <a:spcPct val="90000"/>
              </a:lnSpc>
              <a:spcBef>
                <a:spcPts val="500"/>
              </a:spcBef>
            </a:pPr>
            <a:endParaRPr lang="en-GB"/>
          </a:p>
          <a:p>
            <a:pPr>
              <a:lnSpc>
                <a:spcPct val="90000"/>
              </a:lnSpc>
              <a:spcBef>
                <a:spcPts val="1000"/>
              </a:spcBef>
            </a:pPr>
            <a:r>
              <a:rPr lang="en-GB"/>
              <a:t>Code snippet demonstrating how to create a slider widget and use it to dynamically update a plot:</a:t>
            </a:r>
            <a:endParaRPr lang="en-US"/>
          </a:p>
          <a:p>
            <a:pPr marL="685800" lvl="1" indent="-228600">
              <a:lnSpc>
                <a:spcPct val="90000"/>
              </a:lnSpc>
              <a:spcBef>
                <a:spcPts val="500"/>
              </a:spcBef>
            </a:pPr>
            <a:r>
              <a:rPr lang="en-GB"/>
              <a:t>import </a:t>
            </a:r>
            <a:r>
              <a:rPr lang="en-GB" err="1"/>
              <a:t>streamlit</a:t>
            </a:r>
            <a:r>
              <a:rPr lang="en-GB"/>
              <a:t> as </a:t>
            </a:r>
            <a:r>
              <a:rPr lang="en-GB" err="1"/>
              <a:t>st</a:t>
            </a:r>
            <a:endParaRPr lang="en-US" err="1"/>
          </a:p>
          <a:p>
            <a:pPr marL="685800" lvl="1" indent="-228600">
              <a:lnSpc>
                <a:spcPct val="90000"/>
              </a:lnSpc>
              <a:spcBef>
                <a:spcPts val="500"/>
              </a:spcBef>
            </a:pPr>
            <a:r>
              <a:rPr lang="en-GB"/>
              <a:t>import </a:t>
            </a:r>
            <a:r>
              <a:rPr lang="en-GB" err="1"/>
              <a:t>matplotlib.pyplot</a:t>
            </a:r>
            <a:r>
              <a:rPr lang="en-GB"/>
              <a:t> as </a:t>
            </a:r>
            <a:r>
              <a:rPr lang="en-GB" err="1"/>
              <a:t>plt</a:t>
            </a:r>
            <a:endParaRPr lang="en-US" err="1"/>
          </a:p>
          <a:p>
            <a:pPr marL="685800" lvl="1" indent="-228600">
              <a:lnSpc>
                <a:spcPct val="90000"/>
              </a:lnSpc>
              <a:spcBef>
                <a:spcPts val="500"/>
              </a:spcBef>
            </a:pPr>
            <a:r>
              <a:rPr lang="en-GB"/>
              <a:t>import </a:t>
            </a:r>
            <a:r>
              <a:rPr lang="en-GB" err="1"/>
              <a:t>numpy</a:t>
            </a:r>
            <a:r>
              <a:rPr lang="en-GB"/>
              <a:t> as np</a:t>
            </a:r>
            <a:endParaRPr lang="en-US"/>
          </a:p>
          <a:p>
            <a:pPr marL="685800" lvl="1" indent="-228600">
              <a:lnSpc>
                <a:spcPct val="90000"/>
              </a:lnSpc>
              <a:spcBef>
                <a:spcPts val="500"/>
              </a:spcBef>
            </a:pPr>
            <a:r>
              <a:rPr lang="en-GB"/>
              <a:t>x = </a:t>
            </a:r>
            <a:r>
              <a:rPr lang="en-GB" err="1"/>
              <a:t>np.linspace</a:t>
            </a:r>
            <a:r>
              <a:rPr lang="en-GB"/>
              <a:t>(0, 10, 100)</a:t>
            </a:r>
            <a:endParaRPr lang="en-US"/>
          </a:p>
          <a:p>
            <a:pPr marL="685800" lvl="1" indent="-228600">
              <a:lnSpc>
                <a:spcPct val="90000"/>
              </a:lnSpc>
              <a:spcBef>
                <a:spcPts val="500"/>
              </a:spcBef>
            </a:pPr>
            <a:r>
              <a:rPr lang="en-GB"/>
              <a:t>y = x ** 2</a:t>
            </a:r>
            <a:endParaRPr lang="en-US"/>
          </a:p>
          <a:p>
            <a:pPr marL="685800" lvl="1" indent="-228600">
              <a:lnSpc>
                <a:spcPct val="90000"/>
              </a:lnSpc>
              <a:spcBef>
                <a:spcPts val="500"/>
              </a:spcBef>
            </a:pPr>
            <a:r>
              <a:rPr lang="en-GB"/>
              <a:t>def </a:t>
            </a:r>
            <a:r>
              <a:rPr lang="en-GB" err="1"/>
              <a:t>plot_graph</a:t>
            </a:r>
            <a:r>
              <a:rPr lang="en-GB"/>
              <a:t>(x, y):</a:t>
            </a:r>
            <a:endParaRPr lang="en-US"/>
          </a:p>
          <a:p>
            <a:pPr marL="685800" lvl="1" indent="-228600">
              <a:lnSpc>
                <a:spcPct val="90000"/>
              </a:lnSpc>
              <a:spcBef>
                <a:spcPts val="500"/>
              </a:spcBef>
            </a:pPr>
            <a:r>
              <a:rPr lang="en-GB"/>
              <a:t>    </a:t>
            </a:r>
            <a:r>
              <a:rPr lang="en-GB" err="1"/>
              <a:t>plt.plot</a:t>
            </a:r>
            <a:r>
              <a:rPr lang="en-GB"/>
              <a:t>(x, y)</a:t>
            </a:r>
            <a:endParaRPr lang="en-US"/>
          </a:p>
          <a:p>
            <a:pPr marL="685800" lvl="1" indent="-228600">
              <a:lnSpc>
                <a:spcPct val="90000"/>
              </a:lnSpc>
              <a:spcBef>
                <a:spcPts val="500"/>
              </a:spcBef>
            </a:pPr>
            <a:r>
              <a:rPr lang="en-GB"/>
              <a:t>    </a:t>
            </a:r>
            <a:r>
              <a:rPr lang="en-GB" err="1"/>
              <a:t>st.pyplot</a:t>
            </a:r>
            <a:r>
              <a:rPr lang="en-GB"/>
              <a:t>()</a:t>
            </a:r>
            <a:endParaRPr lang="en-US"/>
          </a:p>
          <a:p>
            <a:pPr marL="685800" lvl="1" indent="-228600">
              <a:lnSpc>
                <a:spcPct val="90000"/>
              </a:lnSpc>
              <a:spcBef>
                <a:spcPts val="500"/>
              </a:spcBef>
            </a:pPr>
            <a:r>
              <a:rPr lang="en-GB" err="1"/>
              <a:t>slider_value</a:t>
            </a:r>
            <a:r>
              <a:rPr lang="en-GB"/>
              <a:t> = </a:t>
            </a:r>
            <a:r>
              <a:rPr lang="en-GB" err="1"/>
              <a:t>st.slider</a:t>
            </a:r>
            <a:r>
              <a:rPr lang="en-GB"/>
              <a:t>("Select a value", 0.0, 10.0, 5.0)</a:t>
            </a:r>
            <a:endParaRPr lang="en-US"/>
          </a:p>
          <a:p>
            <a:pPr marL="685800" lvl="1" indent="-228600">
              <a:lnSpc>
                <a:spcPct val="90000"/>
              </a:lnSpc>
              <a:spcBef>
                <a:spcPts val="500"/>
              </a:spcBef>
            </a:pPr>
            <a:r>
              <a:rPr lang="en-GB" err="1"/>
              <a:t>plot_graph</a:t>
            </a:r>
            <a:r>
              <a:rPr lang="en-GB"/>
              <a:t>(x, x ** </a:t>
            </a:r>
            <a:r>
              <a:rPr lang="en-GB" err="1"/>
              <a:t>slider_value</a:t>
            </a:r>
            <a:r>
              <a:rPr lang="en-GB"/>
              <a:t>)</a:t>
            </a:r>
            <a:endParaRPr lang="en-US"/>
          </a:p>
          <a:p>
            <a:endParaRPr lang="en-US"/>
          </a:p>
          <a:p>
            <a:pPr marL="685800" lvl="1" indent="-228600">
              <a:lnSpc>
                <a:spcPct val="90000"/>
              </a:lnSpc>
              <a:spcBef>
                <a:spcPts val="500"/>
              </a:spcBef>
            </a:pPr>
            <a:endParaRPr lang="en-GB"/>
          </a:p>
        </p:txBody>
      </p:sp>
      <p:sp>
        <p:nvSpPr>
          <p:cNvPr id="4" name="Slide Number Placeholder 3"/>
          <p:cNvSpPr>
            <a:spLocks noGrp="1"/>
          </p:cNvSpPr>
          <p:nvPr>
            <p:ph type="sldNum" sz="quarter" idx="5"/>
          </p:nvPr>
        </p:nvSpPr>
        <p:spPr/>
        <p:txBody>
          <a:bodyPr/>
          <a:lstStyle/>
          <a:p>
            <a:fld id="{02C27E79-BDED-3F4E-9A44-466ADA377CE8}" type="slidenum">
              <a:rPr lang="en-US" smtClean="0"/>
              <a:t>6</a:t>
            </a:fld>
            <a:endParaRPr lang="en-US"/>
          </a:p>
        </p:txBody>
      </p:sp>
    </p:spTree>
    <p:extLst>
      <p:ext uri="{BB962C8B-B14F-4D97-AF65-F5344CB8AC3E}">
        <p14:creationId xmlns:p14="http://schemas.microsoft.com/office/powerpoint/2010/main" val="389649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18/03/2024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18/03/2024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18/03/2024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streamlit.io/components" TargetMode="External"/><Relationship Id="rId2" Type="http://schemas.openxmlformats.org/officeDocument/2006/relationships/hyperlink" Target="https://www.packtpub.com/product/streamlit-for-data-science-second-edition/9781803248226#:~:text=Streamlit%20is%20the%20fastest%20way,of%20new%20machine%20learning%20model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ocs.streamlit.io/get-started/fundamentals/main-concep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479492"/>
            <a:ext cx="9144000" cy="516611"/>
          </a:xfrm>
        </p:spPr>
        <p:txBody>
          <a:bodyPr vert="horz" lIns="91440" tIns="45720" rIns="91440" bIns="45720" rtlCol="0" anchor="t">
            <a:normAutofit/>
          </a:bodyPr>
          <a:lstStyle/>
          <a:p>
            <a:r>
              <a:rPr lang="en-GB"/>
              <a:t>Lina Botero, Brendan Brady</a:t>
            </a:r>
          </a:p>
        </p:txBody>
      </p:sp>
      <p:pic>
        <p:nvPicPr>
          <p:cNvPr id="4" name="Picture 3" descr="A red paper boat with black text&#10;&#10;Description automatically generated">
            <a:extLst>
              <a:ext uri="{FF2B5EF4-FFF2-40B4-BE49-F238E27FC236}">
                <a16:creationId xmlns:a16="http://schemas.microsoft.com/office/drawing/2014/main" id="{77C4FB62-27BF-213F-7D9F-A8279E235141}"/>
              </a:ext>
            </a:extLst>
          </p:cNvPr>
          <p:cNvPicPr>
            <a:picLocks noChangeAspect="1"/>
          </p:cNvPicPr>
          <p:nvPr/>
        </p:nvPicPr>
        <p:blipFill>
          <a:blip r:embed="rId2"/>
          <a:stretch>
            <a:fillRect/>
          </a:stretch>
        </p:blipFill>
        <p:spPr>
          <a:xfrm>
            <a:off x="3049007" y="1251165"/>
            <a:ext cx="6096000" cy="356648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9160AC7F-4611-32D6-8FE3-57968CBA9D8B}"/>
              </a:ext>
            </a:extLst>
          </p:cNvPr>
          <p:cNvPicPr>
            <a:picLocks noGrp="1" noChangeAspect="1"/>
          </p:cNvPicPr>
          <p:nvPr>
            <p:ph idx="1"/>
          </p:nvPr>
        </p:nvPicPr>
        <p:blipFill>
          <a:blip r:embed="rId3"/>
          <a:stretch>
            <a:fillRect/>
          </a:stretch>
        </p:blipFill>
        <p:spPr>
          <a:xfrm>
            <a:off x="198759" y="-1235"/>
            <a:ext cx="11793118" cy="6857664"/>
          </a:xfrm>
        </p:spPr>
      </p:pic>
      <p:pic>
        <p:nvPicPr>
          <p:cNvPr id="6" name="Picture 5" descr="A red paper boat with black text&#10;&#10;Description automatically generated">
            <a:extLst>
              <a:ext uri="{FF2B5EF4-FFF2-40B4-BE49-F238E27FC236}">
                <a16:creationId xmlns:a16="http://schemas.microsoft.com/office/drawing/2014/main" id="{03130842-B87A-28A2-353D-0A45908E290C}"/>
              </a:ext>
            </a:extLst>
          </p:cNvPr>
          <p:cNvPicPr>
            <a:picLocks noChangeAspect="1"/>
          </p:cNvPicPr>
          <p:nvPr/>
        </p:nvPicPr>
        <p:blipFill>
          <a:blip r:embed="rId4"/>
          <a:stretch>
            <a:fillRect/>
          </a:stretch>
        </p:blipFill>
        <p:spPr>
          <a:xfrm>
            <a:off x="128007" y="6055998"/>
            <a:ext cx="1143000" cy="666648"/>
          </a:xfrm>
          <a:prstGeom prst="rect">
            <a:avLst/>
          </a:prstGeom>
        </p:spPr>
      </p:pic>
    </p:spTree>
    <p:extLst>
      <p:ext uri="{BB962C8B-B14F-4D97-AF65-F5344CB8AC3E}">
        <p14:creationId xmlns:p14="http://schemas.microsoft.com/office/powerpoint/2010/main" val="150983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6084-2D31-ACC2-D0F7-70FAECEBF173}"/>
              </a:ext>
            </a:extLst>
          </p:cNvPr>
          <p:cNvSpPr>
            <a:spLocks noGrp="1"/>
          </p:cNvSpPr>
          <p:nvPr>
            <p:ph type="title"/>
          </p:nvPr>
        </p:nvSpPr>
        <p:spPr/>
        <p:txBody>
          <a:bodyPr/>
          <a:lstStyle/>
          <a:p>
            <a:r>
              <a:rPr lang="en-US"/>
              <a:t>What is </a:t>
            </a:r>
            <a:r>
              <a:rPr lang="en-US" err="1"/>
              <a:t>Streamlit</a:t>
            </a:r>
            <a:r>
              <a:rPr lang="en-US"/>
              <a:t>?</a:t>
            </a:r>
          </a:p>
        </p:txBody>
      </p:sp>
      <p:sp>
        <p:nvSpPr>
          <p:cNvPr id="3" name="Content Placeholder 2">
            <a:extLst>
              <a:ext uri="{FF2B5EF4-FFF2-40B4-BE49-F238E27FC236}">
                <a16:creationId xmlns:a16="http://schemas.microsoft.com/office/drawing/2014/main" id="{0F414E85-FEAA-3F5C-0946-6622FE9EA1E5}"/>
              </a:ext>
            </a:extLst>
          </p:cNvPr>
          <p:cNvSpPr>
            <a:spLocks noGrp="1"/>
          </p:cNvSpPr>
          <p:nvPr>
            <p:ph idx="1"/>
          </p:nvPr>
        </p:nvSpPr>
        <p:spPr>
          <a:xfrm>
            <a:off x="619915" y="1695799"/>
            <a:ext cx="11749635" cy="925710"/>
          </a:xfrm>
        </p:spPr>
        <p:txBody>
          <a:bodyPr vert="horz" lIns="91440" tIns="45720" rIns="91440" bIns="45720" rtlCol="0" anchor="t">
            <a:normAutofit/>
          </a:bodyPr>
          <a:lstStyle/>
          <a:p>
            <a:pPr marL="0" indent="0">
              <a:buNone/>
            </a:pPr>
            <a:r>
              <a:rPr lang="en-US" sz="1800" err="1">
                <a:solidFill>
                  <a:srgbClr val="0D0D0D"/>
                </a:solidFill>
                <a:ea typeface="+mn-lt"/>
                <a:cs typeface="+mn-lt"/>
              </a:rPr>
              <a:t>Streamlit</a:t>
            </a:r>
            <a:r>
              <a:rPr lang="en-US" sz="1800">
                <a:solidFill>
                  <a:srgbClr val="0D0D0D"/>
                </a:solidFill>
                <a:ea typeface="+mn-lt"/>
                <a:cs typeface="+mn-lt"/>
              </a:rPr>
              <a:t> is a Python library for building web applications quickly and easily.</a:t>
            </a:r>
            <a:endParaRPr lang="en-US" sz="1800"/>
          </a:p>
          <a:p>
            <a:endParaRPr lang="en-US">
              <a:ea typeface="+mn-lt"/>
              <a:cs typeface="+mn-lt"/>
            </a:endParaRPr>
          </a:p>
        </p:txBody>
      </p:sp>
      <p:sp>
        <p:nvSpPr>
          <p:cNvPr id="7" name="Content Placeholder 2">
            <a:extLst>
              <a:ext uri="{FF2B5EF4-FFF2-40B4-BE49-F238E27FC236}">
                <a16:creationId xmlns:a16="http://schemas.microsoft.com/office/drawing/2014/main" id="{A49F92F2-91CD-F49D-31FF-63CE45803478}"/>
              </a:ext>
            </a:extLst>
          </p:cNvPr>
          <p:cNvSpPr txBox="1">
            <a:spLocks/>
          </p:cNvSpPr>
          <p:nvPr/>
        </p:nvSpPr>
        <p:spPr>
          <a:xfrm>
            <a:off x="952003" y="2352996"/>
            <a:ext cx="5788503" cy="24497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a:ea typeface="+mn-lt"/>
                <a:cs typeface="+mn-lt"/>
              </a:rPr>
              <a:t>How it works:</a:t>
            </a:r>
            <a:endParaRPr lang="en-US" sz="1800">
              <a:solidFill>
                <a:srgbClr val="0D0D0D"/>
              </a:solidFill>
              <a:ea typeface="+mn-lt"/>
              <a:cs typeface="+mn-lt"/>
            </a:endParaRPr>
          </a:p>
          <a:p>
            <a:pPr lvl="1"/>
            <a:r>
              <a:rPr lang="en-US" sz="1600"/>
              <a:t>Write a Python script, importing </a:t>
            </a:r>
            <a:r>
              <a:rPr lang="en-US" sz="1600" err="1"/>
              <a:t>Streamlit</a:t>
            </a:r>
            <a:r>
              <a:rPr lang="en-US" sz="1600"/>
              <a:t>.</a:t>
            </a:r>
          </a:p>
          <a:p>
            <a:pPr lvl="1"/>
            <a:r>
              <a:rPr lang="en-US" sz="1600"/>
              <a:t>Use </a:t>
            </a:r>
            <a:r>
              <a:rPr lang="en-US" sz="1600" err="1"/>
              <a:t>Streamlit's</a:t>
            </a:r>
            <a:r>
              <a:rPr lang="en-US" sz="1600"/>
              <a:t> functions to write data, plot charts, or use widgets.</a:t>
            </a:r>
          </a:p>
          <a:p>
            <a:pPr lvl="1"/>
            <a:r>
              <a:rPr lang="en-US" sz="1600"/>
              <a:t>Run the script, and </a:t>
            </a:r>
            <a:r>
              <a:rPr lang="en-US" sz="1600" err="1"/>
              <a:t>Streamlit</a:t>
            </a:r>
            <a:r>
              <a:rPr lang="en-US" sz="1600"/>
              <a:t> turns it into a web app.</a:t>
            </a:r>
          </a:p>
          <a:p>
            <a:pPr lvl="1"/>
            <a:r>
              <a:rPr lang="en-US" sz="1600"/>
              <a:t>Interact with the app in your browser, with changes updated in real-time.</a:t>
            </a:r>
            <a:br>
              <a:rPr lang="en-US" sz="3600"/>
            </a:br>
            <a:endParaRPr lang="en-US"/>
          </a:p>
          <a:p>
            <a:endParaRPr lang="en-US"/>
          </a:p>
        </p:txBody>
      </p:sp>
      <p:pic>
        <p:nvPicPr>
          <p:cNvPr id="8" name="Picture 7">
            <a:extLst>
              <a:ext uri="{FF2B5EF4-FFF2-40B4-BE49-F238E27FC236}">
                <a16:creationId xmlns:a16="http://schemas.microsoft.com/office/drawing/2014/main" id="{18B456D6-DA24-0238-920F-311F58461987}"/>
              </a:ext>
            </a:extLst>
          </p:cNvPr>
          <p:cNvPicPr>
            <a:picLocks noChangeAspect="1"/>
          </p:cNvPicPr>
          <p:nvPr/>
        </p:nvPicPr>
        <p:blipFill rotWithShape="1">
          <a:blip r:embed="rId3"/>
          <a:srcRect b="962"/>
          <a:stretch/>
        </p:blipFill>
        <p:spPr>
          <a:xfrm>
            <a:off x="4987228" y="4106265"/>
            <a:ext cx="6096000" cy="2382648"/>
          </a:xfrm>
          <a:prstGeom prst="rect">
            <a:avLst/>
          </a:prstGeom>
        </p:spPr>
      </p:pic>
      <p:pic>
        <p:nvPicPr>
          <p:cNvPr id="10" name="Picture 9" descr="A red paper boat with black text&#10;&#10;Description automatically generated">
            <a:extLst>
              <a:ext uri="{FF2B5EF4-FFF2-40B4-BE49-F238E27FC236}">
                <a16:creationId xmlns:a16="http://schemas.microsoft.com/office/drawing/2014/main" id="{A668BEC1-37AF-C555-7C5F-2F687D7C4374}"/>
              </a:ext>
            </a:extLst>
          </p:cNvPr>
          <p:cNvPicPr>
            <a:picLocks noChangeAspect="1"/>
          </p:cNvPicPr>
          <p:nvPr/>
        </p:nvPicPr>
        <p:blipFill>
          <a:blip r:embed="rId4"/>
          <a:stretch>
            <a:fillRect/>
          </a:stretch>
        </p:blipFill>
        <p:spPr>
          <a:xfrm>
            <a:off x="128007" y="6055998"/>
            <a:ext cx="1143000" cy="666648"/>
          </a:xfrm>
          <a:prstGeom prst="rect">
            <a:avLst/>
          </a:prstGeom>
        </p:spPr>
      </p:pic>
    </p:spTree>
    <p:extLst>
      <p:ext uri="{BB962C8B-B14F-4D97-AF65-F5344CB8AC3E}">
        <p14:creationId xmlns:p14="http://schemas.microsoft.com/office/powerpoint/2010/main" val="115428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2FFB-FB0E-75C2-135F-B6F2C698D22F}"/>
              </a:ext>
            </a:extLst>
          </p:cNvPr>
          <p:cNvSpPr>
            <a:spLocks noGrp="1"/>
          </p:cNvSpPr>
          <p:nvPr>
            <p:ph type="title"/>
          </p:nvPr>
        </p:nvSpPr>
        <p:spPr/>
        <p:txBody>
          <a:bodyPr/>
          <a:lstStyle/>
          <a:p>
            <a:r>
              <a:rPr lang="en-GB"/>
              <a:t>Why would a Data Scientist use </a:t>
            </a:r>
            <a:r>
              <a:rPr lang="en-GB" err="1"/>
              <a:t>Streamlit</a:t>
            </a:r>
            <a:r>
              <a:rPr lang="en-GB"/>
              <a:t>?</a:t>
            </a:r>
          </a:p>
        </p:txBody>
      </p:sp>
      <p:sp>
        <p:nvSpPr>
          <p:cNvPr id="3" name="Content Placeholder 2">
            <a:extLst>
              <a:ext uri="{FF2B5EF4-FFF2-40B4-BE49-F238E27FC236}">
                <a16:creationId xmlns:a16="http://schemas.microsoft.com/office/drawing/2014/main" id="{936454B2-972A-51B9-A910-636A490AC962}"/>
              </a:ext>
            </a:extLst>
          </p:cNvPr>
          <p:cNvSpPr>
            <a:spLocks noGrp="1"/>
          </p:cNvSpPr>
          <p:nvPr>
            <p:ph idx="1"/>
          </p:nvPr>
        </p:nvSpPr>
        <p:spPr/>
        <p:txBody>
          <a:bodyPr vert="horz" lIns="91440" tIns="45720" rIns="91440" bIns="45720" rtlCol="0" anchor="t">
            <a:normAutofit/>
          </a:bodyPr>
          <a:lstStyle/>
          <a:p>
            <a:pPr marL="0" indent="0">
              <a:buNone/>
            </a:pPr>
            <a:r>
              <a:rPr lang="en-GB" sz="1600" err="1">
                <a:ea typeface="+mn-lt"/>
                <a:cs typeface="+mn-lt"/>
              </a:rPr>
              <a:t>Streamlit</a:t>
            </a:r>
            <a:r>
              <a:rPr lang="en-GB" sz="1600">
                <a:ea typeface="+mn-lt"/>
                <a:cs typeface="+mn-lt"/>
              </a:rPr>
              <a:t> is the fastest way to make data apps. Helps you build web applications to be used for sharing analytical results, building complex interactive experiences, and iterating on top of new machine learning models. On top of that, developing and deploying </a:t>
            </a:r>
            <a:r>
              <a:rPr lang="en-GB" sz="1600" err="1">
                <a:ea typeface="+mn-lt"/>
                <a:cs typeface="+mn-lt"/>
              </a:rPr>
              <a:t>Streamlit</a:t>
            </a:r>
            <a:r>
              <a:rPr lang="en-GB" sz="1600">
                <a:ea typeface="+mn-lt"/>
                <a:cs typeface="+mn-lt"/>
              </a:rPr>
              <a:t> apps is fast and flexible, often reducing the application development time from days to hours.</a:t>
            </a:r>
            <a:endParaRPr lang="en-GB" sz="1600"/>
          </a:p>
        </p:txBody>
      </p:sp>
      <p:sp>
        <p:nvSpPr>
          <p:cNvPr id="4" name="Content Placeholder 2">
            <a:extLst>
              <a:ext uri="{FF2B5EF4-FFF2-40B4-BE49-F238E27FC236}">
                <a16:creationId xmlns:a16="http://schemas.microsoft.com/office/drawing/2014/main" id="{2E91666A-23DE-06E4-87E8-41DB082135A7}"/>
              </a:ext>
            </a:extLst>
          </p:cNvPr>
          <p:cNvSpPr>
            <a:spLocks noGrp="1"/>
          </p:cNvSpPr>
          <p:nvPr/>
        </p:nvSpPr>
        <p:spPr>
          <a:xfrm>
            <a:off x="838200" y="3093377"/>
            <a:ext cx="4621901" cy="3083586"/>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rgbClr val="0D0D0D"/>
                </a:solidFill>
                <a:ea typeface="+mn-lt"/>
                <a:cs typeface="+mn-lt"/>
              </a:rPr>
              <a:t>Key Features:</a:t>
            </a:r>
          </a:p>
          <a:p>
            <a:r>
              <a:rPr lang="en-GB" sz="1600" dirty="0">
                <a:solidFill>
                  <a:srgbClr val="0D0D0D"/>
                </a:solidFill>
                <a:ea typeface="+mn-lt"/>
                <a:cs typeface="+mn-lt"/>
              </a:rPr>
              <a:t>Simple and intuitive syntax</a:t>
            </a:r>
            <a:endParaRPr lang="en-GB" sz="1600" dirty="0"/>
          </a:p>
          <a:p>
            <a:r>
              <a:rPr lang="en-GB" sz="1600" dirty="0">
                <a:solidFill>
                  <a:srgbClr val="0D0D0D"/>
                </a:solidFill>
                <a:ea typeface="+mn-lt"/>
                <a:cs typeface="+mn-lt"/>
              </a:rPr>
              <a:t>Rapid prototyping of web applications</a:t>
            </a:r>
          </a:p>
          <a:p>
            <a:r>
              <a:rPr lang="en-GB" sz="1600" dirty="0">
                <a:solidFill>
                  <a:srgbClr val="0D0D0D"/>
                </a:solidFill>
                <a:ea typeface="+mn-lt"/>
                <a:cs typeface="+mn-lt"/>
              </a:rPr>
              <a:t>Data Science Focused </a:t>
            </a:r>
            <a:endParaRPr lang="en-GB" sz="1600" dirty="0">
              <a:solidFill>
                <a:srgbClr val="000000"/>
              </a:solidFill>
              <a:ea typeface="+mn-lt"/>
              <a:cs typeface="+mn-lt"/>
            </a:endParaRPr>
          </a:p>
          <a:p>
            <a:r>
              <a:rPr lang="en-GB" sz="1600" dirty="0">
                <a:solidFill>
                  <a:srgbClr val="0D0D0D"/>
                </a:solidFill>
                <a:ea typeface="+mn-lt"/>
                <a:cs typeface="+mn-lt"/>
              </a:rPr>
              <a:t>Built-in support for widgets and interactive elements</a:t>
            </a:r>
          </a:p>
          <a:p>
            <a:r>
              <a:rPr lang="en-GB" sz="1600" dirty="0">
                <a:solidFill>
                  <a:srgbClr val="0D0D0D"/>
                </a:solidFill>
                <a:ea typeface="+mn-lt"/>
                <a:cs typeface="+mn-lt"/>
              </a:rPr>
              <a:t>Easy sharing of apps. </a:t>
            </a:r>
            <a:endParaRPr lang="en-GB" sz="1600" dirty="0"/>
          </a:p>
          <a:p>
            <a:r>
              <a:rPr lang="en-GB" sz="1600" dirty="0">
                <a:solidFill>
                  <a:srgbClr val="0D0D0D"/>
                </a:solidFill>
                <a:ea typeface="+mn-lt"/>
                <a:cs typeface="+mn-lt"/>
              </a:rPr>
              <a:t>Automatic hot reloading for instant feedback during development</a:t>
            </a:r>
          </a:p>
          <a:p>
            <a:r>
              <a:rPr lang="en-GB" sz="1600" dirty="0">
                <a:solidFill>
                  <a:srgbClr val="0D0D0D"/>
                </a:solidFill>
                <a:ea typeface="+mn-lt"/>
                <a:cs typeface="+mn-lt"/>
              </a:rPr>
              <a:t>No front-end (html, </a:t>
            </a:r>
            <a:r>
              <a:rPr lang="en-GB" sz="1600" dirty="0" err="1">
                <a:solidFill>
                  <a:srgbClr val="0D0D0D"/>
                </a:solidFill>
                <a:ea typeface="+mn-lt"/>
                <a:cs typeface="+mn-lt"/>
              </a:rPr>
              <a:t>js</a:t>
            </a:r>
            <a:r>
              <a:rPr lang="en-GB" sz="1600" dirty="0">
                <a:solidFill>
                  <a:srgbClr val="0D0D0D"/>
                </a:solidFill>
                <a:ea typeface="+mn-lt"/>
                <a:cs typeface="+mn-lt"/>
              </a:rPr>
              <a:t>, </a:t>
            </a:r>
            <a:r>
              <a:rPr lang="en-GB" sz="1600" dirty="0" err="1">
                <a:solidFill>
                  <a:srgbClr val="0D0D0D"/>
                </a:solidFill>
                <a:ea typeface="+mn-lt"/>
                <a:cs typeface="+mn-lt"/>
              </a:rPr>
              <a:t>css</a:t>
            </a:r>
            <a:r>
              <a:rPr lang="en-GB" sz="1600" dirty="0">
                <a:solidFill>
                  <a:srgbClr val="0D0D0D"/>
                </a:solidFill>
                <a:ea typeface="+mn-lt"/>
                <a:cs typeface="+mn-lt"/>
              </a:rPr>
              <a:t>) experience or knowledge is required</a:t>
            </a:r>
            <a:endParaRPr lang="en-GB" sz="1600" dirty="0"/>
          </a:p>
        </p:txBody>
      </p:sp>
      <p:pic>
        <p:nvPicPr>
          <p:cNvPr id="5" name="Picture 4" descr="A screenshot of a computer&#10;&#10;Description automatically generated">
            <a:extLst>
              <a:ext uri="{FF2B5EF4-FFF2-40B4-BE49-F238E27FC236}">
                <a16:creationId xmlns:a16="http://schemas.microsoft.com/office/drawing/2014/main" id="{CBE3F5A0-28A9-DC33-26D5-A3986AA19336}"/>
              </a:ext>
            </a:extLst>
          </p:cNvPr>
          <p:cNvPicPr>
            <a:picLocks noChangeAspect="1"/>
          </p:cNvPicPr>
          <p:nvPr/>
        </p:nvPicPr>
        <p:blipFill>
          <a:blip r:embed="rId3"/>
          <a:stretch>
            <a:fillRect/>
          </a:stretch>
        </p:blipFill>
        <p:spPr>
          <a:xfrm>
            <a:off x="5596461" y="2788867"/>
            <a:ext cx="6096000" cy="3696891"/>
          </a:xfrm>
          <a:prstGeom prst="rect">
            <a:avLst/>
          </a:prstGeom>
        </p:spPr>
      </p:pic>
      <p:pic>
        <p:nvPicPr>
          <p:cNvPr id="7" name="Picture 6" descr="A red paper boat with black text&#10;&#10;Description automatically generated">
            <a:extLst>
              <a:ext uri="{FF2B5EF4-FFF2-40B4-BE49-F238E27FC236}">
                <a16:creationId xmlns:a16="http://schemas.microsoft.com/office/drawing/2014/main" id="{3DFA7752-9DC3-EB55-1417-A1F460881135}"/>
              </a:ext>
            </a:extLst>
          </p:cNvPr>
          <p:cNvPicPr>
            <a:picLocks noChangeAspect="1"/>
          </p:cNvPicPr>
          <p:nvPr/>
        </p:nvPicPr>
        <p:blipFill>
          <a:blip r:embed="rId4"/>
          <a:stretch>
            <a:fillRect/>
          </a:stretch>
        </p:blipFill>
        <p:spPr>
          <a:xfrm>
            <a:off x="128007" y="6055998"/>
            <a:ext cx="1143000" cy="666648"/>
          </a:xfrm>
          <a:prstGeom prst="rect">
            <a:avLst/>
          </a:prstGeom>
        </p:spPr>
      </p:pic>
    </p:spTree>
    <p:extLst>
      <p:ext uri="{BB962C8B-B14F-4D97-AF65-F5344CB8AC3E}">
        <p14:creationId xmlns:p14="http://schemas.microsoft.com/office/powerpoint/2010/main" val="400057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4697-E138-0773-2A09-0D3C09156F25}"/>
              </a:ext>
            </a:extLst>
          </p:cNvPr>
          <p:cNvSpPr>
            <a:spLocks noGrp="1"/>
          </p:cNvSpPr>
          <p:nvPr>
            <p:ph type="title"/>
          </p:nvPr>
        </p:nvSpPr>
        <p:spPr/>
        <p:txBody>
          <a:bodyPr/>
          <a:lstStyle/>
          <a:p>
            <a:r>
              <a:rPr lang="en-GB"/>
              <a:t>Capabilities and Integrations</a:t>
            </a:r>
          </a:p>
        </p:txBody>
      </p:sp>
      <p:sp>
        <p:nvSpPr>
          <p:cNvPr id="3" name="Content Placeholder 2">
            <a:extLst>
              <a:ext uri="{FF2B5EF4-FFF2-40B4-BE49-F238E27FC236}">
                <a16:creationId xmlns:a16="http://schemas.microsoft.com/office/drawing/2014/main" id="{25DF93F5-1834-C553-32BB-4ADD54C25A08}"/>
              </a:ext>
            </a:extLst>
          </p:cNvPr>
          <p:cNvSpPr>
            <a:spLocks noGrp="1"/>
          </p:cNvSpPr>
          <p:nvPr>
            <p:ph idx="1"/>
          </p:nvPr>
        </p:nvSpPr>
        <p:spPr>
          <a:xfrm>
            <a:off x="838200" y="1825625"/>
            <a:ext cx="4237529" cy="2678985"/>
          </a:xfrm>
        </p:spPr>
        <p:txBody>
          <a:bodyPr vert="horz" lIns="91440" tIns="45720" rIns="91440" bIns="45720" rtlCol="0" anchor="t">
            <a:normAutofit/>
          </a:bodyPr>
          <a:lstStyle/>
          <a:p>
            <a:pPr marL="0" indent="0">
              <a:buNone/>
            </a:pPr>
            <a:r>
              <a:rPr lang="en-GB" sz="1600">
                <a:solidFill>
                  <a:srgbClr val="0D0D0D"/>
                </a:solidFill>
                <a:ea typeface="+mn-lt"/>
                <a:cs typeface="+mn-lt"/>
              </a:rPr>
              <a:t>Overview of what you can do with </a:t>
            </a:r>
            <a:r>
              <a:rPr lang="en-GB" sz="1600" err="1">
                <a:solidFill>
                  <a:srgbClr val="0D0D0D"/>
                </a:solidFill>
                <a:ea typeface="+mn-lt"/>
                <a:cs typeface="+mn-lt"/>
              </a:rPr>
              <a:t>Streamlit</a:t>
            </a:r>
            <a:r>
              <a:rPr lang="en-GB" sz="1600">
                <a:solidFill>
                  <a:srgbClr val="0D0D0D"/>
                </a:solidFill>
                <a:ea typeface="+mn-lt"/>
                <a:cs typeface="+mn-lt"/>
              </a:rPr>
              <a:t>:</a:t>
            </a:r>
            <a:endParaRPr lang="en-GB" sz="1600"/>
          </a:p>
          <a:p>
            <a:pPr lvl="1"/>
            <a:r>
              <a:rPr lang="en-GB" sz="1600">
                <a:solidFill>
                  <a:srgbClr val="0D0D0D"/>
                </a:solidFill>
                <a:ea typeface="+mn-lt"/>
                <a:cs typeface="+mn-lt"/>
              </a:rPr>
              <a:t>Create interactive web-based data visualizations</a:t>
            </a:r>
            <a:endParaRPr lang="en-GB" sz="1600"/>
          </a:p>
          <a:p>
            <a:pPr lvl="1"/>
            <a:r>
              <a:rPr lang="en-GB" sz="1600">
                <a:solidFill>
                  <a:srgbClr val="0D0D0D"/>
                </a:solidFill>
                <a:ea typeface="+mn-lt"/>
                <a:cs typeface="+mn-lt"/>
              </a:rPr>
              <a:t>Build custom user interfaces for machine learning models and data analysis tools</a:t>
            </a:r>
            <a:endParaRPr lang="en-GB" sz="1600"/>
          </a:p>
          <a:p>
            <a:pPr lvl="1"/>
            <a:r>
              <a:rPr lang="en-GB" sz="1600">
                <a:solidFill>
                  <a:srgbClr val="0D0D0D"/>
                </a:solidFill>
                <a:ea typeface="+mn-lt"/>
                <a:cs typeface="+mn-lt"/>
              </a:rPr>
              <a:t>Develop dashboards for data exploration and presentation</a:t>
            </a:r>
            <a:endParaRPr lang="en-GB" sz="1600"/>
          </a:p>
          <a:p>
            <a:pPr lvl="1"/>
            <a:r>
              <a:rPr lang="en-GB" sz="1600">
                <a:solidFill>
                  <a:srgbClr val="0D0D0D"/>
                </a:solidFill>
                <a:ea typeface="+mn-lt"/>
                <a:cs typeface="+mn-lt"/>
              </a:rPr>
              <a:t>Deploy applications easily to share with others</a:t>
            </a:r>
          </a:p>
          <a:p>
            <a:pPr lvl="1"/>
            <a:endParaRPr lang="en-GB" sz="1600">
              <a:latin typeface="Aptos"/>
            </a:endParaRPr>
          </a:p>
        </p:txBody>
      </p:sp>
      <p:pic>
        <p:nvPicPr>
          <p:cNvPr id="5" name="Picture 4" descr="A red paper boat with black text&#10;&#10;Description automatically generated">
            <a:extLst>
              <a:ext uri="{FF2B5EF4-FFF2-40B4-BE49-F238E27FC236}">
                <a16:creationId xmlns:a16="http://schemas.microsoft.com/office/drawing/2014/main" id="{CC2E6E8C-B0C7-B50F-F6C8-A107386BDC3D}"/>
              </a:ext>
            </a:extLst>
          </p:cNvPr>
          <p:cNvPicPr>
            <a:picLocks noChangeAspect="1"/>
          </p:cNvPicPr>
          <p:nvPr/>
        </p:nvPicPr>
        <p:blipFill>
          <a:blip r:embed="rId2"/>
          <a:stretch>
            <a:fillRect/>
          </a:stretch>
        </p:blipFill>
        <p:spPr>
          <a:xfrm>
            <a:off x="128007" y="6055998"/>
            <a:ext cx="1143000" cy="666648"/>
          </a:xfrm>
          <a:prstGeom prst="rect">
            <a:avLst/>
          </a:prstGeom>
        </p:spPr>
      </p:pic>
      <p:pic>
        <p:nvPicPr>
          <p:cNvPr id="4" name="Picture 3" descr="A screenshot of a graph&#10;&#10;Description automatically generated">
            <a:extLst>
              <a:ext uri="{FF2B5EF4-FFF2-40B4-BE49-F238E27FC236}">
                <a16:creationId xmlns:a16="http://schemas.microsoft.com/office/drawing/2014/main" id="{E6EC8BD0-447C-285E-E02D-EB8C37B63683}"/>
              </a:ext>
            </a:extLst>
          </p:cNvPr>
          <p:cNvPicPr>
            <a:picLocks noChangeAspect="1"/>
          </p:cNvPicPr>
          <p:nvPr/>
        </p:nvPicPr>
        <p:blipFill>
          <a:blip r:embed="rId3"/>
          <a:stretch>
            <a:fillRect/>
          </a:stretch>
        </p:blipFill>
        <p:spPr>
          <a:xfrm>
            <a:off x="5336493" y="3164478"/>
            <a:ext cx="6096000" cy="3324023"/>
          </a:xfrm>
          <a:prstGeom prst="rect">
            <a:avLst/>
          </a:prstGeom>
        </p:spPr>
      </p:pic>
      <p:sp>
        <p:nvSpPr>
          <p:cNvPr id="6" name="TextBox 5">
            <a:extLst>
              <a:ext uri="{FF2B5EF4-FFF2-40B4-BE49-F238E27FC236}">
                <a16:creationId xmlns:a16="http://schemas.microsoft.com/office/drawing/2014/main" id="{19565739-98BD-700D-6102-2123593E6DC4}"/>
              </a:ext>
            </a:extLst>
          </p:cNvPr>
          <p:cNvSpPr txBox="1"/>
          <p:nvPr/>
        </p:nvSpPr>
        <p:spPr>
          <a:xfrm>
            <a:off x="5864029" y="1865214"/>
            <a:ext cx="481341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lang="en-GB" sz="1600" err="1">
                <a:solidFill>
                  <a:srgbClr val="0D0D0D"/>
                </a:solidFill>
                <a:cs typeface="Segoe UI"/>
              </a:rPr>
              <a:t>Streamlit</a:t>
            </a:r>
            <a:r>
              <a:rPr lang="en-GB" sz="1600">
                <a:solidFill>
                  <a:srgbClr val="0D0D0D"/>
                </a:solidFill>
                <a:cs typeface="Segoe UI"/>
              </a:rPr>
              <a:t> integrates with popular Python libraries:</a:t>
            </a:r>
            <a:r>
              <a:rPr lang="en-GB" sz="1600">
                <a:cs typeface="Segoe UI"/>
              </a:rPr>
              <a:t>​</a:t>
            </a:r>
            <a:endParaRPr lang="en-US"/>
          </a:p>
          <a:p>
            <a:pPr marL="514350" indent="-285750">
              <a:buFont typeface="Arial,Sans-Serif"/>
              <a:buChar char="•"/>
            </a:pPr>
            <a:r>
              <a:rPr lang="en-GB" sz="1600">
                <a:solidFill>
                  <a:srgbClr val="0D0D0D"/>
                </a:solidFill>
                <a:cs typeface="Arial"/>
              </a:rPr>
              <a:t>Pandas for data manipulation and analysis</a:t>
            </a:r>
            <a:r>
              <a:rPr lang="en-GB" sz="1600">
                <a:cs typeface="Arial"/>
              </a:rPr>
              <a:t>​</a:t>
            </a:r>
          </a:p>
          <a:p>
            <a:pPr marL="514350" indent="-285750">
              <a:buFont typeface="Arial,Sans-Serif"/>
              <a:buChar char="•"/>
            </a:pPr>
            <a:r>
              <a:rPr lang="en-GB" sz="1600">
                <a:solidFill>
                  <a:srgbClr val="0D0D0D"/>
                </a:solidFill>
                <a:cs typeface="Arial"/>
              </a:rPr>
              <a:t>Matplotlib and Seaborn for data visualization</a:t>
            </a:r>
            <a:r>
              <a:rPr lang="en-GB" sz="1600">
                <a:cs typeface="Arial"/>
              </a:rPr>
              <a:t>​</a:t>
            </a:r>
          </a:p>
          <a:p>
            <a:pPr marL="514350" indent="-285750">
              <a:buFont typeface="Arial,Sans-Serif"/>
              <a:buChar char="•"/>
            </a:pPr>
            <a:r>
              <a:rPr lang="en-GB" sz="1600">
                <a:solidFill>
                  <a:srgbClr val="0D0D0D"/>
                </a:solidFill>
                <a:cs typeface="Arial"/>
              </a:rPr>
              <a:t>TensorFlow and </a:t>
            </a:r>
            <a:r>
              <a:rPr lang="en-GB" sz="1600" err="1">
                <a:solidFill>
                  <a:srgbClr val="0D0D0D"/>
                </a:solidFill>
                <a:cs typeface="Arial"/>
              </a:rPr>
              <a:t>PyTorch</a:t>
            </a:r>
            <a:r>
              <a:rPr lang="en-GB" sz="1600">
                <a:solidFill>
                  <a:srgbClr val="0D0D0D"/>
                </a:solidFill>
                <a:cs typeface="Arial"/>
              </a:rPr>
              <a:t> for machine learning</a:t>
            </a:r>
            <a:r>
              <a:rPr lang="en-GB" sz="1600">
                <a:cs typeface="Arial"/>
              </a:rPr>
              <a:t>​</a:t>
            </a:r>
          </a:p>
          <a:p>
            <a:r>
              <a:rPr lang="en-GB" sz="1600">
                <a:cs typeface="Segoe UI"/>
              </a:rPr>
              <a:t>​</a:t>
            </a:r>
          </a:p>
          <a:p>
            <a:r>
              <a:rPr lang="en-GB" sz="1600">
                <a:cs typeface="Segoe UI"/>
              </a:rPr>
              <a:t>​</a:t>
            </a:r>
          </a:p>
        </p:txBody>
      </p:sp>
    </p:spTree>
    <p:extLst>
      <p:ext uri="{BB962C8B-B14F-4D97-AF65-F5344CB8AC3E}">
        <p14:creationId xmlns:p14="http://schemas.microsoft.com/office/powerpoint/2010/main" val="49271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297-00D3-6FF5-B843-1559DE67C880}"/>
              </a:ext>
            </a:extLst>
          </p:cNvPr>
          <p:cNvSpPr>
            <a:spLocks noGrp="1"/>
          </p:cNvSpPr>
          <p:nvPr>
            <p:ph type="title"/>
          </p:nvPr>
        </p:nvSpPr>
        <p:spPr/>
        <p:txBody>
          <a:bodyPr/>
          <a:lstStyle/>
          <a:p>
            <a:r>
              <a:rPr lang="en-GB"/>
              <a:t>Best practices and Tips</a:t>
            </a:r>
          </a:p>
        </p:txBody>
      </p:sp>
      <p:sp>
        <p:nvSpPr>
          <p:cNvPr id="3" name="Content Placeholder 2">
            <a:extLst>
              <a:ext uri="{FF2B5EF4-FFF2-40B4-BE49-F238E27FC236}">
                <a16:creationId xmlns:a16="http://schemas.microsoft.com/office/drawing/2014/main" id="{7C90456F-8FDF-AD19-6B3F-F732549A1294}"/>
              </a:ext>
            </a:extLst>
          </p:cNvPr>
          <p:cNvSpPr>
            <a:spLocks noGrp="1"/>
          </p:cNvSpPr>
          <p:nvPr>
            <p:ph idx="1"/>
          </p:nvPr>
        </p:nvSpPr>
        <p:spPr>
          <a:xfrm>
            <a:off x="838200" y="1825625"/>
            <a:ext cx="6820237" cy="1620277"/>
          </a:xfrm>
        </p:spPr>
        <p:txBody>
          <a:bodyPr vert="horz" lIns="91440" tIns="45720" rIns="91440" bIns="45720" rtlCol="0" anchor="t">
            <a:normAutofit/>
          </a:bodyPr>
          <a:lstStyle/>
          <a:p>
            <a:pPr marL="0" indent="0">
              <a:buNone/>
            </a:pPr>
            <a:r>
              <a:rPr lang="en-GB" sz="1600">
                <a:solidFill>
                  <a:srgbClr val="0D0D0D"/>
                </a:solidFill>
                <a:ea typeface="+mn-lt"/>
                <a:cs typeface="+mn-lt"/>
              </a:rPr>
              <a:t>Tips for using </a:t>
            </a:r>
            <a:r>
              <a:rPr lang="en-GB" sz="1600" err="1">
                <a:solidFill>
                  <a:srgbClr val="0D0D0D"/>
                </a:solidFill>
                <a:ea typeface="+mn-lt"/>
                <a:cs typeface="+mn-lt"/>
              </a:rPr>
              <a:t>Streamlit</a:t>
            </a:r>
            <a:r>
              <a:rPr lang="en-GB" sz="1600">
                <a:solidFill>
                  <a:srgbClr val="0D0D0D"/>
                </a:solidFill>
                <a:ea typeface="+mn-lt"/>
                <a:cs typeface="+mn-lt"/>
              </a:rPr>
              <a:t> effectively:</a:t>
            </a:r>
            <a:endParaRPr lang="en-GB" sz="1600"/>
          </a:p>
          <a:p>
            <a:pPr lvl="1"/>
            <a:r>
              <a:rPr lang="en-GB" sz="1600">
                <a:solidFill>
                  <a:srgbClr val="0D0D0D"/>
                </a:solidFill>
                <a:ea typeface="+mn-lt"/>
                <a:cs typeface="+mn-lt"/>
              </a:rPr>
              <a:t>Keep your code modular and organized</a:t>
            </a:r>
            <a:endParaRPr lang="en-GB" sz="1600"/>
          </a:p>
          <a:p>
            <a:pPr lvl="1"/>
            <a:r>
              <a:rPr lang="en-GB" sz="1600">
                <a:solidFill>
                  <a:srgbClr val="0D0D0D"/>
                </a:solidFill>
                <a:ea typeface="+mn-lt"/>
                <a:cs typeface="+mn-lt"/>
              </a:rPr>
              <a:t>Use caching to optimize performance</a:t>
            </a:r>
            <a:endParaRPr lang="en-GB" sz="1600"/>
          </a:p>
          <a:p>
            <a:pPr lvl="1"/>
            <a:r>
              <a:rPr lang="en-GB" sz="1600">
                <a:solidFill>
                  <a:srgbClr val="0D0D0D"/>
                </a:solidFill>
                <a:ea typeface="+mn-lt"/>
                <a:cs typeface="+mn-lt"/>
              </a:rPr>
              <a:t>Leverage </a:t>
            </a:r>
            <a:r>
              <a:rPr lang="en-GB" sz="1600" err="1">
                <a:solidFill>
                  <a:srgbClr val="0D0D0D"/>
                </a:solidFill>
                <a:ea typeface="+mn-lt"/>
                <a:cs typeface="+mn-lt"/>
              </a:rPr>
              <a:t>Streamlit's</a:t>
            </a:r>
            <a:r>
              <a:rPr lang="en-GB" sz="1600">
                <a:solidFill>
                  <a:srgbClr val="0D0D0D"/>
                </a:solidFill>
                <a:ea typeface="+mn-lt"/>
                <a:cs typeface="+mn-lt"/>
              </a:rPr>
              <a:t> layout options for better presentation</a:t>
            </a:r>
            <a:endParaRPr lang="en-GB" sz="1600"/>
          </a:p>
          <a:p>
            <a:pPr marL="457200" lvl="1" indent="0">
              <a:buNone/>
            </a:pPr>
            <a:endParaRPr lang="en-GB" sz="1600">
              <a:solidFill>
                <a:srgbClr val="0D0D0D"/>
              </a:solidFill>
              <a:ea typeface="+mn-lt"/>
              <a:cs typeface="+mn-lt"/>
            </a:endParaRPr>
          </a:p>
          <a:p>
            <a:pPr marL="457200" lvl="1" indent="0">
              <a:buNone/>
            </a:pPr>
            <a:endParaRPr lang="en-GB" sz="1600">
              <a:solidFill>
                <a:srgbClr val="0D0D0D"/>
              </a:solidFill>
            </a:endParaRPr>
          </a:p>
          <a:p>
            <a:pPr marL="457200" lvl="1" indent="0">
              <a:buNone/>
            </a:pPr>
            <a:endParaRPr lang="en-GB" sz="1600">
              <a:solidFill>
                <a:srgbClr val="0D0D0D"/>
              </a:solidFill>
            </a:endParaRPr>
          </a:p>
        </p:txBody>
      </p:sp>
      <p:pic>
        <p:nvPicPr>
          <p:cNvPr id="5" name="Picture 4" descr="A red paper boat with black text&#10;&#10;Description automatically generated">
            <a:extLst>
              <a:ext uri="{FF2B5EF4-FFF2-40B4-BE49-F238E27FC236}">
                <a16:creationId xmlns:a16="http://schemas.microsoft.com/office/drawing/2014/main" id="{71D26732-E673-77F1-88C6-13CBEB9A3054}"/>
              </a:ext>
            </a:extLst>
          </p:cNvPr>
          <p:cNvPicPr>
            <a:picLocks noChangeAspect="1"/>
          </p:cNvPicPr>
          <p:nvPr/>
        </p:nvPicPr>
        <p:blipFill>
          <a:blip r:embed="rId3"/>
          <a:stretch>
            <a:fillRect/>
          </a:stretch>
        </p:blipFill>
        <p:spPr>
          <a:xfrm>
            <a:off x="128007" y="6055998"/>
            <a:ext cx="1143000" cy="666648"/>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61C39193-6AA6-4A01-2B35-2EA05533C33E}"/>
              </a:ext>
            </a:extLst>
          </p:cNvPr>
          <p:cNvPicPr>
            <a:picLocks noChangeAspect="1"/>
          </p:cNvPicPr>
          <p:nvPr/>
        </p:nvPicPr>
        <p:blipFill>
          <a:blip r:embed="rId4"/>
          <a:stretch>
            <a:fillRect/>
          </a:stretch>
        </p:blipFill>
        <p:spPr>
          <a:xfrm>
            <a:off x="4692941" y="3142870"/>
            <a:ext cx="7188424" cy="3637266"/>
          </a:xfrm>
          <a:prstGeom prst="rect">
            <a:avLst/>
          </a:prstGeom>
        </p:spPr>
      </p:pic>
    </p:spTree>
    <p:extLst>
      <p:ext uri="{BB962C8B-B14F-4D97-AF65-F5344CB8AC3E}">
        <p14:creationId xmlns:p14="http://schemas.microsoft.com/office/powerpoint/2010/main" val="296649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9FD9-623D-E9D0-2F33-C8BA0BCC53A2}"/>
              </a:ext>
            </a:extLst>
          </p:cNvPr>
          <p:cNvSpPr>
            <a:spLocks noGrp="1"/>
          </p:cNvSpPr>
          <p:nvPr>
            <p:ph type="title"/>
          </p:nvPr>
        </p:nvSpPr>
        <p:spPr/>
        <p:txBody>
          <a:bodyPr/>
          <a:lstStyle/>
          <a:p>
            <a:r>
              <a:rPr lang="en-GB"/>
              <a:t>Sources</a:t>
            </a:r>
          </a:p>
        </p:txBody>
      </p:sp>
      <p:sp>
        <p:nvSpPr>
          <p:cNvPr id="3" name="Content Placeholder 2">
            <a:extLst>
              <a:ext uri="{FF2B5EF4-FFF2-40B4-BE49-F238E27FC236}">
                <a16:creationId xmlns:a16="http://schemas.microsoft.com/office/drawing/2014/main" id="{6629FE8B-C26F-62F1-7D31-FB5026492367}"/>
              </a:ext>
            </a:extLst>
          </p:cNvPr>
          <p:cNvSpPr>
            <a:spLocks noGrp="1"/>
          </p:cNvSpPr>
          <p:nvPr>
            <p:ph idx="1"/>
          </p:nvPr>
        </p:nvSpPr>
        <p:spPr/>
        <p:txBody>
          <a:bodyPr vert="horz" lIns="91440" tIns="45720" rIns="91440" bIns="45720" rtlCol="0" anchor="t">
            <a:normAutofit/>
          </a:bodyPr>
          <a:lstStyle/>
          <a:p>
            <a:r>
              <a:rPr lang="en-GB" sz="1600" dirty="0">
                <a:ea typeface="+mn-lt"/>
                <a:cs typeface="+mn-lt"/>
                <a:hlinkClick r:id="rId2"/>
              </a:rPr>
              <a:t>https://www.packtpub.com/product/streamlit-for-data-science-second-edition/9781803248226#:~:text=Streamlit%20is%20the%20fastest%20way,of%20new%20machine%20learning%20models</a:t>
            </a:r>
            <a:r>
              <a:rPr lang="en-GB" sz="1600" dirty="0">
                <a:ea typeface="+mn-lt"/>
                <a:cs typeface="+mn-lt"/>
              </a:rPr>
              <a:t>.</a:t>
            </a:r>
          </a:p>
          <a:p>
            <a:r>
              <a:rPr lang="en-GB" sz="1600" dirty="0">
                <a:ea typeface="+mn-lt"/>
                <a:cs typeface="+mn-lt"/>
                <a:hlinkClick r:id="rId3"/>
              </a:rPr>
              <a:t>https://streamlit.io/components</a:t>
            </a:r>
          </a:p>
          <a:p>
            <a:r>
              <a:rPr lang="en-GB" sz="1600" dirty="0">
                <a:ea typeface="+mn-lt"/>
                <a:cs typeface="+mn-lt"/>
                <a:hlinkClick r:id="rId4"/>
              </a:rPr>
              <a:t>https://docs.streamlit.io/get-started/fundamentals/main-concepts</a:t>
            </a:r>
          </a:p>
          <a:p>
            <a:r>
              <a:rPr lang="en-GB" sz="1600" dirty="0">
                <a:ea typeface="+mn-lt"/>
                <a:cs typeface="+mn-lt"/>
                <a:hlinkClick r:id="rId4"/>
              </a:rPr>
              <a:t>https://www.geeksforgeeks.org/a-beginners-guide-to-streamlit/</a:t>
            </a:r>
          </a:p>
          <a:p>
            <a:r>
              <a:rPr lang="en-GB" sz="1600" dirty="0">
                <a:ea typeface="+mn-lt"/>
                <a:cs typeface="+mn-lt"/>
                <a:hlinkClick r:id="rId4"/>
              </a:rPr>
              <a:t>https://www.datacamp.com/tutorial/streamlithttps://www.datacamp.com/tutorial/streamlit </a:t>
            </a:r>
          </a:p>
          <a:p>
            <a:endParaRPr lang="en-GB" sz="1600" dirty="0">
              <a:ea typeface="+mn-lt"/>
              <a:cs typeface="+mn-lt"/>
              <a:hlinkClick r:id="rId4"/>
            </a:endParaRPr>
          </a:p>
          <a:p>
            <a:endParaRPr lang="en-GB" sz="1600" dirty="0">
              <a:ea typeface="+mn-lt"/>
              <a:cs typeface="+mn-lt"/>
            </a:endParaRPr>
          </a:p>
        </p:txBody>
      </p:sp>
      <p:pic>
        <p:nvPicPr>
          <p:cNvPr id="5" name="Picture 4" descr="A red paper boat with black text&#10;&#10;Description automatically generated">
            <a:extLst>
              <a:ext uri="{FF2B5EF4-FFF2-40B4-BE49-F238E27FC236}">
                <a16:creationId xmlns:a16="http://schemas.microsoft.com/office/drawing/2014/main" id="{4FBF2AFD-9576-8B59-3500-5D44BFB6009C}"/>
              </a:ext>
            </a:extLst>
          </p:cNvPr>
          <p:cNvPicPr>
            <a:picLocks noChangeAspect="1"/>
          </p:cNvPicPr>
          <p:nvPr/>
        </p:nvPicPr>
        <p:blipFill>
          <a:blip r:embed="rId5"/>
          <a:stretch>
            <a:fillRect/>
          </a:stretch>
        </p:blipFill>
        <p:spPr>
          <a:xfrm>
            <a:off x="128007" y="6055998"/>
            <a:ext cx="1143000" cy="666648"/>
          </a:xfrm>
          <a:prstGeom prst="rect">
            <a:avLst/>
          </a:prstGeom>
        </p:spPr>
      </p:pic>
    </p:spTree>
    <p:extLst>
      <p:ext uri="{BB962C8B-B14F-4D97-AF65-F5344CB8AC3E}">
        <p14:creationId xmlns:p14="http://schemas.microsoft.com/office/powerpoint/2010/main" val="3993984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839</Words>
  <Application>Microsoft Macintosh PowerPoint</Application>
  <PresentationFormat>Widescreen</PresentationFormat>
  <Paragraphs>84</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Arial,Sans-Serif</vt:lpstr>
      <vt:lpstr>Calibri</vt:lpstr>
      <vt:lpstr>Segoe UI</vt:lpstr>
      <vt:lpstr>office theme</vt:lpstr>
      <vt:lpstr>PowerPoint Presentation</vt:lpstr>
      <vt:lpstr>PowerPoint Presentation</vt:lpstr>
      <vt:lpstr>What is Streamlit?</vt:lpstr>
      <vt:lpstr>Why would a Data Scientist use Streamlit?</vt:lpstr>
      <vt:lpstr>Capabilities and Integrations</vt:lpstr>
      <vt:lpstr>Best practices and Tips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Brendan Brady</cp:lastModifiedBy>
  <cp:revision>1</cp:revision>
  <dcterms:created xsi:type="dcterms:W3CDTF">2024-02-22T23:04:39Z</dcterms:created>
  <dcterms:modified xsi:type="dcterms:W3CDTF">2024-03-20T17:30:28Z</dcterms:modified>
</cp:coreProperties>
</file>