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381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C768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37F67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537F67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08728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wholeTbl>
    <a:band2H>
      <a:tcTxStyle b="def" i="def"/>
      <a:tcStyle>
        <a:tcBdr/>
        <a:fill>
          <a:solidFill>
            <a:srgbClr val="FFFB00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410732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41073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7370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F9DF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114748"/>
              <a:satOff val="1446"/>
              <a:lumOff val="-896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>
                  <a:hueOff val="114748"/>
                  <a:satOff val="1446"/>
                  <a:lumOff val="-896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satOff val="-21357"/>
              <a:lumOff val="-20662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782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7839"/>
            <a:ext cx="21971000" cy="2006601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21719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6000"/>
              </a:spcBef>
              <a:buSzTx/>
              <a:buNone/>
              <a:defRPr sz="5000"/>
            </a:lvl1pPr>
            <a:lvl2pPr marL="0" indent="457200" defTabSz="825500">
              <a:spcBef>
                <a:spcPts val="6000"/>
              </a:spcBef>
              <a:buSzTx/>
              <a:buNone/>
              <a:defRPr sz="5000"/>
            </a:lvl2pPr>
            <a:lvl3pPr marL="0" indent="914400" defTabSz="825500">
              <a:spcBef>
                <a:spcPts val="6000"/>
              </a:spcBef>
              <a:buSzTx/>
              <a:buNone/>
              <a:defRPr sz="5000"/>
            </a:lvl3pPr>
            <a:lvl4pPr marL="0" indent="1371600" defTabSz="825500">
              <a:spcBef>
                <a:spcPts val="6000"/>
              </a:spcBef>
              <a:buSzTx/>
              <a:buNone/>
              <a:defRPr sz="5000"/>
            </a:lvl4pPr>
            <a:lvl5pPr marL="0" indent="1828800" defTabSz="8255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7360"/>
            <a:ext cx="21971000" cy="7351451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28667"/>
          </a:xfrm>
          <a:prstGeom prst="rect">
            <a:avLst/>
          </a:prstGeom>
        </p:spPr>
        <p:txBody>
          <a:bodyPr anchor="b"/>
          <a:lstStyle>
            <a:lvl1pPr marL="254000" indent="-2540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Attribution"/>
          <p:cNvSpPr txBox="1"/>
          <p:nvPr>
            <p:ph type="body" sz="quarter" idx="21" hasCustomPrompt="1"/>
          </p:nvPr>
        </p:nvSpPr>
        <p:spPr>
          <a:xfrm>
            <a:off x="5456257" y="9559997"/>
            <a:ext cx="13471486" cy="6985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avy pink and orange architecture against a blue sky"/>
          <p:cNvSpPr/>
          <p:nvPr>
            <p:ph type="pic" sz="quarter" idx="21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ow angle view of the corner of a modern building under a clear blue sky"/>
          <p:cNvSpPr/>
          <p:nvPr>
            <p:ph type="pic" sz="quarter" idx="22"/>
          </p:nvPr>
        </p:nvSpPr>
        <p:spPr>
          <a:xfrm>
            <a:off x="146177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Low angle view of a stone bridge under a partly cloudy sky"/>
          <p:cNvSpPr/>
          <p:nvPr>
            <p:ph type="pic" sz="quarter" idx="23"/>
          </p:nvPr>
        </p:nvSpPr>
        <p:spPr>
          <a:xfrm>
            <a:off x="61386" y="3632200"/>
            <a:ext cx="9690101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 angle view of modern, metal building"/>
          <p:cNvSpPr/>
          <p:nvPr>
            <p:ph type="pic" idx="21"/>
          </p:nvPr>
        </p:nvSpPr>
        <p:spPr>
          <a:xfrm>
            <a:off x="-38100" y="-1295400"/>
            <a:ext cx="24447500" cy="162955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ometric gray stone architecture"/>
          <p:cNvSpPr/>
          <p:nvPr>
            <p:ph type="pic" idx="21"/>
          </p:nvPr>
        </p:nvSpPr>
        <p:spPr>
          <a:xfrm>
            <a:off x="0" y="-4381500"/>
            <a:ext cx="24384001" cy="1828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1945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eometric gray stone architecture"/>
          <p:cNvSpPr/>
          <p:nvPr>
            <p:ph type="pic" idx="21"/>
          </p:nvPr>
        </p:nvSpPr>
        <p:spPr>
          <a:xfrm>
            <a:off x="5707496" y="-660400"/>
            <a:ext cx="20053301" cy="150420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494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Angular stone architecture in light and shadow"/>
          <p:cNvSpPr/>
          <p:nvPr>
            <p:ph type="pic" idx="22"/>
          </p:nvPr>
        </p:nvSpPr>
        <p:spPr>
          <a:xfrm>
            <a:off x="12382500" y="0"/>
            <a:ext cx="219456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500" y="3906899"/>
            <a:ext cx="21971004" cy="4648201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60642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500" y="12458699"/>
            <a:ext cx="388620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trydale.com/drones-unmanned-aerial-vehicle/" TargetMode="External"/><Relationship Id="rId3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hyperlink" Target="https://www.jouav.com/industry/security-surveillance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3" Type="http://schemas.openxmlformats.org/officeDocument/2006/relationships/hyperlink" Target="https://candrone.com/blogs/news/how-to-identify-airspace-for-drone-operations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3" Type="http://schemas.openxmlformats.org/officeDocument/2006/relationships/hyperlink" Target="https://x.com/SandeepMall/status/1202254630891114496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3" Type="http://schemas.openxmlformats.org/officeDocument/2006/relationships/hyperlink" Target="https://saiwa.ai/blog/Facial-Recognition-Drones/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3" Type="http://schemas.openxmlformats.org/officeDocument/2006/relationships/hyperlink" Target="https://emerj.com/ai-sector-overviews/ai-drones-and-uavs-in-the-military-current-applications/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usa.kaspersky.com/resource-center/threats/can-drones-be-hacked" TargetMode="External"/><Relationship Id="rId3" Type="http://schemas.openxmlformats.org/officeDocument/2006/relationships/hyperlink" Target="https://www.brookings.edu/articles/civilian-drones-privacy-and-the-federal-state-balance/" TargetMode="External"/><Relationship Id="rId4" Type="http://schemas.openxmlformats.org/officeDocument/2006/relationships/hyperlink" Target="https://packagingfg.com/2023/04/24/food-delivery-drivers-replaced-by-drone/" TargetMode="External"/><Relationship Id="rId5" Type="http://schemas.openxmlformats.org/officeDocument/2006/relationships/hyperlink" Target="https://falconediting.com/en/blog/the-role-of-ethics-in-autonomous-drone-technology/" TargetMode="External"/><Relationship Id="rId6" Type="http://schemas.openxmlformats.org/officeDocument/2006/relationships/hyperlink" Target="https://www.faa.gov/uas/getting_started/where_can_i_fly/airspace_restrictions/flying_near_airports" TargetMode="External"/><Relationship Id="rId7" Type="http://schemas.openxmlformats.org/officeDocument/2006/relationships/hyperlink" Target="https://research.reading.ac.uk/research-blog/2024/01/22/drone-incidents-and-misuse-legal-considerations/" TargetMode="External"/><Relationship Id="rId8" Type="http://schemas.openxmlformats.org/officeDocument/2006/relationships/hyperlink" Target="https://www.cbsnews.com/news/farming-goes-high-tech/" TargetMode="External"/><Relationship Id="rId9" Type="http://schemas.openxmlformats.org/officeDocument/2006/relationships/hyperlink" Target="https://www.forbes.com/sites/stephenrice1/2019/02/04/eyes-in-the-sky-the-public-has-privacy-concerns-about-drones/" TargetMode="External"/><Relationship Id="rId10" Type="http://schemas.openxmlformats.org/officeDocument/2006/relationships/hyperlink" Target="https://www.defense.gov/News/News-Stories/Article/Article/2831896/air-force-official-briefs-media-on-deadly-drone-strike-in-kabul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Brady Chin…"/>
          <p:cNvSpPr txBox="1"/>
          <p:nvPr>
            <p:ph type="body" idx="21"/>
          </p:nvPr>
        </p:nvSpPr>
        <p:spPr>
          <a:xfrm>
            <a:off x="1206500" y="8280982"/>
            <a:ext cx="21971000" cy="4648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Brady Chin</a:t>
            </a:r>
          </a:p>
          <a:p>
            <a:pPr/>
            <a:r>
              <a:t>Colorado State University Global </a:t>
            </a:r>
          </a:p>
          <a:p>
            <a:pPr/>
            <a:r>
              <a:t>CSC502-1: Ethical Leadership in Software Development</a:t>
            </a:r>
          </a:p>
          <a:p>
            <a:pPr/>
            <a:r>
              <a:t>Dr. Dong Nguyen</a:t>
            </a:r>
          </a:p>
          <a:p>
            <a:pPr/>
            <a:r>
              <a:t>October 6th, 2024</a:t>
            </a:r>
          </a:p>
        </p:txBody>
      </p:sp>
      <p:sp>
        <p:nvSpPr>
          <p:cNvPr id="172" name="Ethical Issues with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Ethical Issues with </a:t>
            </a:r>
          </a:p>
          <a:p>
            <a:pPr/>
            <a:r>
              <a:t>Drones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Key Points Surrounding Drone Ethics"/>
          <p:cNvSpPr txBox="1"/>
          <p:nvPr>
            <p:ph type="title"/>
          </p:nvPr>
        </p:nvSpPr>
        <p:spPr>
          <a:xfrm>
            <a:off x="1206500" y="635000"/>
            <a:ext cx="21971000" cy="3338362"/>
          </a:xfrm>
          <a:prstGeom prst="rect">
            <a:avLst/>
          </a:prstGeom>
        </p:spPr>
        <p:txBody>
          <a:bodyPr/>
          <a:lstStyle/>
          <a:p>
            <a:pPr/>
            <a:r>
              <a:t>Key Points Surrounding Drone Ethics</a:t>
            </a:r>
          </a:p>
        </p:txBody>
      </p:sp>
      <p:sp>
        <p:nvSpPr>
          <p:cNvPr id="175" name="Privacy Concerns…"/>
          <p:cNvSpPr txBox="1"/>
          <p:nvPr>
            <p:ph type="body" sz="quarter" idx="1"/>
          </p:nvPr>
        </p:nvSpPr>
        <p:spPr>
          <a:xfrm>
            <a:off x="1416567" y="3775280"/>
            <a:ext cx="8038874" cy="7945374"/>
          </a:xfrm>
          <a:prstGeom prst="rect">
            <a:avLst/>
          </a:prstGeom>
        </p:spPr>
        <p:txBody>
          <a:bodyPr/>
          <a:lstStyle/>
          <a:p>
            <a:pPr marL="457199" indent="-457199">
              <a:defRPr sz="4800"/>
            </a:pPr>
            <a:r>
              <a:t>Privacy Concerns </a:t>
            </a:r>
          </a:p>
          <a:p>
            <a:pPr marL="457199" indent="-457199">
              <a:defRPr sz="4800"/>
            </a:pPr>
            <a:r>
              <a:t>Safety Risks</a:t>
            </a:r>
          </a:p>
          <a:p>
            <a:pPr marL="457199" indent="-457199">
              <a:defRPr sz="4800"/>
            </a:pPr>
            <a:r>
              <a:t>Job Displacement</a:t>
            </a:r>
          </a:p>
          <a:p>
            <a:pPr marL="457199" indent="-457199">
              <a:defRPr sz="4800"/>
            </a:pPr>
            <a:r>
              <a:t>Data Misuse</a:t>
            </a:r>
          </a:p>
          <a:p>
            <a:pPr marL="457199" indent="-457199">
              <a:defRPr sz="4800"/>
            </a:pPr>
            <a:r>
              <a:t>Military Use</a:t>
            </a:r>
          </a:p>
        </p:txBody>
      </p:sp>
      <p:sp>
        <p:nvSpPr>
          <p:cNvPr id="176" name="Figure 1…"/>
          <p:cNvSpPr txBox="1"/>
          <p:nvPr/>
        </p:nvSpPr>
        <p:spPr>
          <a:xfrm>
            <a:off x="12358265" y="3328519"/>
            <a:ext cx="2368868" cy="962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500">
                <a:latin typeface="Graphik"/>
                <a:ea typeface="Graphik"/>
                <a:cs typeface="Graphik"/>
                <a:sym typeface="Graphik"/>
              </a:defRPr>
            </a:pPr>
            <a:r>
              <a:t>Figure 1</a:t>
            </a:r>
          </a:p>
          <a:p>
            <a:pPr>
              <a:spcBef>
                <a:spcPts val="0"/>
              </a:spcBef>
              <a:defRPr i="1" sz="2500">
                <a:latin typeface="Graphik"/>
                <a:ea typeface="Graphik"/>
                <a:cs typeface="Graphik"/>
                <a:sym typeface="Graphik"/>
              </a:defRPr>
            </a:pPr>
            <a:r>
              <a:t>Types of drones</a:t>
            </a:r>
          </a:p>
        </p:txBody>
      </p:sp>
      <p:sp>
        <p:nvSpPr>
          <p:cNvPr id="177" name="Note: Adapted from Drones - Unmanned Aerial Vehicle, by Menon, R., 2017, March 22, Trydale (https://trydale.com/drones-unmanned-aerial-vehicle/)"/>
          <p:cNvSpPr txBox="1"/>
          <p:nvPr/>
        </p:nvSpPr>
        <p:spPr>
          <a:xfrm>
            <a:off x="12390583" y="10655980"/>
            <a:ext cx="9336933" cy="759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 sz="2000">
                <a:latin typeface="Graphik"/>
                <a:ea typeface="Graphik"/>
                <a:cs typeface="Graphik"/>
                <a:sym typeface="Graphik"/>
              </a:defRPr>
            </a:pPr>
            <a:r>
              <a:t>Note: </a:t>
            </a:r>
            <a:r>
              <a:rPr i="0">
                <a:latin typeface="Graphik Light"/>
                <a:ea typeface="Graphik Light"/>
                <a:cs typeface="Graphik Light"/>
                <a:sym typeface="Graphik Light"/>
              </a:rPr>
              <a:t>Adapted from </a:t>
            </a:r>
            <a:r>
              <a:t>Drones - Unmanned Aerial Vehicle, </a:t>
            </a:r>
            <a:r>
              <a:rPr i="0">
                <a:latin typeface="Graphik Light"/>
                <a:ea typeface="Graphik Light"/>
                <a:cs typeface="Graphik Light"/>
                <a:sym typeface="Graphik Light"/>
              </a:rPr>
              <a:t>by Menon, R., 2017, March 22, Trydale (</a:t>
            </a:r>
            <a:r>
              <a:rPr u="sng">
                <a:hlinkClick r:id="rId2" invalidUrl="" action="" tgtFrame="" tooltip="" history="1" highlightClick="0" endSnd="0"/>
              </a:rPr>
              <a:t>https://trydale.com/drones-unmanned-aerial-vehicle/</a:t>
            </a:r>
            <a:r>
              <a:rPr i="0">
                <a:latin typeface="Graphik Light"/>
                <a:ea typeface="Graphik Light"/>
                <a:cs typeface="Graphik Light"/>
                <a:sym typeface="Graphik Light"/>
              </a:rPr>
              <a:t>)</a:t>
            </a:r>
          </a:p>
        </p:txBody>
      </p:sp>
      <p:pic>
        <p:nvPicPr>
          <p:cNvPr id="178" name="drone-collage.jpg" descr="drone-coll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79099" y="4590362"/>
            <a:ext cx="9359901" cy="576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rivacy Concer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Privacy Concerns</a:t>
            </a:r>
          </a:p>
        </p:txBody>
      </p:sp>
      <p:sp>
        <p:nvSpPr>
          <p:cNvPr id="181" name="Drones equipped with surveillance technology…"/>
          <p:cNvSpPr txBox="1"/>
          <p:nvPr>
            <p:ph type="body" sz="half" idx="1"/>
          </p:nvPr>
        </p:nvSpPr>
        <p:spPr>
          <a:xfrm>
            <a:off x="1206500" y="2921000"/>
            <a:ext cx="9071538" cy="8256011"/>
          </a:xfrm>
          <a:prstGeom prst="rect">
            <a:avLst/>
          </a:prstGeom>
        </p:spPr>
        <p:txBody>
          <a:bodyPr/>
          <a:lstStyle/>
          <a:p>
            <a:pPr marL="402336" indent="-402336" defTabSz="2145738">
              <a:spcBef>
                <a:spcPts val="4100"/>
              </a:spcBef>
              <a:defRPr sz="3520"/>
            </a:pPr>
            <a:r>
              <a:t>Drones equipped with surveillance technology</a:t>
            </a:r>
          </a:p>
          <a:p>
            <a:pPr lvl="2" marL="1207008" indent="-402336" defTabSz="2145738">
              <a:spcBef>
                <a:spcPts val="0"/>
              </a:spcBef>
              <a:defRPr sz="2816"/>
            </a:pPr>
            <a:r>
              <a:t>Able to capture images and videos of individuals without their consent (Rice, S., 2019, February 4).</a:t>
            </a:r>
          </a:p>
          <a:p>
            <a:pPr marL="402336" indent="-402336" defTabSz="2145738">
              <a:spcBef>
                <a:spcPts val="4100"/>
              </a:spcBef>
              <a:defRPr sz="3520"/>
            </a:pPr>
            <a:r>
              <a:t>Lack of privacy standards and regulations (Bennett, W. C., 2014, September)</a:t>
            </a:r>
          </a:p>
          <a:p>
            <a:pPr lvl="2" marL="1207008" indent="-402336" defTabSz="2145738">
              <a:spcBef>
                <a:spcPts val="0"/>
              </a:spcBef>
              <a:defRPr sz="2816"/>
            </a:pPr>
            <a:r>
              <a:t>The U.S. Congress has not passed a bill to set privacy standards or regulate drones (REFERENCE).</a:t>
            </a:r>
          </a:p>
          <a:p>
            <a:pPr lvl="2" marL="1207008" indent="-402336" defTabSz="2145738">
              <a:spcBef>
                <a:spcPts val="0"/>
              </a:spcBef>
              <a:defRPr sz="2816"/>
            </a:pPr>
            <a:r>
              <a:t>There is pushback from “drone federalists”: scholars and policymakers  who oppose federal drone statute and want to keep federal regulation to a minimum. </a:t>
            </a:r>
          </a:p>
        </p:txBody>
      </p:sp>
      <p:pic>
        <p:nvPicPr>
          <p:cNvPr id="182" name="how-do-surveillance-drones-work-1024x666.jpg" descr="how-do-surveillance-drones-work-1024x66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45044" y="3712703"/>
            <a:ext cx="11260046" cy="7323429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Note: Adapted from What is drone surveillance?, by JOUAV Unmanned Aircraft System, 2024 (https://www.jouav.com/industry/security-surveillance)"/>
          <p:cNvSpPr txBox="1"/>
          <p:nvPr/>
        </p:nvSpPr>
        <p:spPr>
          <a:xfrm>
            <a:off x="11954288" y="11318501"/>
            <a:ext cx="11241556" cy="759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 sz="2000">
                <a:latin typeface="Graphik"/>
                <a:ea typeface="Graphik"/>
                <a:cs typeface="Graphik"/>
                <a:sym typeface="Graphik"/>
              </a:defRPr>
            </a:pPr>
            <a:r>
              <a:t>Note: </a:t>
            </a:r>
            <a:r>
              <a:rPr i="0">
                <a:latin typeface="Graphik Light"/>
                <a:ea typeface="Graphik Light"/>
                <a:cs typeface="Graphik Light"/>
                <a:sym typeface="Graphik Light"/>
              </a:rPr>
              <a:t>Adapted from </a:t>
            </a:r>
            <a:r>
              <a:t>What is drone surveillance?, </a:t>
            </a:r>
            <a:r>
              <a:rPr i="0">
                <a:latin typeface="Graphik Light"/>
                <a:ea typeface="Graphik Light"/>
                <a:cs typeface="Graphik Light"/>
                <a:sym typeface="Graphik Light"/>
              </a:rPr>
              <a:t>by JOUAV Unmanned Aircraft System, 2024 (</a:t>
            </a:r>
            <a:r>
              <a:rPr u="sng">
                <a:hlinkClick r:id="rId3" invalidUrl="" action="" tgtFrame="" tooltip="" history="1" highlightClick="0" endSnd="0"/>
              </a:rPr>
              <a:t>https://www.jouav.com/industry/security-surveillance</a:t>
            </a:r>
            <a:r>
              <a:rPr i="0">
                <a:latin typeface="Graphik Light"/>
                <a:ea typeface="Graphik Light"/>
                <a:cs typeface="Graphik Light"/>
                <a:sym typeface="Graphik Light"/>
              </a:rPr>
              <a:t>)</a:t>
            </a:r>
          </a:p>
        </p:txBody>
      </p:sp>
      <p:sp>
        <p:nvSpPr>
          <p:cNvPr id="184" name="Figure 2…"/>
          <p:cNvSpPr txBox="1"/>
          <p:nvPr/>
        </p:nvSpPr>
        <p:spPr>
          <a:xfrm>
            <a:off x="11938130" y="2537389"/>
            <a:ext cx="6966268" cy="962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500">
                <a:latin typeface="Graphik"/>
                <a:ea typeface="Graphik"/>
                <a:cs typeface="Graphik"/>
                <a:sym typeface="Graphik"/>
              </a:defRPr>
            </a:pPr>
            <a:r>
              <a:t>Figure 2</a:t>
            </a:r>
          </a:p>
          <a:p>
            <a:pPr>
              <a:spcBef>
                <a:spcPts val="0"/>
              </a:spcBef>
              <a:defRPr i="1" sz="2500">
                <a:latin typeface="Graphik"/>
                <a:ea typeface="Graphik"/>
                <a:cs typeface="Graphik"/>
                <a:sym typeface="Graphik"/>
              </a:defRPr>
            </a:pPr>
            <a:r>
              <a:t>Drone surveillance technology and 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afety Ri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Safety Risks</a:t>
            </a:r>
          </a:p>
        </p:txBody>
      </p:sp>
      <p:sp>
        <p:nvSpPr>
          <p:cNvPr id="187" name="Collision risks…"/>
          <p:cNvSpPr txBox="1"/>
          <p:nvPr>
            <p:ph type="body" sz="half" idx="1"/>
          </p:nvPr>
        </p:nvSpPr>
        <p:spPr>
          <a:xfrm>
            <a:off x="1206500" y="2921000"/>
            <a:ext cx="10302529" cy="9141098"/>
          </a:xfrm>
          <a:prstGeom prst="rect">
            <a:avLst/>
          </a:prstGeom>
        </p:spPr>
        <p:txBody>
          <a:bodyPr/>
          <a:lstStyle/>
          <a:p>
            <a:pPr marL="448055" indent="-448055" defTabSz="2389572">
              <a:spcBef>
                <a:spcPts val="4600"/>
              </a:spcBef>
              <a:defRPr sz="3920"/>
            </a:pPr>
            <a:r>
              <a:t>Collision risks</a:t>
            </a:r>
          </a:p>
          <a:p>
            <a:pPr lvl="2" marL="1344168" indent="-448055" defTabSz="2389572">
              <a:spcBef>
                <a:spcPts val="0"/>
              </a:spcBef>
              <a:defRPr sz="3136"/>
            </a:pPr>
            <a:r>
              <a:t>Drones can cause damage or harm by flying into buildings, people, or obstacles.</a:t>
            </a:r>
          </a:p>
          <a:p>
            <a:pPr marL="448055" indent="-448055" defTabSz="2389572">
              <a:spcBef>
                <a:spcPts val="4600"/>
              </a:spcBef>
              <a:defRPr sz="3920"/>
            </a:pPr>
            <a:r>
              <a:t>Flying into the controlled airspace</a:t>
            </a:r>
          </a:p>
          <a:p>
            <a:pPr lvl="2" marL="1344168" indent="-448055" defTabSz="2389572">
              <a:spcBef>
                <a:spcPts val="0"/>
              </a:spcBef>
              <a:defRPr sz="3136"/>
            </a:pPr>
            <a:r>
              <a:t>Potential to collide with manned aircrafts.</a:t>
            </a:r>
          </a:p>
          <a:p>
            <a:pPr lvl="2" marL="1344168" indent="-448055" defTabSz="2389572">
              <a:spcBef>
                <a:spcPts val="0"/>
              </a:spcBef>
              <a:defRPr sz="3136"/>
            </a:pPr>
            <a:r>
              <a:t>Strict regulations have been established to fly drones near or in controlled airspace (Federal Aviation Administration, 2022, June 14)</a:t>
            </a:r>
          </a:p>
          <a:p>
            <a:pPr marL="448055" indent="-448055" defTabSz="2389572">
              <a:spcBef>
                <a:spcPts val="4600"/>
              </a:spcBef>
              <a:defRPr sz="3920"/>
            </a:pPr>
            <a:r>
              <a:t>Cyber attacks through drone</a:t>
            </a:r>
          </a:p>
          <a:p>
            <a:pPr lvl="2" marL="1344168" indent="-448055" defTabSz="2389572">
              <a:spcBef>
                <a:spcPts val="0"/>
              </a:spcBef>
              <a:defRPr sz="3136"/>
            </a:pPr>
            <a:r>
              <a:t>Hackers can gain remote control of drones and fly into unauthorized locations compromising security (AO Kaspersky Lab, 2024). </a:t>
            </a:r>
          </a:p>
          <a:p>
            <a:pPr lvl="2" marL="1344168" indent="-448055" defTabSz="2389572">
              <a:spcBef>
                <a:spcPts val="0"/>
              </a:spcBef>
              <a:defRPr sz="3136"/>
            </a:pPr>
          </a:p>
        </p:txBody>
      </p:sp>
      <p:pic>
        <p:nvPicPr>
          <p:cNvPr id="188" name="Screen_Shot_2020-08-18_at_8.23.12_AM_grande.png.jpeg" descr="Screen_Shot_2020-08-18_at_8.23.12_AM_grande.png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87249" y="4531669"/>
            <a:ext cx="10778364" cy="4652662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Note: Adapted from How to identify Airspace for Drone operations, by Dinh, V., 2020, September 3, Candrone (https://candrone.com/blogs/news/how-to-identify-airspace-for-drone-operations)"/>
          <p:cNvSpPr txBox="1"/>
          <p:nvPr/>
        </p:nvSpPr>
        <p:spPr>
          <a:xfrm>
            <a:off x="12681446" y="9392065"/>
            <a:ext cx="10789971" cy="1089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 sz="2000">
                <a:latin typeface="Graphik"/>
                <a:ea typeface="Graphik"/>
                <a:cs typeface="Graphik"/>
                <a:sym typeface="Graphik"/>
              </a:defRPr>
            </a:pPr>
            <a:r>
              <a:t>Note: </a:t>
            </a:r>
            <a:r>
              <a:rPr i="0">
                <a:latin typeface="Graphik Light"/>
                <a:ea typeface="Graphik Light"/>
                <a:cs typeface="Graphik Light"/>
                <a:sym typeface="Graphik Light"/>
              </a:rPr>
              <a:t>Adapted from </a:t>
            </a:r>
            <a:r>
              <a:t>How to identify Airspace for Drone operations, </a:t>
            </a:r>
            <a:r>
              <a:rPr i="0">
                <a:latin typeface="Graphik Light"/>
                <a:ea typeface="Graphik Light"/>
                <a:cs typeface="Graphik Light"/>
                <a:sym typeface="Graphik Light"/>
              </a:rPr>
              <a:t>by Dinh, V., 2020, September 3, Candrone (</a:t>
            </a:r>
            <a:r>
              <a:rPr u="sng">
                <a:hlinkClick r:id="rId3" invalidUrl="" action="" tgtFrame="" tooltip="" history="1" highlightClick="0" endSnd="0"/>
              </a:rPr>
              <a:t>https://candrone.com/blogs/news/how-to-identify-airspace-for-drone-operations</a:t>
            </a:r>
            <a:r>
              <a:rPr i="0">
                <a:latin typeface="Graphik Light"/>
                <a:ea typeface="Graphik Light"/>
                <a:cs typeface="Graphik Light"/>
                <a:sym typeface="Graphik Light"/>
              </a:rPr>
              <a:t>)</a:t>
            </a:r>
          </a:p>
        </p:txBody>
      </p:sp>
      <p:sp>
        <p:nvSpPr>
          <p:cNvPr id="190" name="Figure 3…"/>
          <p:cNvSpPr txBox="1"/>
          <p:nvPr/>
        </p:nvSpPr>
        <p:spPr>
          <a:xfrm>
            <a:off x="12649127" y="3361909"/>
            <a:ext cx="4143376" cy="962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500">
                <a:latin typeface="Graphik"/>
                <a:ea typeface="Graphik"/>
                <a:cs typeface="Graphik"/>
                <a:sym typeface="Graphik"/>
              </a:defRPr>
            </a:pPr>
            <a:r>
              <a:t>Figure 3</a:t>
            </a:r>
          </a:p>
          <a:p>
            <a:pPr>
              <a:spcBef>
                <a:spcPts val="0"/>
              </a:spcBef>
              <a:defRPr i="1" sz="2500">
                <a:latin typeface="Graphik"/>
                <a:ea typeface="Graphik"/>
                <a:cs typeface="Graphik"/>
                <a:sym typeface="Graphik"/>
              </a:defRPr>
            </a:pPr>
            <a:r>
              <a:t>Greater Vancouver airspace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Job Displac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Job Displacement</a:t>
            </a:r>
          </a:p>
        </p:txBody>
      </p:sp>
      <p:sp>
        <p:nvSpPr>
          <p:cNvPr id="193" name="Agriculture…"/>
          <p:cNvSpPr txBox="1"/>
          <p:nvPr>
            <p:ph type="body" sz="half" idx="1"/>
          </p:nvPr>
        </p:nvSpPr>
        <p:spPr>
          <a:xfrm>
            <a:off x="1206500" y="2921000"/>
            <a:ext cx="10787679" cy="8256011"/>
          </a:xfrm>
          <a:prstGeom prst="rect">
            <a:avLst/>
          </a:prstGeom>
        </p:spPr>
        <p:txBody>
          <a:bodyPr/>
          <a:lstStyle/>
          <a:p>
            <a:pPr marL="434340" indent="-434340" defTabSz="2316421">
              <a:spcBef>
                <a:spcPts val="4400"/>
              </a:spcBef>
              <a:defRPr sz="3800"/>
            </a:pPr>
            <a:r>
              <a:t>Agriculture</a:t>
            </a:r>
          </a:p>
          <a:p>
            <a:pPr lvl="2" marL="1303019" indent="-434340" defTabSz="2316421">
              <a:spcBef>
                <a:spcPts val="0"/>
              </a:spcBef>
              <a:defRPr sz="3040"/>
            </a:pPr>
            <a:r>
              <a:t>Drones automate crop monitoring and precision farming that was originally done by humans (Malkoff, D., 2024, March 19). </a:t>
            </a:r>
          </a:p>
          <a:p>
            <a:pPr marL="434340" indent="-434340" defTabSz="2316421">
              <a:spcBef>
                <a:spcPts val="4400"/>
              </a:spcBef>
              <a:defRPr sz="3800"/>
            </a:pPr>
            <a:r>
              <a:t>Delivery services </a:t>
            </a:r>
          </a:p>
          <a:p>
            <a:pPr lvl="2" marL="1303019" indent="-434340" defTabSz="2316421">
              <a:spcBef>
                <a:spcPts val="0"/>
              </a:spcBef>
              <a:defRPr sz="3040"/>
            </a:pPr>
            <a:r>
              <a:t>Drone delivery systems replace traditional delivery roles decreasing the need for human delivery drivers (Delucci, R., 2023, April 24).</a:t>
            </a:r>
          </a:p>
          <a:p>
            <a:pPr marL="434340" indent="-434340" defTabSz="2316421">
              <a:spcBef>
                <a:spcPts val="4400"/>
              </a:spcBef>
              <a:defRPr sz="3800"/>
            </a:pPr>
            <a:r>
              <a:t>Aerial photography</a:t>
            </a:r>
          </a:p>
          <a:p>
            <a:pPr lvl="2" marL="1303019" indent="-434340" defTabSz="2316421">
              <a:spcBef>
                <a:spcPts val="0"/>
              </a:spcBef>
              <a:defRPr sz="3040"/>
            </a:pPr>
            <a:r>
              <a:t>A single drone will take the jobs of both a helicopter pilot and photographer. </a:t>
            </a:r>
          </a:p>
          <a:p>
            <a:pPr lvl="2" marL="1303019" indent="-434340" defTabSz="2316421">
              <a:spcBef>
                <a:spcPts val="0"/>
              </a:spcBef>
              <a:defRPr sz="3040"/>
            </a:pPr>
          </a:p>
        </p:txBody>
      </p:sp>
      <p:pic>
        <p:nvPicPr>
          <p:cNvPr id="194" name="ELKkFPEUcAArdUV.jpg" descr="ELKkFPEUcAArdUV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57720" y="3929342"/>
            <a:ext cx="8802046" cy="7415723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Note: Adapted from In the last 10 years the helicopter pilot and photographer both lost their job. Are u upgrading urself., by Mall, S., 2019, December 4 (https://x.com/SandeepMall/status/1202254630891114496)"/>
          <p:cNvSpPr txBox="1"/>
          <p:nvPr/>
        </p:nvSpPr>
        <p:spPr>
          <a:xfrm>
            <a:off x="13140139" y="11427826"/>
            <a:ext cx="9336933" cy="1089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 sz="2000">
                <a:latin typeface="Graphik"/>
                <a:ea typeface="Graphik"/>
                <a:cs typeface="Graphik"/>
                <a:sym typeface="Graphik"/>
              </a:defRPr>
            </a:pPr>
            <a:r>
              <a:t>Note: </a:t>
            </a:r>
            <a:r>
              <a:rPr i="0">
                <a:latin typeface="Graphik Light"/>
                <a:ea typeface="Graphik Light"/>
                <a:cs typeface="Graphik Light"/>
                <a:sym typeface="Graphik Light"/>
              </a:rPr>
              <a:t>Adapted from </a:t>
            </a:r>
            <a:r>
              <a:t>In the last 10 years the helicopter pilot and photographer both lost their job. Are u upgrading urself., </a:t>
            </a:r>
            <a:r>
              <a:rPr i="0">
                <a:latin typeface="Graphik Light"/>
                <a:ea typeface="Graphik Light"/>
                <a:cs typeface="Graphik Light"/>
                <a:sym typeface="Graphik Light"/>
              </a:rPr>
              <a:t>by Mall, S., 2019, December 4 (</a:t>
            </a:r>
            <a:r>
              <a:rPr u="sng">
                <a:hlinkClick r:id="rId3" invalidUrl="" action="" tgtFrame="" tooltip="" history="1" highlightClick="0" endSnd="0"/>
              </a:rPr>
              <a:t>https://x.com/SandeepMall/status/1202254630891114496</a:t>
            </a:r>
            <a:r>
              <a:rPr i="0">
                <a:latin typeface="Graphik Light"/>
                <a:ea typeface="Graphik Light"/>
                <a:cs typeface="Graphik Light"/>
                <a:sym typeface="Graphik Light"/>
              </a:rPr>
              <a:t>)</a:t>
            </a:r>
          </a:p>
        </p:txBody>
      </p:sp>
      <p:sp>
        <p:nvSpPr>
          <p:cNvPr id="196" name="Figure 4…"/>
          <p:cNvSpPr txBox="1"/>
          <p:nvPr/>
        </p:nvSpPr>
        <p:spPr>
          <a:xfrm>
            <a:off x="13117740" y="2884556"/>
            <a:ext cx="5704841" cy="962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500">
                <a:latin typeface="Graphik"/>
                <a:ea typeface="Graphik"/>
                <a:cs typeface="Graphik"/>
                <a:sym typeface="Graphik"/>
              </a:defRPr>
            </a:pPr>
            <a:r>
              <a:t>Figure 4</a:t>
            </a:r>
          </a:p>
          <a:p>
            <a:pPr>
              <a:spcBef>
                <a:spcPts val="0"/>
              </a:spcBef>
              <a:defRPr i="1" sz="2500">
                <a:latin typeface="Graphik"/>
                <a:ea typeface="Graphik"/>
                <a:cs typeface="Graphik"/>
                <a:sym typeface="Graphik"/>
              </a:defRPr>
            </a:pPr>
            <a:r>
              <a:t>10 year evolution of aerial photography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Data Misu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Data Misuse</a:t>
            </a:r>
          </a:p>
        </p:txBody>
      </p:sp>
      <p:sp>
        <p:nvSpPr>
          <p:cNvPr id="199" name="Unauthorized data collection (Jackman, A., 2024, January 22)…"/>
          <p:cNvSpPr txBox="1"/>
          <p:nvPr>
            <p:ph type="body" sz="half" idx="1"/>
          </p:nvPr>
        </p:nvSpPr>
        <p:spPr>
          <a:xfrm>
            <a:off x="1206500" y="2921000"/>
            <a:ext cx="9482836" cy="8256011"/>
          </a:xfrm>
          <a:prstGeom prst="rect">
            <a:avLst/>
          </a:prstGeom>
        </p:spPr>
        <p:txBody>
          <a:bodyPr/>
          <a:lstStyle/>
          <a:p>
            <a:pPr marL="420623" indent="-420623" defTabSz="2243271">
              <a:spcBef>
                <a:spcPts val="4300"/>
              </a:spcBef>
              <a:defRPr sz="3680"/>
            </a:pPr>
            <a:r>
              <a:t>Unauthorized data collection (Jackman, A., 2024, January 22)</a:t>
            </a:r>
          </a:p>
          <a:p>
            <a:pPr lvl="2" marL="1261872" indent="-420623" defTabSz="2243271">
              <a:spcBef>
                <a:spcPts val="0"/>
              </a:spcBef>
              <a:defRPr sz="2944"/>
            </a:pPr>
            <a:r>
              <a:t> There is a lack of consent with the use of drones in a public spaces. This data can include images, videos, and personal activities. </a:t>
            </a:r>
          </a:p>
          <a:p>
            <a:pPr marL="420623" indent="-420623" defTabSz="2243271">
              <a:spcBef>
                <a:spcPts val="4300"/>
              </a:spcBef>
              <a:defRPr sz="3680"/>
            </a:pPr>
            <a:r>
              <a:t>Use of facial recognition</a:t>
            </a:r>
          </a:p>
          <a:p>
            <a:pPr lvl="2" marL="1261872" indent="-420623" defTabSz="2243271">
              <a:spcBef>
                <a:spcPts val="0"/>
              </a:spcBef>
              <a:defRPr sz="2944"/>
            </a:pPr>
            <a:r>
              <a:t>Identify and profile people in public or private settings.</a:t>
            </a:r>
          </a:p>
          <a:p>
            <a:pPr lvl="2" marL="1261872" indent="-420623" defTabSz="2243271">
              <a:spcBef>
                <a:spcPts val="0"/>
              </a:spcBef>
              <a:defRPr sz="2944"/>
            </a:pPr>
            <a:r>
              <a:t>Can be used to track individuals from a distance in real-time.</a:t>
            </a:r>
          </a:p>
          <a:p>
            <a:pPr marL="420623" indent="-420623" defTabSz="2243271">
              <a:spcBef>
                <a:spcPts val="4300"/>
              </a:spcBef>
              <a:defRPr sz="3680"/>
            </a:pPr>
            <a:r>
              <a:t>Geolocation tracking</a:t>
            </a:r>
          </a:p>
          <a:p>
            <a:pPr lvl="2" marL="1261872" indent="-420623" defTabSz="2243271">
              <a:spcBef>
                <a:spcPts val="0"/>
              </a:spcBef>
              <a:defRPr sz="2944"/>
            </a:pPr>
            <a:r>
              <a:t>Allows for tracking individuals location through precise geolocation data. </a:t>
            </a:r>
          </a:p>
        </p:txBody>
      </p:sp>
      <p:pic>
        <p:nvPicPr>
          <p:cNvPr id="200" name="Facial_Recognition_Technology_for_Drones_22cc0ce473.jpeg" descr="Facial_Recognition_Technology_for_Drones_22cc0ce47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98516" y="4534452"/>
            <a:ext cx="10160001" cy="574040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Note: Adapted from Facial Recognition Drones | A Comprehensive Guide, by Saiwa, 2024, June 8. (https://saiwa.ai/blog/Facial-Recognition-Drones/)"/>
          <p:cNvSpPr txBox="1"/>
          <p:nvPr/>
        </p:nvSpPr>
        <p:spPr>
          <a:xfrm>
            <a:off x="12509936" y="10445634"/>
            <a:ext cx="10137162" cy="759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 sz="2000">
                <a:latin typeface="Graphik"/>
                <a:ea typeface="Graphik"/>
                <a:cs typeface="Graphik"/>
                <a:sym typeface="Graphik"/>
              </a:defRPr>
            </a:pPr>
            <a:r>
              <a:t>Note: </a:t>
            </a:r>
            <a:r>
              <a:rPr i="0">
                <a:latin typeface="Graphik Light"/>
                <a:ea typeface="Graphik Light"/>
                <a:cs typeface="Graphik Light"/>
                <a:sym typeface="Graphik Light"/>
              </a:rPr>
              <a:t>Adapted from </a:t>
            </a:r>
            <a:r>
              <a:t>Facial Recognition Drones | A Comprehensive Guide, </a:t>
            </a:r>
            <a:r>
              <a:rPr i="0">
                <a:latin typeface="Graphik Light"/>
                <a:ea typeface="Graphik Light"/>
                <a:cs typeface="Graphik Light"/>
                <a:sym typeface="Graphik Light"/>
              </a:rPr>
              <a:t>by Saiwa, 2024, June 8. (</a:t>
            </a:r>
            <a:r>
              <a:rPr u="sng">
                <a:hlinkClick r:id="rId3" invalidUrl="" action="" tgtFrame="" tooltip="" history="1" highlightClick="0" endSnd="0"/>
              </a:rPr>
              <a:t>https://saiwa.ai/blog/Facial-Recognition-Drones/</a:t>
            </a:r>
            <a:r>
              <a:rPr i="0">
                <a:latin typeface="Graphik Light"/>
                <a:ea typeface="Graphik Light"/>
                <a:cs typeface="Graphik Light"/>
                <a:sym typeface="Graphik Light"/>
              </a:rPr>
              <a:t>)</a:t>
            </a:r>
          </a:p>
        </p:txBody>
      </p:sp>
      <p:sp>
        <p:nvSpPr>
          <p:cNvPr id="202" name="Figure 5…"/>
          <p:cNvSpPr txBox="1"/>
          <p:nvPr/>
        </p:nvSpPr>
        <p:spPr>
          <a:xfrm>
            <a:off x="12471378" y="3401645"/>
            <a:ext cx="5749291" cy="962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500">
                <a:latin typeface="Graphik"/>
                <a:ea typeface="Graphik"/>
                <a:cs typeface="Graphik"/>
                <a:sym typeface="Graphik"/>
              </a:defRPr>
            </a:pPr>
            <a:r>
              <a:t>Figure 5</a:t>
            </a:r>
          </a:p>
          <a:p>
            <a:pPr>
              <a:spcBef>
                <a:spcPts val="0"/>
              </a:spcBef>
              <a:defRPr i="1" sz="2500">
                <a:latin typeface="Graphik"/>
                <a:ea typeface="Graphik"/>
                <a:cs typeface="Graphik"/>
                <a:sym typeface="Graphik"/>
              </a:defRPr>
            </a:pPr>
            <a:r>
              <a:t>Facial recognition technology in drones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Military U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Military Use</a:t>
            </a:r>
          </a:p>
        </p:txBody>
      </p:sp>
      <p:sp>
        <p:nvSpPr>
          <p:cNvPr id="205" name="Removes human element from combat…"/>
          <p:cNvSpPr txBox="1"/>
          <p:nvPr>
            <p:ph type="body" sz="half" idx="1"/>
          </p:nvPr>
        </p:nvSpPr>
        <p:spPr>
          <a:xfrm>
            <a:off x="1206500" y="2921000"/>
            <a:ext cx="8681827" cy="8256011"/>
          </a:xfrm>
          <a:prstGeom prst="rect">
            <a:avLst/>
          </a:prstGeom>
        </p:spPr>
        <p:txBody>
          <a:bodyPr/>
          <a:lstStyle/>
          <a:p>
            <a:pPr marL="406908" indent="-406908" defTabSz="2170121">
              <a:spcBef>
                <a:spcPts val="4100"/>
              </a:spcBef>
              <a:defRPr sz="3559"/>
            </a:pPr>
            <a:r>
              <a:t>Removes human element from combat</a:t>
            </a:r>
          </a:p>
          <a:p>
            <a:pPr lvl="2" marL="1220723" indent="-406908" defTabSz="2170121">
              <a:spcBef>
                <a:spcPts val="0"/>
              </a:spcBef>
              <a:defRPr sz="2848"/>
            </a:pPr>
            <a:r>
              <a:t>Leads to detachment from the consequences of drone pilots actions. </a:t>
            </a:r>
          </a:p>
          <a:p>
            <a:pPr lvl="2" marL="1220723" indent="-406908" defTabSz="2170121">
              <a:spcBef>
                <a:spcPts val="0"/>
              </a:spcBef>
              <a:defRPr sz="2848"/>
            </a:pPr>
            <a:r>
              <a:t>There is a lack of accountability with humans removed from the decision making process (Falcon Scientific Editing, 2023, September 12)</a:t>
            </a:r>
          </a:p>
          <a:p>
            <a:pPr marL="406908" indent="-406908" defTabSz="2170121">
              <a:spcBef>
                <a:spcPts val="4100"/>
              </a:spcBef>
              <a:defRPr sz="3559"/>
            </a:pPr>
            <a:r>
              <a:t>Mistakenly target civilians</a:t>
            </a:r>
          </a:p>
          <a:p>
            <a:pPr lvl="2" marL="1220723" indent="-406908" defTabSz="2170121">
              <a:spcBef>
                <a:spcPts val="0"/>
              </a:spcBef>
              <a:defRPr sz="2848"/>
            </a:pPr>
            <a:r>
              <a:t>While minimizing solder casualties, it can mistakenly harm civilians (Vergun, D., 2021, November 3).</a:t>
            </a:r>
          </a:p>
          <a:p>
            <a:pPr marL="406908" indent="-406908" defTabSz="2170121">
              <a:spcBef>
                <a:spcPts val="4100"/>
              </a:spcBef>
              <a:defRPr sz="3559"/>
            </a:pPr>
            <a:r>
              <a:t>Automation warefare</a:t>
            </a:r>
          </a:p>
          <a:p>
            <a:pPr lvl="2" marL="1220723" indent="-406908" defTabSz="2170121">
              <a:spcBef>
                <a:spcPts val="0"/>
              </a:spcBef>
              <a:defRPr sz="2848"/>
            </a:pPr>
            <a:r>
              <a:t>AI in drones will have to make life or death decisions. </a:t>
            </a:r>
          </a:p>
        </p:txBody>
      </p:sp>
      <p:pic>
        <p:nvPicPr>
          <p:cNvPr id="206" name="Drone-Firing.jpg.jpeg" descr="Drone-Firing.jpg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27412" y="4398479"/>
            <a:ext cx="12065001" cy="5715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Figure 5…"/>
          <p:cNvSpPr txBox="1"/>
          <p:nvPr/>
        </p:nvSpPr>
        <p:spPr>
          <a:xfrm>
            <a:off x="11000905" y="3207737"/>
            <a:ext cx="5749291" cy="962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500">
                <a:latin typeface="Graphik"/>
                <a:ea typeface="Graphik"/>
                <a:cs typeface="Graphik"/>
                <a:sym typeface="Graphik"/>
              </a:defRPr>
            </a:pPr>
            <a:r>
              <a:t>Figure 5</a:t>
            </a:r>
          </a:p>
          <a:p>
            <a:pPr>
              <a:spcBef>
                <a:spcPts val="0"/>
              </a:spcBef>
              <a:defRPr i="1" sz="2500">
                <a:latin typeface="Graphik"/>
                <a:ea typeface="Graphik"/>
                <a:cs typeface="Graphik"/>
                <a:sym typeface="Graphik"/>
              </a:defRPr>
            </a:pPr>
            <a:r>
              <a:t>Facial recognition technology in drones</a:t>
            </a:r>
          </a:p>
        </p:txBody>
      </p:sp>
      <p:sp>
        <p:nvSpPr>
          <p:cNvPr id="208" name="Note: Adapted from AI in Military Drones and UAV’s - Current Applications, by Roth, M., 2019, November 22, Emerj.  (https://emerj.com/ai-sector-overviews/ai-drones-and-uavs-in-the-military-current-applications/)"/>
          <p:cNvSpPr txBox="1"/>
          <p:nvPr/>
        </p:nvSpPr>
        <p:spPr>
          <a:xfrm>
            <a:off x="11039463" y="10177096"/>
            <a:ext cx="12040899" cy="1089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 sz="2000">
                <a:latin typeface="Graphik"/>
                <a:ea typeface="Graphik"/>
                <a:cs typeface="Graphik"/>
                <a:sym typeface="Graphik"/>
              </a:defRPr>
            </a:pPr>
            <a:r>
              <a:t>Note: </a:t>
            </a:r>
            <a:r>
              <a:rPr i="0">
                <a:latin typeface="Graphik Light"/>
                <a:ea typeface="Graphik Light"/>
                <a:cs typeface="Graphik Light"/>
                <a:sym typeface="Graphik Light"/>
              </a:rPr>
              <a:t>Adapted from </a:t>
            </a:r>
            <a:r>
              <a:t>AI in Military Drones and UAV’s - Current Applications, </a:t>
            </a:r>
            <a:r>
              <a:rPr i="0">
                <a:latin typeface="Graphik Light"/>
                <a:ea typeface="Graphik Light"/>
                <a:cs typeface="Graphik Light"/>
                <a:sym typeface="Graphik Light"/>
              </a:rPr>
              <a:t>by Roth, M., 2019, November 22, Emerj.  (</a:t>
            </a:r>
            <a:r>
              <a:rPr u="sng">
                <a:hlinkClick r:id="rId3" invalidUrl="" action="" tgtFrame="" tooltip="" history="1" highlightClick="0" endSnd="0"/>
              </a:rPr>
              <a:t>https://emerj.com/ai-sector-overviews/ai-drones-and-uavs-in-the-military-current-applications/</a:t>
            </a:r>
            <a:r>
              <a:rPr i="0">
                <a:latin typeface="Graphik Light"/>
                <a:ea typeface="Graphik Light"/>
                <a:cs typeface="Graphik Light"/>
                <a:sym typeface="Graphik Light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References</a:t>
            </a:r>
          </a:p>
        </p:txBody>
      </p:sp>
      <p:sp>
        <p:nvSpPr>
          <p:cNvPr id="211" name="AO Kaspersky Lab (2024) Security and drones - what you need to know. Kaspersky. https://usa.kaspersky.com/resource-center/threats/can-drones-be-hack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6324" indent="-306324" defTabSz="1633687">
              <a:spcBef>
                <a:spcPts val="0"/>
              </a:spcBef>
              <a:defRPr sz="2680"/>
            </a:pPr>
            <a:r>
              <a:t>AO Kaspersky Lab (2024) </a:t>
            </a:r>
            <a:r>
              <a:rPr i="1">
                <a:latin typeface="Graphik"/>
                <a:ea typeface="Graphik"/>
                <a:cs typeface="Graphik"/>
                <a:sym typeface="Graphik"/>
              </a:rPr>
              <a:t>Security and drones - what you need to know. </a:t>
            </a:r>
            <a:r>
              <a:t>Kaspersky. </a:t>
            </a:r>
            <a:r>
              <a:rPr u="sng">
                <a:hlinkClick r:id="rId2" invalidUrl="" action="" tgtFrame="" tooltip="" history="1" highlightClick="0" endSnd="0"/>
              </a:rPr>
              <a:t>https://usa.kaspersky.com/resource-center/threats/can-drones-be-hacked</a:t>
            </a:r>
          </a:p>
          <a:p>
            <a:pPr marL="306324" indent="-306324" defTabSz="1633687">
              <a:spcBef>
                <a:spcPts val="0"/>
              </a:spcBef>
              <a:defRPr sz="2680"/>
            </a:pPr>
            <a:r>
              <a:t>Bennett, W. C. (2014, September) </a:t>
            </a:r>
            <a:r>
              <a:rPr i="1">
                <a:latin typeface="Graphik"/>
                <a:ea typeface="Graphik"/>
                <a:cs typeface="Graphik"/>
                <a:sym typeface="Graphik"/>
              </a:rPr>
              <a:t>Civilian drones, privacy, and the federal-state balance. </a:t>
            </a:r>
            <a:r>
              <a:t>Brookings. </a:t>
            </a:r>
            <a:r>
              <a:rPr u="sng">
                <a:hlinkClick r:id="rId3" invalidUrl="" action="" tgtFrame="" tooltip="" history="1" highlightClick="0" endSnd="0"/>
              </a:rPr>
              <a:t>https://www.brookings.edu/articles/civilian-drones-privacy-and-the-federal-state-balance/</a:t>
            </a:r>
          </a:p>
          <a:p>
            <a:pPr marL="306324" indent="-306324" defTabSz="1633687">
              <a:spcBef>
                <a:spcPts val="0"/>
              </a:spcBef>
              <a:defRPr sz="2680"/>
            </a:pPr>
            <a:r>
              <a:t>Delucci, R., (2023, April 24) </a:t>
            </a:r>
            <a:r>
              <a:rPr i="1">
                <a:latin typeface="Graphik"/>
                <a:ea typeface="Graphik"/>
                <a:cs typeface="Graphik"/>
                <a:sym typeface="Graphik"/>
              </a:rPr>
              <a:t>Will drones replace food delivery drivers? </a:t>
            </a:r>
            <a:r>
              <a:t>Food Grade Packaging. </a:t>
            </a:r>
            <a:r>
              <a:rPr u="sng">
                <a:hlinkClick r:id="rId4" invalidUrl="" action="" tgtFrame="" tooltip="" history="1" highlightClick="0" endSnd="0"/>
              </a:rPr>
              <a:t>https://packagingfg.com/2023/04/24/food-delivery-drivers-replaced-by-drone/</a:t>
            </a:r>
          </a:p>
          <a:p>
            <a:pPr marL="306324" indent="-306324" defTabSz="1633687">
              <a:spcBef>
                <a:spcPts val="0"/>
              </a:spcBef>
              <a:defRPr sz="2680"/>
            </a:pPr>
            <a:r>
              <a:t>Falcon Scientific Editing (2023, September 12) </a:t>
            </a:r>
            <a:r>
              <a:rPr i="1">
                <a:latin typeface="Graphik"/>
                <a:ea typeface="Graphik"/>
                <a:cs typeface="Graphik"/>
                <a:sym typeface="Graphik"/>
              </a:rPr>
              <a:t>The Role of Ethics in Autonomous Drone Technology. </a:t>
            </a:r>
            <a:r>
              <a:rPr u="sng">
                <a:hlinkClick r:id="rId5" invalidUrl="" action="" tgtFrame="" tooltip="" history="1" highlightClick="0" endSnd="0"/>
              </a:rPr>
              <a:t>https://falconediting.com/en/blog/the-role-of-ethics-in-autonomous-drone-technology/</a:t>
            </a:r>
          </a:p>
          <a:p>
            <a:pPr marL="306324" indent="-306324" defTabSz="1633687">
              <a:spcBef>
                <a:spcPts val="0"/>
              </a:spcBef>
              <a:defRPr sz="2680"/>
            </a:pPr>
            <a:r>
              <a:t>Federal Aviation Administration (2022, June 14) </a:t>
            </a:r>
            <a:r>
              <a:rPr i="1">
                <a:latin typeface="Graphik"/>
                <a:ea typeface="Graphik"/>
                <a:cs typeface="Graphik"/>
                <a:sym typeface="Graphik"/>
              </a:rPr>
              <a:t>Airspace Restrictions.</a:t>
            </a:r>
            <a:r>
              <a:t> </a:t>
            </a:r>
            <a:r>
              <a:rPr u="sng">
                <a:hlinkClick r:id="rId6" invalidUrl="" action="" tgtFrame="" tooltip="" history="1" highlightClick="0" endSnd="0"/>
              </a:rPr>
              <a:t>https://www.faa.gov/uas/getting_started/where_can_i_fly/airspace_restrictions/flying_near_airports</a:t>
            </a:r>
          </a:p>
          <a:p>
            <a:pPr marL="306324" indent="-306324" defTabSz="1633687">
              <a:spcBef>
                <a:spcPts val="0"/>
              </a:spcBef>
              <a:defRPr sz="2680"/>
            </a:pPr>
            <a:r>
              <a:t>Jackman, A., (2024, January 22) </a:t>
            </a:r>
            <a:r>
              <a:rPr i="1">
                <a:latin typeface="Graphik"/>
                <a:ea typeface="Graphik"/>
                <a:cs typeface="Graphik"/>
                <a:sym typeface="Graphik"/>
              </a:rPr>
              <a:t>Drone incidents and misuse: legal considerations. </a:t>
            </a:r>
            <a:r>
              <a:t>University of Reading. </a:t>
            </a:r>
            <a:r>
              <a:rPr u="sng">
                <a:hlinkClick r:id="rId7" invalidUrl="" action="" tgtFrame="" tooltip="" history="1" highlightClick="0" endSnd="0"/>
              </a:rPr>
              <a:t>https://research.reading.ac.uk/research-blog/2024/01/22/drone-incidents-and-misuse-legal-considerations/</a:t>
            </a:r>
          </a:p>
          <a:p>
            <a:pPr marL="306324" indent="-306324" defTabSz="1633687">
              <a:spcBef>
                <a:spcPts val="0"/>
              </a:spcBef>
              <a:defRPr sz="2680"/>
            </a:pPr>
            <a:r>
              <a:t>Malkoff, D., (2024, March 19) </a:t>
            </a:r>
            <a:r>
              <a:rPr i="1">
                <a:latin typeface="Graphik"/>
                <a:ea typeface="Graphik"/>
                <a:cs typeface="Graphik"/>
                <a:sym typeface="Graphik"/>
              </a:rPr>
              <a:t>Drone and robots could replace some field workers as farming goes high-tech. </a:t>
            </a:r>
            <a:r>
              <a:t>CBS News. </a:t>
            </a:r>
            <a:r>
              <a:rPr u="sng">
                <a:hlinkClick r:id="rId8" invalidUrl="" action="" tgtFrame="" tooltip="" history="1" highlightClick="0" endSnd="0"/>
              </a:rPr>
              <a:t>https://www.cbsnews.com/news/farming-goes-high-tech/</a:t>
            </a:r>
            <a:endParaRPr i="1">
              <a:latin typeface="Graphik"/>
              <a:ea typeface="Graphik"/>
              <a:cs typeface="Graphik"/>
              <a:sym typeface="Graphik"/>
            </a:endParaRPr>
          </a:p>
          <a:p>
            <a:pPr marL="306324" indent="-306324" defTabSz="1633687">
              <a:spcBef>
                <a:spcPts val="0"/>
              </a:spcBef>
              <a:defRPr sz="2680"/>
            </a:pPr>
            <a:r>
              <a:t>Rice, S., (2019, February 4) </a:t>
            </a:r>
            <a:r>
              <a:rPr i="1">
                <a:latin typeface="Graphik"/>
                <a:ea typeface="Graphik"/>
                <a:cs typeface="Graphik"/>
                <a:sym typeface="Graphik"/>
              </a:rPr>
              <a:t>Eyes in the Sky: The Public Has Privacy Concerns About Drones. </a:t>
            </a:r>
            <a:r>
              <a:t>Forbes. </a:t>
            </a:r>
            <a:r>
              <a:rPr u="sng">
                <a:hlinkClick r:id="rId9" invalidUrl="" action="" tgtFrame="" tooltip="" history="1" highlightClick="0" endSnd="0"/>
              </a:rPr>
              <a:t>https://www.forbes.com/sites/stephenrice1/2019/02/04/eyes-in-the-sky-the-public-has-privacy-concerns-about-drones/</a:t>
            </a:r>
          </a:p>
          <a:p>
            <a:pPr marL="306324" indent="-306324" defTabSz="1633687">
              <a:spcBef>
                <a:spcPts val="0"/>
              </a:spcBef>
              <a:defRPr sz="2680"/>
            </a:pPr>
            <a:r>
              <a:t>Vergun, D., (2021, November 3) </a:t>
            </a:r>
            <a:r>
              <a:rPr i="1">
                <a:latin typeface="Graphik"/>
                <a:ea typeface="Graphik"/>
                <a:cs typeface="Graphik"/>
                <a:sym typeface="Graphik"/>
              </a:rPr>
              <a:t>Air Force Official Briefs Media on Deadly Drone Strike in Kabul. </a:t>
            </a:r>
            <a:r>
              <a:t>U.S. Department of Defense. </a:t>
            </a:r>
            <a:r>
              <a:rPr u="sng">
                <a:hlinkClick r:id="rId10" invalidUrl="" action="" tgtFrame="" tooltip="" history="1" highlightClick="0" endSnd="0"/>
              </a:rPr>
              <a:t>https://www.defense.gov/News/News-Stories/Article/Article/2831896/air-force-official-briefs-media-on-deadly-drone-strike-in-kabul/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000000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