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22"/>
  </p:notesMasterIdLst>
  <p:sldIdLst>
    <p:sldId id="258" r:id="rId2"/>
    <p:sldId id="257" r:id="rId3"/>
    <p:sldId id="293" r:id="rId4"/>
    <p:sldId id="260" r:id="rId5"/>
    <p:sldId id="261" r:id="rId6"/>
    <p:sldId id="274" r:id="rId7"/>
    <p:sldId id="266" r:id="rId8"/>
    <p:sldId id="281" r:id="rId9"/>
    <p:sldId id="275" r:id="rId10"/>
    <p:sldId id="278" r:id="rId11"/>
    <p:sldId id="277" r:id="rId12"/>
    <p:sldId id="279" r:id="rId13"/>
    <p:sldId id="280" r:id="rId14"/>
    <p:sldId id="282" r:id="rId15"/>
    <p:sldId id="284" r:id="rId16"/>
    <p:sldId id="285" r:id="rId17"/>
    <p:sldId id="286" r:id="rId18"/>
    <p:sldId id="294" r:id="rId19"/>
    <p:sldId id="290" r:id="rId20"/>
    <p:sldId id="29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1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99"/>
    <p:restoredTop sz="94650"/>
  </p:normalViewPr>
  <p:slideViewPr>
    <p:cSldViewPr snapToGrid="0" snapToObjects="1">
      <p:cViewPr>
        <p:scale>
          <a:sx n="160" d="100"/>
          <a:sy n="160" d="100"/>
        </p:scale>
        <p:origin x="-7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4D036-BDB5-5848-925A-7211684DC976}" type="datetimeFigureOut">
              <a:rPr lang="en-US" smtClean="0"/>
              <a:t>5/15/17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C2F01-3235-F748-B4E8-E3F35CE7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44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emf"/><Relationship Id="rId3" Type="http://schemas.openxmlformats.org/officeDocument/2006/relationships/image" Target="../media/image2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8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emf"/><Relationship Id="rId3" Type="http://schemas.openxmlformats.org/officeDocument/2006/relationships/image" Target="../media/image3.e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emf"/><Relationship Id="rId3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emf"/><Relationship Id="rId3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emf"/><Relationship Id="rId3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emf"/><Relationship Id="rId3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emf"/><Relationship Id="rId3" Type="http://schemas.openxmlformats.org/officeDocument/2006/relationships/image" Target="../media/image2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emf"/><Relationship Id="rId3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3">
    <p:bg>
      <p:bgPr>
        <a:solidFill>
          <a:srgbClr val="0025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0955" y="463695"/>
            <a:ext cx="1506492" cy="3237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009" y="393093"/>
            <a:ext cx="1771900" cy="176506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904" y="3546948"/>
            <a:ext cx="10420938" cy="3309842"/>
          </a:xfrm>
          <a:prstGeom prst="rect">
            <a:avLst/>
          </a:prstGeom>
        </p:spPr>
      </p:pic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Title Accent Color 1">
    <p:bg>
      <p:bgPr>
        <a:solidFill>
          <a:srgbClr val="E449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6288" y="5688278"/>
            <a:ext cx="1058887" cy="9407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10" y="6328906"/>
            <a:ext cx="1405435" cy="302037"/>
          </a:xfrm>
          <a:prstGeom prst="rect">
            <a:avLst/>
          </a:prstGeom>
        </p:spPr>
      </p:pic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09" y="5688279"/>
            <a:ext cx="1055162" cy="937460"/>
          </a:xfrm>
          <a:prstGeom prst="rect">
            <a:avLst/>
          </a:prstGeom>
        </p:spPr>
      </p:pic>
    </p:spTree>
    <p:extLst/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/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448212" y="470067"/>
            <a:ext cx="1454257" cy="3048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9178" y="393093"/>
            <a:ext cx="1771900" cy="1765062"/>
          </a:xfrm>
          <a:prstGeom prst="rect">
            <a:avLst/>
          </a:prstGeom>
        </p:spPr>
      </p:pic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BEF6B5-29B0-3843-BC6B-0F62F44C2C43}" type="datetimeFigureOut">
              <a:rPr lang="en-US" smtClean="0"/>
              <a:t>5/15/17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DDA057-6DF2-874A-AE0F-28AF094B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40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bg>
      <p:bgPr>
        <a:solidFill>
          <a:srgbClr val="E449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1548" y="322490"/>
            <a:ext cx="1506492" cy="3237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02" y="322490"/>
            <a:ext cx="1630995" cy="14942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009" y="6182496"/>
            <a:ext cx="2877764" cy="3320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6072" y="2592543"/>
            <a:ext cx="5166893" cy="429597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2" y="2759178"/>
            <a:ext cx="4840694" cy="1799462"/>
          </a:xfrm>
          <a:noFill/>
        </p:spPr>
        <p:txBody>
          <a:bodyPr lIns="146304" tIns="91440" rIns="146304" bIns="91440" anchor="t" anchorCtr="0"/>
          <a:lstStyle>
            <a:lvl1pPr>
              <a:defRPr sz="4705" spc="-98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2" y="3877277"/>
            <a:ext cx="4840694" cy="717249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137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E4491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9420" y="5688279"/>
            <a:ext cx="1055162" cy="9374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65098" y="6323702"/>
            <a:ext cx="1661804" cy="452654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78" b="0" dirty="0">
                <a:solidFill>
                  <a:srgbClr val="E4491C"/>
                </a:solidFill>
                <a:latin typeface="+mj-lt"/>
              </a:rPr>
              <a:t>Reach us with #ntk17</a:t>
            </a:r>
            <a:endParaRPr lang="hr-HR" sz="1078" b="0" dirty="0" err="1">
              <a:solidFill>
                <a:srgbClr val="E4491C"/>
              </a:solidFill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39" y="6171154"/>
            <a:ext cx="1436897" cy="530268"/>
          </a:xfrm>
          <a:prstGeom prst="rect">
            <a:avLst/>
          </a:prstGeom>
        </p:spPr>
      </p:pic>
    </p:spTree>
    <p:extLst/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E4491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5"/>
            <a:ext cx="11655078" cy="22665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9420" y="5688279"/>
            <a:ext cx="1055162" cy="9374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65098" y="6323702"/>
            <a:ext cx="1661804" cy="452654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78" b="0" dirty="0">
                <a:solidFill>
                  <a:srgbClr val="E4491C"/>
                </a:solidFill>
                <a:latin typeface="+mj-lt"/>
              </a:rPr>
              <a:t>Reach us with #ntk17</a:t>
            </a:r>
            <a:endParaRPr lang="hr-HR" sz="1078" b="0" dirty="0" err="1">
              <a:solidFill>
                <a:srgbClr val="E4491C"/>
              </a:solidFill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39" y="6171154"/>
            <a:ext cx="1436897" cy="530268"/>
          </a:xfrm>
          <a:prstGeom prst="rect">
            <a:avLst/>
          </a:prstGeom>
        </p:spPr>
      </p:pic>
    </p:spTree>
    <p:extLst/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E4491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941" b="0">
                <a:latin typeface="+mn-lt"/>
              </a:defRPr>
            </a:lvl1pPr>
            <a:lvl2pPr marL="250553" indent="0">
              <a:buFont typeface="Wingdings" panose="05000000000000000000" pitchFamily="2" charset="2"/>
              <a:buNone/>
              <a:defRPr sz="2353" b="0"/>
            </a:lvl2pPr>
            <a:lvl3pPr marL="441968" indent="0">
              <a:buFont typeface="Wingdings" panose="05000000000000000000" pitchFamily="2" charset="2"/>
              <a:buNone/>
              <a:tabLst/>
              <a:defRPr sz="2157" b="0"/>
            </a:lvl3pPr>
            <a:lvl4pPr marL="639608" indent="0">
              <a:buFont typeface="Wingdings" panose="05000000000000000000" pitchFamily="2" charset="2"/>
              <a:buNone/>
              <a:defRPr sz="2157" b="0"/>
            </a:lvl4pPr>
            <a:lvl5pPr marL="837250" indent="0">
              <a:buFont typeface="Wingdings" panose="05000000000000000000" pitchFamily="2" charset="2"/>
              <a:buNone/>
              <a:tabLst/>
              <a:defRPr sz="2157" b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0553" indent="0">
              <a:buFont typeface="Arial" panose="020B0604020202020204" pitchFamily="34" charset="0"/>
              <a:buNone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1968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39608" indent="0">
              <a:buFont typeface="Arial" panose="020B0604020202020204" pitchFamily="34" charset="0"/>
              <a:buNone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37250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04217" marR="0" lvl="0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smtClean="0"/>
              <a:t>Click to edit Master text styles</a:t>
            </a:r>
          </a:p>
          <a:p>
            <a:pPr marL="504217" marR="0" lvl="1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smtClean="0"/>
              <a:t>Second level</a:t>
            </a:r>
          </a:p>
          <a:p>
            <a:pPr marL="504217" marR="0" lvl="2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smtClean="0"/>
              <a:t>Third level</a:t>
            </a:r>
          </a:p>
          <a:p>
            <a:pPr marL="504217" marR="0" lvl="3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smtClean="0"/>
              <a:t>Fourth level</a:t>
            </a:r>
          </a:p>
          <a:p>
            <a:pPr marL="504217" marR="0" lvl="4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9420" y="5688279"/>
            <a:ext cx="1055162" cy="9374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6736" y="5666359"/>
            <a:ext cx="1341257" cy="119164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65098" y="6323702"/>
            <a:ext cx="1661804" cy="452654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78" b="0" dirty="0">
                <a:solidFill>
                  <a:srgbClr val="E4491C"/>
                </a:solidFill>
                <a:latin typeface="+mj-lt"/>
              </a:rPr>
              <a:t>Reach us with #ntk17</a:t>
            </a:r>
            <a:endParaRPr lang="hr-HR" sz="1078" b="0" dirty="0" err="1">
              <a:solidFill>
                <a:srgbClr val="E4491C"/>
              </a:solidFill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239" y="6171154"/>
            <a:ext cx="1436897" cy="530268"/>
          </a:xfrm>
          <a:prstGeom prst="rect">
            <a:avLst/>
          </a:prstGeom>
        </p:spPr>
      </p:pic>
    </p:spTree>
    <p:extLst/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E4491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227209" indent="-227209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941" b="0">
                <a:latin typeface="+mn-lt"/>
              </a:defRPr>
            </a:lvl1pPr>
            <a:lvl2pPr marL="418625" indent="-168072">
              <a:buFont typeface="Wingdings" panose="05000000000000000000" pitchFamily="2" charset="2"/>
              <a:buChar char=""/>
              <a:defRPr sz="2353" b="0"/>
            </a:lvl2pPr>
            <a:lvl3pPr marL="627160" indent="-185191">
              <a:buFont typeface="Wingdings" panose="05000000000000000000" pitchFamily="2" charset="2"/>
              <a:buChar char=""/>
              <a:tabLst/>
              <a:defRPr sz="2157" b="0"/>
            </a:lvl3pPr>
            <a:lvl4pPr marL="812350" indent="-172742">
              <a:buFont typeface="Wingdings" panose="05000000000000000000" pitchFamily="2" charset="2"/>
              <a:buChar char=""/>
              <a:defRPr sz="2157" b="0"/>
            </a:lvl4pPr>
            <a:lvl5pPr marL="1003766" indent="-166517">
              <a:buFont typeface="Wingdings" panose="05000000000000000000" pitchFamily="2" charset="2"/>
              <a:buChar char=""/>
              <a:tabLst/>
              <a:defRPr sz="2157" b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86698" indent="-336145"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78113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75753" indent="-336145"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73395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27209" marR="0" lvl="0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smtClean="0"/>
              <a:t>Click to edit Master text styles</a:t>
            </a:r>
          </a:p>
          <a:p>
            <a:pPr marL="227209" marR="0" lvl="1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smtClean="0"/>
              <a:t>Second level</a:t>
            </a:r>
          </a:p>
          <a:p>
            <a:pPr marL="227209" marR="0" lvl="2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smtClean="0"/>
              <a:t>Third level</a:t>
            </a:r>
          </a:p>
          <a:p>
            <a:pPr marL="227209" marR="0" lvl="3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smtClean="0"/>
              <a:t>Fourth level</a:t>
            </a:r>
          </a:p>
          <a:p>
            <a:pPr marL="227209" marR="0" lvl="4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9420" y="5688279"/>
            <a:ext cx="1055162" cy="9374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65098" y="6323702"/>
            <a:ext cx="1661804" cy="452654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78" b="0" dirty="0">
                <a:solidFill>
                  <a:srgbClr val="E4491C"/>
                </a:solidFill>
                <a:latin typeface="+mj-lt"/>
              </a:rPr>
              <a:t>Reach us with #ntk17</a:t>
            </a:r>
            <a:endParaRPr lang="hr-HR" sz="1078" b="0" dirty="0" err="1">
              <a:solidFill>
                <a:srgbClr val="E4491C"/>
              </a:solidFill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39" y="6171154"/>
            <a:ext cx="1436897" cy="530268"/>
          </a:xfrm>
          <a:prstGeom prst="rect">
            <a:avLst/>
          </a:prstGeom>
        </p:spPr>
      </p:pic>
    </p:spTree>
    <p:extLst/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E4491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9420" y="5688279"/>
            <a:ext cx="1055162" cy="9374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65098" y="6323702"/>
            <a:ext cx="1661804" cy="452654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78" b="0" dirty="0">
                <a:solidFill>
                  <a:srgbClr val="E4491C"/>
                </a:solidFill>
                <a:latin typeface="+mj-lt"/>
              </a:rPr>
              <a:t>Reach us with #ntk17</a:t>
            </a:r>
            <a:endParaRPr lang="hr-HR" sz="1078" b="0" dirty="0" err="1">
              <a:solidFill>
                <a:srgbClr val="E4491C"/>
              </a:solidFill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39" y="6171154"/>
            <a:ext cx="1436897" cy="530268"/>
          </a:xfrm>
          <a:prstGeom prst="rect">
            <a:avLst/>
          </a:prstGeom>
        </p:spPr>
      </p:pic>
    </p:spTree>
    <p:extLst/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 slide">
    <p:bg>
      <p:bgPr>
        <a:solidFill>
          <a:srgbClr val="E449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6288" y="5688278"/>
            <a:ext cx="1058887" cy="9407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10" y="6328906"/>
            <a:ext cx="1405435" cy="302037"/>
          </a:xfrm>
          <a:prstGeom prst="rect">
            <a:avLst/>
          </a:prstGeom>
        </p:spPr>
      </p:pic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Video slide">
    <p:bg>
      <p:bgPr>
        <a:solidFill>
          <a:srgbClr val="E449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6288" y="5688278"/>
            <a:ext cx="1058887" cy="9407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10" y="6328906"/>
            <a:ext cx="1405435" cy="302037"/>
          </a:xfrm>
          <a:prstGeom prst="rect">
            <a:avLst/>
          </a:prstGeom>
        </p:spPr>
      </p:pic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9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2" r:id="rId1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2636" y="2369696"/>
            <a:ext cx="10515600" cy="2852737"/>
          </a:xfrm>
        </p:spPr>
        <p:txBody>
          <a:bodyPr/>
          <a:lstStyle/>
          <a:p>
            <a:r>
              <a:rPr lang="en-US" dirty="0">
                <a:solidFill>
                  <a:srgbClr val="FDD150"/>
                </a:solidFill>
              </a:rPr>
              <a:t>e</a:t>
            </a:r>
            <a:r>
              <a:rPr lang="en-US" dirty="0" smtClean="0">
                <a:solidFill>
                  <a:srgbClr val="FDD150"/>
                </a:solidFill>
              </a:rPr>
              <a:t>xtending visual studio code</a:t>
            </a:r>
            <a:endParaRPr lang="en-US" dirty="0">
              <a:solidFill>
                <a:srgbClr val="FDD15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222636" y="3038018"/>
            <a:ext cx="10515600" cy="51706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>
                <a:solidFill>
                  <a:schemeClr val="tx1"/>
                </a:solidFill>
              </a:rPr>
              <a:t>brady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g</a:t>
            </a:r>
            <a:r>
              <a:rPr lang="en-US" sz="2400" dirty="0" err="1" smtClean="0">
                <a:solidFill>
                  <a:schemeClr val="tx1"/>
                </a:solidFill>
              </a:rPr>
              <a:t>aster</a:t>
            </a:r>
            <a:r>
              <a:rPr lang="en-US" sz="2400" dirty="0" smtClean="0">
                <a:solidFill>
                  <a:schemeClr val="tx1"/>
                </a:solidFill>
              </a:rPr>
              <a:t>  </a:t>
            </a:r>
            <a:r>
              <a:rPr lang="en-US" sz="2400" dirty="0" smtClean="0">
                <a:solidFill>
                  <a:schemeClr val="tx1"/>
                </a:solidFill>
              </a:rPr>
              <a:t> |  senior </a:t>
            </a:r>
            <a:r>
              <a:rPr lang="en-US" sz="2400" dirty="0" smtClean="0">
                <a:solidFill>
                  <a:schemeClr val="tx1"/>
                </a:solidFill>
              </a:rPr>
              <a:t>program </a:t>
            </a:r>
            <a:r>
              <a:rPr lang="en-US" sz="2400" dirty="0" smtClean="0">
                <a:solidFill>
                  <a:schemeClr val="tx1"/>
                </a:solidFill>
              </a:rPr>
              <a:t>manager   |   </a:t>
            </a:r>
            <a:r>
              <a:rPr lang="en-US" sz="2400" dirty="0" err="1" smtClean="0">
                <a:solidFill>
                  <a:schemeClr val="tx1"/>
                </a:solidFill>
              </a:rPr>
              <a:t>docs.microsoft.com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37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656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experience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4743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editor interaction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1714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9000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5" y="1756603"/>
            <a:ext cx="8629650" cy="4298950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uploading new marketplace entries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type="body" sz="quarter" idx="10"/>
          </p:nvPr>
        </p:nvSpPr>
        <p:spPr>
          <a:xfrm>
            <a:off x="838200" y="1340595"/>
            <a:ext cx="10515600" cy="51706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https</a:t>
            </a:r>
            <a:r>
              <a:rPr lang="en-US" sz="2400" dirty="0"/>
              <a:t>://</a:t>
            </a:r>
            <a:r>
              <a:rPr lang="en-US" sz="2400" dirty="0" err="1"/>
              <a:t>marketplace.visualstudio.com</a:t>
            </a:r>
            <a:r>
              <a:rPr lang="en-US" sz="2400" dirty="0"/>
              <a:t>/manage/publishers</a:t>
            </a:r>
            <a:r>
              <a:rPr lang="en-US" sz="2400" dirty="0" smtClean="0"/>
              <a:t>/</a:t>
            </a:r>
            <a:r>
              <a:rPr lang="en-US" sz="2400" dirty="0" smtClean="0">
                <a:solidFill>
                  <a:schemeClr val="accent1"/>
                </a:solidFill>
              </a:rPr>
              <a:t>{publisher}</a:t>
            </a:r>
            <a:endParaRPr lang="en-US" sz="2400" dirty="0">
              <a:solidFill>
                <a:schemeClr val="accent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9740348" y="3516264"/>
            <a:ext cx="1741335" cy="117500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8646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5" y="1756603"/>
            <a:ext cx="8629650" cy="4298950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your marketplace entries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type="body" sz="quarter" idx="10"/>
          </p:nvPr>
        </p:nvSpPr>
        <p:spPr>
          <a:xfrm>
            <a:off x="838200" y="1340595"/>
            <a:ext cx="10515600" cy="51706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https</a:t>
            </a:r>
            <a:r>
              <a:rPr lang="en-US" sz="2400" dirty="0"/>
              <a:t>://</a:t>
            </a:r>
            <a:r>
              <a:rPr lang="en-US" sz="2400" dirty="0" err="1"/>
              <a:t>marketplace.visualstudio.com</a:t>
            </a:r>
            <a:r>
              <a:rPr lang="en-US" sz="2400" dirty="0"/>
              <a:t>/manage/publishers</a:t>
            </a:r>
            <a:r>
              <a:rPr lang="en-US" sz="2400" dirty="0" smtClean="0"/>
              <a:t>/</a:t>
            </a:r>
            <a:r>
              <a:rPr lang="en-US" sz="2400" dirty="0" smtClean="0">
                <a:solidFill>
                  <a:schemeClr val="accent1"/>
                </a:solidFill>
              </a:rPr>
              <a:t>{publisher}</a:t>
            </a: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645" y="1885480"/>
            <a:ext cx="8915400" cy="437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829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5" y="1756603"/>
            <a:ext cx="8629650" cy="4298950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your marketplace entries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type="body" sz="quarter" idx="10"/>
          </p:nvPr>
        </p:nvSpPr>
        <p:spPr>
          <a:xfrm>
            <a:off x="838200" y="1340595"/>
            <a:ext cx="10515600" cy="51706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https</a:t>
            </a:r>
            <a:r>
              <a:rPr lang="en-US" sz="2400" dirty="0"/>
              <a:t>://</a:t>
            </a:r>
            <a:r>
              <a:rPr lang="en-US" sz="2400" dirty="0" err="1"/>
              <a:t>marketplace.visualstudio.com</a:t>
            </a:r>
            <a:r>
              <a:rPr lang="en-US" sz="2400" dirty="0"/>
              <a:t>/manage/publishers</a:t>
            </a:r>
            <a:r>
              <a:rPr lang="en-US" sz="2400" dirty="0" smtClean="0"/>
              <a:t>/</a:t>
            </a:r>
            <a:r>
              <a:rPr lang="en-US" sz="2400" dirty="0" smtClean="0">
                <a:solidFill>
                  <a:schemeClr val="accent1"/>
                </a:solidFill>
              </a:rPr>
              <a:t>{publisher}</a:t>
            </a:r>
            <a:endParaRPr lang="en-US" sz="2400" dirty="0">
              <a:solidFill>
                <a:schemeClr val="accent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731026" y="4946462"/>
            <a:ext cx="1741335" cy="117500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8621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your marketplace entries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type="body" sz="quarter" idx="10"/>
          </p:nvPr>
        </p:nvSpPr>
        <p:spPr>
          <a:xfrm>
            <a:off x="838200" y="1340595"/>
            <a:ext cx="10515600" cy="51706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https</a:t>
            </a:r>
            <a:r>
              <a:rPr lang="en-US" sz="2400" dirty="0"/>
              <a:t>://</a:t>
            </a:r>
            <a:r>
              <a:rPr lang="en-US" sz="2400" dirty="0" err="1"/>
              <a:t>marketplace.visualstudio.com</a:t>
            </a:r>
            <a:r>
              <a:rPr lang="en-US" sz="2400" dirty="0"/>
              <a:t>/manage/publishers</a:t>
            </a:r>
            <a:r>
              <a:rPr lang="en-US" sz="2400" dirty="0" smtClean="0"/>
              <a:t>/</a:t>
            </a:r>
            <a:r>
              <a:rPr lang="en-US" sz="2400" dirty="0" smtClean="0">
                <a:solidFill>
                  <a:schemeClr val="accent1"/>
                </a:solidFill>
              </a:rPr>
              <a:t>{publisher}</a:t>
            </a: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396" y="1887000"/>
            <a:ext cx="876935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2266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considerations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523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1071" y="2405277"/>
            <a:ext cx="3932237" cy="849463"/>
          </a:xfrm>
        </p:spPr>
        <p:txBody>
          <a:bodyPr/>
          <a:lstStyle/>
          <a:p>
            <a:r>
              <a:rPr lang="en-US" dirty="0" smtClean="0"/>
              <a:t>most vs code users demonstrate comfort at the command line, so try not to make the user need to use the mouse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71853" y="1971589"/>
            <a:ext cx="3932237" cy="4762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4"/>
                </a:solidFill>
              </a:rPr>
              <a:t>embrace extension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6271854" y="2405277"/>
            <a:ext cx="3932237" cy="104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+mj-lt"/>
              </a:rPr>
              <a:t>if you realize a component of your extension could be used by another extension, break your extension up and take an extension dependency on the componentized part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01071" y="3776045"/>
            <a:ext cx="3932237" cy="588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4"/>
                </a:solidFill>
              </a:rPr>
              <a:t>open-source at heart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1501071" y="4228610"/>
            <a:ext cx="3932237" cy="1026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+mj-lt"/>
              </a:rPr>
              <a:t>whenever possible try to publicize your extension’s code in a public </a:t>
            </a:r>
            <a:r>
              <a:rPr lang="en-US" dirty="0" err="1" smtClean="0">
                <a:latin typeface="+mj-lt"/>
              </a:rPr>
              <a:t>Git</a:t>
            </a:r>
            <a:r>
              <a:rPr lang="en-US" dirty="0" smtClean="0">
                <a:latin typeface="+mj-lt"/>
              </a:rPr>
              <a:t> repository and include the repository’s URL in your </a:t>
            </a:r>
            <a:r>
              <a:rPr lang="en-US" dirty="0" err="1" smtClean="0">
                <a:latin typeface="+mj-lt"/>
              </a:rPr>
              <a:t>package.json</a:t>
            </a:r>
            <a:r>
              <a:rPr lang="en-US" dirty="0" smtClean="0">
                <a:latin typeface="+mj-lt"/>
              </a:rPr>
              <a:t> file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201617" y="3776045"/>
            <a:ext cx="4826841" cy="588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4"/>
                </a:solidFill>
              </a:rPr>
              <a:t>data-drive </a:t>
            </a:r>
            <a:r>
              <a:rPr lang="en-US" dirty="0" smtClean="0">
                <a:solidFill>
                  <a:schemeClr val="accent4"/>
                </a:solidFill>
              </a:rPr>
              <a:t>feature decisions</a:t>
            </a:r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6201617" y="4291894"/>
            <a:ext cx="3932237" cy="109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+mj-lt"/>
              </a:rPr>
              <a:t>use telemetry wisely to understand how customers are using your feature and frequently review that telemetry to understand where problem areas exist</a:t>
            </a: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838200" y="373044"/>
            <a:ext cx="10515600" cy="7396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chemeClr val="accent3"/>
                </a:solidFill>
              </a:rPr>
              <a:t>understand the vs code audience</a:t>
            </a:r>
            <a:endParaRPr lang="en-US" sz="4400" dirty="0" smtClean="0">
              <a:solidFill>
                <a:schemeClr val="accent3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501071" y="1971589"/>
            <a:ext cx="3932237" cy="4762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4"/>
                </a:solidFill>
              </a:rPr>
              <a:t>command-line </a:t>
            </a:r>
            <a:r>
              <a:rPr lang="en-US" dirty="0" err="1" smtClean="0">
                <a:solidFill>
                  <a:schemeClr val="accent4"/>
                </a:solidFill>
              </a:rPr>
              <a:t>saavy</a:t>
            </a:r>
            <a:endParaRPr lang="en-US" dirty="0" smtClean="0">
              <a:solidFill>
                <a:schemeClr val="accent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46358" y="516835"/>
            <a:ext cx="36939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42916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rerequisites</a:t>
            </a:r>
          </a:p>
          <a:p>
            <a:r>
              <a:rPr lang="en-US" dirty="0"/>
              <a:t>s</a:t>
            </a:r>
            <a:r>
              <a:rPr lang="en-US" dirty="0" smtClean="0"/>
              <a:t>caffolding extension projects</a:t>
            </a:r>
          </a:p>
          <a:p>
            <a:r>
              <a:rPr lang="en-US" dirty="0" smtClean="0"/>
              <a:t>snippets</a:t>
            </a:r>
          </a:p>
          <a:p>
            <a:r>
              <a:rPr lang="en-US" dirty="0"/>
              <a:t>c</a:t>
            </a:r>
            <a:r>
              <a:rPr lang="en-US" dirty="0" smtClean="0"/>
              <a:t>ommands</a:t>
            </a:r>
          </a:p>
          <a:p>
            <a:r>
              <a:rPr lang="en-US" dirty="0" smtClean="0"/>
              <a:t>user experience</a:t>
            </a:r>
          </a:p>
          <a:p>
            <a:r>
              <a:rPr lang="en-US" dirty="0"/>
              <a:t>e</a:t>
            </a:r>
            <a:r>
              <a:rPr lang="en-US" dirty="0" smtClean="0"/>
              <a:t>ditor interaction</a:t>
            </a:r>
          </a:p>
          <a:p>
            <a:r>
              <a:rPr lang="en-US" dirty="0" smtClean="0"/>
              <a:t>publishing</a:t>
            </a:r>
          </a:p>
          <a:p>
            <a:r>
              <a:rPr lang="en-US" dirty="0"/>
              <a:t>d</a:t>
            </a:r>
            <a:r>
              <a:rPr lang="en-US" dirty="0" smtClean="0"/>
              <a:t>esign considerations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0468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4887" y="2138901"/>
            <a:ext cx="9412833" cy="3173176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</a:t>
            </a:r>
            <a:r>
              <a:rPr lang="en-US" sz="48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hanks for attending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If you have a need for an extension, someone else probably needs it too,</a:t>
            </a:r>
            <a:b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</a:b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so go build your idea and add value!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Contact me online</a:t>
            </a:r>
            <a:endParaRPr lang="en-US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email: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bradyg@microsoft.com</a:t>
            </a:r>
            <a:endParaRPr lang="en-US" sz="2000" dirty="0" smtClean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twitter: @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bradygaster</a:t>
            </a:r>
            <a:endParaRPr lang="en-US" sz="2000" dirty="0" smtClean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253486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rerequisites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560" y="1366097"/>
            <a:ext cx="88392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0490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939" y="1342837"/>
            <a:ext cx="8782050" cy="4806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rerequisites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6152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4793" y="1316982"/>
            <a:ext cx="8782050" cy="4806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rerequisites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343770" y="1314996"/>
            <a:ext cx="10400306" cy="2127543"/>
            <a:chOff x="1391478" y="1609570"/>
            <a:chExt cx="10400306" cy="2127543"/>
          </a:xfrm>
        </p:grpSpPr>
        <p:sp>
          <p:nvSpPr>
            <p:cNvPr id="3" name="Oval 2"/>
            <p:cNvSpPr/>
            <p:nvPr/>
          </p:nvSpPr>
          <p:spPr>
            <a:xfrm>
              <a:off x="1391478" y="3434964"/>
              <a:ext cx="302149" cy="30214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+mj-lt"/>
                </a:rPr>
                <a:t>1</a:t>
              </a:r>
              <a:endParaRPr lang="en-US" dirty="0">
                <a:latin typeface="+mj-lt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7914033" y="1743842"/>
              <a:ext cx="302149" cy="30214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+mj-lt"/>
                </a:rPr>
                <a:t>1</a:t>
              </a:r>
              <a:endParaRPr lang="en-US" dirty="0">
                <a:latin typeface="+mj-lt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8216181" y="1609570"/>
              <a:ext cx="3575603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accent4"/>
                  </a:solidFill>
                  <a:latin typeface="+mj-lt"/>
                </a:rPr>
                <a:t>Yeoman</a:t>
              </a:r>
              <a:endParaRPr lang="en-US" dirty="0" smtClean="0">
                <a:solidFill>
                  <a:schemeClr val="accent4"/>
                </a:solidFill>
                <a:latin typeface="+mj-lt"/>
              </a:endParaRPr>
            </a:p>
            <a:p>
              <a:r>
                <a:rPr lang="en-US" dirty="0" smtClean="0">
                  <a:latin typeface="+mj-lt"/>
                </a:rPr>
                <a:t>Project scaffolding tool with a rich open-source library of templates useful for developers</a:t>
              </a:r>
              <a:endParaRPr lang="en-US" dirty="0">
                <a:latin typeface="+mj-lt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633207" y="2227694"/>
            <a:ext cx="9031354" cy="2010281"/>
            <a:chOff x="2633207" y="2529841"/>
            <a:chExt cx="9031354" cy="2010281"/>
          </a:xfrm>
        </p:grpSpPr>
        <p:sp>
          <p:nvSpPr>
            <p:cNvPr id="6" name="Oval 5"/>
            <p:cNvSpPr/>
            <p:nvPr/>
          </p:nvSpPr>
          <p:spPr>
            <a:xfrm>
              <a:off x="2633207" y="2529841"/>
              <a:ext cx="302149" cy="30214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+mj-lt"/>
                </a:rPr>
                <a:t>2</a:t>
              </a:r>
              <a:endParaRPr lang="en-US" dirty="0">
                <a:latin typeface="+mj-lt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914032" y="3297729"/>
              <a:ext cx="302149" cy="30214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+mj-lt"/>
                </a:rPr>
                <a:t>2</a:t>
              </a:r>
              <a:endParaRPr lang="en-US" dirty="0"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216180" y="3185905"/>
              <a:ext cx="3448381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accent4"/>
                  </a:solidFill>
                  <a:latin typeface="+mj-lt"/>
                </a:rPr>
                <a:t>VS Code Scaffold</a:t>
              </a:r>
              <a:r>
                <a:rPr lang="en-US" sz="2800" dirty="0" smtClean="0">
                  <a:solidFill>
                    <a:schemeClr val="accent6"/>
                  </a:solidFill>
                  <a:latin typeface="+mj-lt"/>
                </a:rPr>
                <a:t/>
              </a:r>
              <a:br>
                <a:rPr lang="en-US" sz="2800" dirty="0" smtClean="0">
                  <a:solidFill>
                    <a:schemeClr val="accent6"/>
                  </a:solidFill>
                  <a:latin typeface="+mj-lt"/>
                </a:rPr>
              </a:br>
              <a:r>
                <a:rPr lang="en-US" dirty="0" smtClean="0">
                  <a:latin typeface="+mj-lt"/>
                </a:rPr>
                <a:t>A Yeoman template containing boilerplate code to get you started with a new extension</a:t>
              </a:r>
              <a:endParaRPr lang="en-US" dirty="0">
                <a:latin typeface="+mj-l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693627" y="2830668"/>
            <a:ext cx="9970934" cy="3015468"/>
            <a:chOff x="1693627" y="3132815"/>
            <a:chExt cx="9970934" cy="3015468"/>
          </a:xfrm>
        </p:grpSpPr>
        <p:sp>
          <p:nvSpPr>
            <p:cNvPr id="7" name="Oval 6"/>
            <p:cNvSpPr/>
            <p:nvPr/>
          </p:nvSpPr>
          <p:spPr>
            <a:xfrm>
              <a:off x="1693627" y="3132815"/>
              <a:ext cx="302149" cy="30214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+mj-lt"/>
                </a:rPr>
                <a:t>3</a:t>
              </a:r>
              <a:endParaRPr lang="en-US" dirty="0">
                <a:latin typeface="+mj-lt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7914032" y="4923182"/>
              <a:ext cx="302149" cy="30214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+mj-lt"/>
                </a:rPr>
                <a:t>3</a:t>
              </a:r>
              <a:endParaRPr lang="en-US" dirty="0"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216180" y="4794066"/>
              <a:ext cx="3448381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accent4"/>
                  </a:solidFill>
                  <a:latin typeface="+mj-lt"/>
                </a:rPr>
                <a:t>VSCE</a:t>
              </a:r>
              <a:r>
                <a:rPr lang="en-US" sz="2800" dirty="0" smtClean="0">
                  <a:solidFill>
                    <a:schemeClr val="accent6"/>
                  </a:solidFill>
                  <a:latin typeface="+mj-lt"/>
                </a:rPr>
                <a:t/>
              </a:r>
              <a:br>
                <a:rPr lang="en-US" sz="2800" dirty="0" smtClean="0">
                  <a:solidFill>
                    <a:schemeClr val="accent6"/>
                  </a:solidFill>
                  <a:latin typeface="+mj-lt"/>
                </a:rPr>
              </a:br>
              <a:r>
                <a:rPr lang="en-US" dirty="0" smtClean="0">
                  <a:latin typeface="+mj-lt"/>
                </a:rPr>
                <a:t>Used to package up VS Code extensions for publication in the marketplace</a:t>
              </a:r>
              <a:endParaRPr lang="en-US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4005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yo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67681" y="3058293"/>
            <a:ext cx="9860674" cy="724246"/>
          </a:xfrm>
        </p:spPr>
        <p:txBody>
          <a:bodyPr/>
          <a:lstStyle/>
          <a:p>
            <a:r>
              <a:rPr lang="en-US" dirty="0" smtClean="0"/>
              <a:t>Using the yeoman vs code extension generator</a:t>
            </a:r>
          </a:p>
        </p:txBody>
      </p:sp>
    </p:spTree>
    <p:extLst>
      <p:ext uri="{BB962C8B-B14F-4D97-AF65-F5344CB8AC3E}">
        <p14:creationId xmlns:p14="http://schemas.microsoft.com/office/powerpoint/2010/main" val="195013630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accent4"/>
                </a:solidFill>
              </a:rPr>
              <a:t>yo</a:t>
            </a:r>
            <a:r>
              <a:rPr lang="en-US" b="1" dirty="0" smtClean="0">
                <a:solidFill>
                  <a:schemeClr val="accent4"/>
                </a:solidFill>
              </a:rPr>
              <a:t> code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smtClean="0"/>
              <a:t>the extension’s skeleton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50" y="1356746"/>
            <a:ext cx="8153400" cy="4743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1634">
            <a:off x="4008089" y="2134416"/>
            <a:ext cx="7338612" cy="572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514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accent4"/>
                </a:solidFill>
              </a:rPr>
              <a:t>yo</a:t>
            </a:r>
            <a:r>
              <a:rPr lang="en-US" b="1" dirty="0" smtClean="0">
                <a:solidFill>
                  <a:schemeClr val="accent4"/>
                </a:solidFill>
              </a:rPr>
              <a:t> code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smtClean="0"/>
              <a:t>the extension’s skeleton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50" y="1356746"/>
            <a:ext cx="8153400" cy="4743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1634">
            <a:off x="4008089" y="2134416"/>
            <a:ext cx="7338612" cy="572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snippets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6922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S_WinDays17_PPT_template">
  <a:themeElements>
    <a:clrScheme name="NT">
      <a:dk1>
        <a:srgbClr val="353535"/>
      </a:dk1>
      <a:lt1>
        <a:srgbClr val="FFFFFF"/>
      </a:lt1>
      <a:dk2>
        <a:srgbClr val="002050"/>
      </a:dk2>
      <a:lt2>
        <a:srgbClr val="EAEAEA"/>
      </a:lt2>
      <a:accent1>
        <a:srgbClr val="002050"/>
      </a:accent1>
      <a:accent2>
        <a:srgbClr val="0078D7"/>
      </a:accent2>
      <a:accent3>
        <a:srgbClr val="F05D02"/>
      </a:accent3>
      <a:accent4>
        <a:srgbClr val="92D050"/>
      </a:accent4>
      <a:accent5>
        <a:srgbClr val="737373"/>
      </a:accent5>
      <a:accent6>
        <a:srgbClr val="E6E6E6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4D7041A3-DA24-4EA7-8DC8-6F7D7795BF8C}" vid="{4F317227-36FE-4306-BA76-32A6A2B76E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NTK_2017_Tech_ppt</Template>
  <TotalTime>496</TotalTime>
  <Words>250</Words>
  <Application>Microsoft Macintosh PowerPoint</Application>
  <PresentationFormat>Widescreen</PresentationFormat>
  <Paragraphs>57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Calibri</vt:lpstr>
      <vt:lpstr>Consolas</vt:lpstr>
      <vt:lpstr>Segoe UI</vt:lpstr>
      <vt:lpstr>Segoe UI Light</vt:lpstr>
      <vt:lpstr>Segoe UI Semilight</vt:lpstr>
      <vt:lpstr>Wingdings</vt:lpstr>
      <vt:lpstr>Arial</vt:lpstr>
      <vt:lpstr>MS_WinDays17_PPT_template</vt:lpstr>
      <vt:lpstr>extending visual studio code</vt:lpstr>
      <vt:lpstr>agenda</vt:lpstr>
      <vt:lpstr>prerequisites</vt:lpstr>
      <vt:lpstr>prerequisites</vt:lpstr>
      <vt:lpstr>prerequisites</vt:lpstr>
      <vt:lpstr>yo code</vt:lpstr>
      <vt:lpstr>yo code the extension’s skeleton</vt:lpstr>
      <vt:lpstr>yo code the extension’s skeleton</vt:lpstr>
      <vt:lpstr>snippets</vt:lpstr>
      <vt:lpstr>commands</vt:lpstr>
      <vt:lpstr>user experience</vt:lpstr>
      <vt:lpstr>editor interaction</vt:lpstr>
      <vt:lpstr>publishing</vt:lpstr>
      <vt:lpstr>uploading new marketplace entries</vt:lpstr>
      <vt:lpstr>managing your marketplace entries</vt:lpstr>
      <vt:lpstr>managing your marketplace entries</vt:lpstr>
      <vt:lpstr>managing your marketplace entries</vt:lpstr>
      <vt:lpstr>design considerations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Brady Gaster</dc:creator>
  <cp:lastModifiedBy>Brady Gaster</cp:lastModifiedBy>
  <cp:revision>121</cp:revision>
  <dcterms:created xsi:type="dcterms:W3CDTF">2017-04-05T03:24:01Z</dcterms:created>
  <dcterms:modified xsi:type="dcterms:W3CDTF">2017-05-16T04:36:55Z</dcterms:modified>
</cp:coreProperties>
</file>