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1460" r:id="rId5"/>
    <p:sldId id="1895" r:id="rId6"/>
    <p:sldId id="1896" r:id="rId7"/>
    <p:sldId id="1897" r:id="rId8"/>
    <p:sldId id="1898" r:id="rId9"/>
    <p:sldId id="1899" r:id="rId10"/>
    <p:sldId id="259" r:id="rId11"/>
    <p:sldId id="262" r:id="rId12"/>
    <p:sldId id="263" r:id="rId13"/>
    <p:sldId id="1900" r:id="rId14"/>
    <p:sldId id="1901" r:id="rId15"/>
    <p:sldId id="314" r:id="rId16"/>
    <p:sldId id="1902" r:id="rId17"/>
    <p:sldId id="1903" r:id="rId18"/>
    <p:sldId id="1904" r:id="rId19"/>
    <p:sldId id="1905" r:id="rId20"/>
    <p:sldId id="1908" r:id="rId21"/>
    <p:sldId id="190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C"/>
    <a:srgbClr val="90B1D0"/>
    <a:srgbClr val="25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5" autoAdjust="0"/>
    <p:restoredTop sz="81244"/>
  </p:normalViewPr>
  <p:slideViewPr>
    <p:cSldViewPr snapToGrid="0">
      <p:cViewPr varScale="1">
        <p:scale>
          <a:sx n="101" d="100"/>
          <a:sy n="101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7385-654B-1849-AB95-4A1232007339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380CC-6968-C647-811E-3D4E2903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4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debugging tools to show the site’s in SSE</a:t>
            </a:r>
          </a:p>
          <a:p>
            <a:pPr marL="228600" indent="-228600">
              <a:buAutoNum type="arabicPeriod"/>
            </a:pPr>
            <a:r>
              <a:rPr lang="en-US" dirty="0"/>
              <a:t>Open the site’s blade in the Azure portal</a:t>
            </a:r>
          </a:p>
          <a:p>
            <a:pPr marL="228600" indent="-228600">
              <a:buAutoNum type="arabicPeriod"/>
            </a:pPr>
            <a:r>
              <a:rPr lang="en-US" dirty="0"/>
              <a:t>Enable Web Sockets</a:t>
            </a:r>
          </a:p>
          <a:p>
            <a:pPr marL="228600" indent="-228600">
              <a:buAutoNum type="arabicPeriod"/>
            </a:pPr>
            <a:r>
              <a:rPr lang="en-US" dirty="0"/>
              <a:t>Enable ARR Affinity</a:t>
            </a:r>
          </a:p>
          <a:p>
            <a:pPr marL="228600" indent="-228600">
              <a:buAutoNum type="arabicPeriod"/>
            </a:pPr>
            <a:r>
              <a:rPr lang="en-US" dirty="0"/>
              <a:t>Reload the site and show it’s running with WebSockets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3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Ask the audience to stop controlling it for a moment.</a:t>
            </a:r>
          </a:p>
          <a:p>
            <a:pPr marL="228600" indent="-228600">
              <a:buAutoNum type="arabicPeriod"/>
            </a:pPr>
            <a:r>
              <a:rPr lang="en-US" dirty="0"/>
              <a:t>Open the gyro URL up on the phone and control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2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Startup.cs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Open the .</a:t>
            </a:r>
            <a:r>
              <a:rPr lang="en-US" dirty="0" err="1"/>
              <a:t>csproj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appsettings.json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Change to the Azure branch</a:t>
            </a:r>
          </a:p>
          <a:p>
            <a:pPr marL="228600" indent="-228600">
              <a:buAutoNum type="arabicPeriod"/>
            </a:pPr>
            <a:r>
              <a:rPr lang="en-US" dirty="0"/>
              <a:t>Show the differences</a:t>
            </a:r>
          </a:p>
          <a:p>
            <a:pPr marL="228600" indent="-228600">
              <a:buAutoNum type="arabicPeriod"/>
            </a:pPr>
            <a:r>
              <a:rPr lang="en-US" dirty="0"/>
              <a:t>Wire up the configuration</a:t>
            </a:r>
          </a:p>
          <a:p>
            <a:pPr marL="228600" indent="-228600">
              <a:buAutoNum type="arabicPeriod"/>
            </a:pPr>
            <a:r>
              <a:rPr lang="en-US" dirty="0"/>
              <a:t>Reload the shape in the cloud and the controls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PullRequestR</a:t>
            </a:r>
            <a:r>
              <a:rPr lang="en-US" dirty="0"/>
              <a:t> sample in VS Code</a:t>
            </a:r>
          </a:p>
          <a:p>
            <a:pPr marL="228600" indent="-228600">
              <a:buAutoNum type="arabicPeriod"/>
            </a:pPr>
            <a:r>
              <a:rPr lang="en-US" dirty="0"/>
              <a:t>Open the Function code and show the SignalR bindings</a:t>
            </a:r>
          </a:p>
          <a:p>
            <a:pPr marL="228600" indent="-228600">
              <a:buAutoNum type="arabicPeriod"/>
            </a:pPr>
            <a:r>
              <a:rPr lang="en-US" dirty="0"/>
              <a:t>Open the Android app code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3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html file from disk</a:t>
            </a:r>
          </a:p>
          <a:p>
            <a:pPr marL="228600" indent="-228600">
              <a:buAutoNum type="arabicPeriod"/>
            </a:pPr>
            <a:r>
              <a:rPr lang="en-US" dirty="0"/>
              <a:t>Plug in the device</a:t>
            </a:r>
          </a:p>
          <a:p>
            <a:pPr marL="228600" indent="-228600">
              <a:buAutoNum type="arabicPeriod"/>
            </a:pPr>
            <a:r>
              <a:rPr lang="en-US" dirty="0"/>
              <a:t>Breathe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40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3d cloud locally</a:t>
            </a:r>
          </a:p>
          <a:p>
            <a:pPr marL="228600" indent="-228600">
              <a:buAutoNum type="arabicPeriod"/>
            </a:pPr>
            <a:r>
              <a:rPr lang="en-US" dirty="0"/>
              <a:t>Open the control up in a second browser to show how the plane responds to the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site up in the browser from the live site.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3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mazing Title Side for Amazing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B3682818-3135-422A-BA94-891891E76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F0C13-92BF-4105-B198-95EB3B7574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767" y="1854200"/>
            <a:ext cx="7467600" cy="22987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ource Sans Pro Semibold" panose="020B06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9599-FC08-4552-82D6-1766A50D7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3767" y="4669366"/>
            <a:ext cx="4178299" cy="588433"/>
          </a:xfr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8972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055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584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F403-5B82-41C8-BFD2-8C0EC4E2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SemiBold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A2DC-E962-46FB-AF1E-F1514A68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80F6-F35F-46ED-90EE-1149B990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A0A2-05AD-4449-B6FF-56AD4D2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11156"/>
            <a:ext cx="6108212" cy="2852737"/>
          </a:xfrm>
        </p:spPr>
        <p:txBody>
          <a:bodyPr anchor="b">
            <a:normAutofit/>
          </a:bodyPr>
          <a:lstStyle>
            <a:lvl1pPr>
              <a:defRPr sz="3600"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F88C2-D15B-4DC9-8806-6F369FE0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7456365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EFBE-0442-41D9-BC70-E3EBF1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8FD9-4708-4395-9E5C-03B2A64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B34C-0A36-438F-B5C5-A0BC7D64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4BAFF-321F-4BDB-8ACD-EC2658F4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6443B-D1C5-4E06-81C3-40215A67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5EA90-C7CA-42A1-840E-8E66F3A63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36F3-821E-4B8D-96B4-99D9AAD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E35-58F5-45DC-AD84-B3B1074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19C0A-2E41-4FFD-AAD2-935733AE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1E35-58F5-45DC-AD84-B3B1074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19C0A-2E41-4FFD-AAD2-935733AE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799CD-6FBB-4D30-ACC2-45BA9F44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D0AD-62B2-4C3B-940C-7FC6525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7F8C-38D6-493C-B24A-4AD1FA36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DC945-A38B-4863-9463-2CBC9EEA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4AF9-E533-40A4-BEDA-BCB1E2B3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@bradygaster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2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55AE-7280-44D6-9381-BF2E16EF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387A-21F4-4B4A-A249-B94FFABE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3" r:id="rId4"/>
    <p:sldLayoutId id="2147483661" r:id="rId5"/>
    <p:sldLayoutId id="2147483654" r:id="rId6"/>
    <p:sldLayoutId id="2147483659" r:id="rId7"/>
    <p:sldLayoutId id="2147483655" r:id="rId8"/>
    <p:sldLayoutId id="2147483656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tif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2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7.sv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beltrao/simple-iot-dashboard-with-azure-signalr-de18f727b708" TargetMode="External"/><Relationship Id="rId7" Type="http://schemas.openxmlformats.org/officeDocument/2006/relationships/hyperlink" Target="https://github.com/bradygaster/IglooCon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thonychu.ca/" TargetMode="External"/><Relationship Id="rId5" Type="http://schemas.openxmlformats.org/officeDocument/2006/relationships/hyperlink" Target="https://bytefish.de/blog/realtime_charts_signalr_chartjs/" TargetMode="External"/><Relationship Id="rId4" Type="http://schemas.openxmlformats.org/officeDocument/2006/relationships/hyperlink" Target="https://azure.microsoft.com/en-us/resources/samples/functions-js-iot-hub-process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7F49A2E-AED8-43F0-849F-3C0A76EF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672385F-E630-4D02-8FEB-0C6CCB93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67" y="1854200"/>
            <a:ext cx="7885631" cy="2298700"/>
          </a:xfrm>
        </p:spPr>
        <p:txBody>
          <a:bodyPr/>
          <a:lstStyle/>
          <a:p>
            <a:r>
              <a:rPr lang="en-US" dirty="0"/>
              <a:t>Real-time all the things with SignalR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CB6F5DD-927D-4BFE-A9CF-790D1B482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67" y="4669366"/>
            <a:ext cx="4178299" cy="58843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Brady Gaster</a:t>
            </a:r>
          </a:p>
          <a:p>
            <a:r>
              <a:rPr lang="en-US" sz="1600" dirty="0"/>
              <a:t>Senior Program Manager, ASP.NET Team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C52EFA8D-C12F-C441-84D6-0E06E9AB2FBE}"/>
              </a:ext>
            </a:extLst>
          </p:cNvPr>
          <p:cNvSpPr txBox="1">
            <a:spLocks/>
          </p:cNvSpPr>
          <p:nvPr/>
        </p:nvSpPr>
        <p:spPr>
          <a:xfrm>
            <a:off x="503767" y="5257799"/>
            <a:ext cx="4178299" cy="588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@</a:t>
            </a:r>
            <a:r>
              <a:rPr lang="en-US" sz="1600" dirty="0" err="1"/>
              <a:t>bradygaster</a:t>
            </a:r>
            <a:endParaRPr lang="en-US" sz="1600" dirty="0"/>
          </a:p>
          <a:p>
            <a:r>
              <a:rPr lang="en-US" sz="1600" dirty="0" err="1"/>
              <a:t>bradyg@microsoft.com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42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9232C5-98A2-0C4C-9F55-01CFF8736F19}"/>
              </a:ext>
            </a:extLst>
          </p:cNvPr>
          <p:cNvGrpSpPr/>
          <p:nvPr/>
        </p:nvGrpSpPr>
        <p:grpSpPr>
          <a:xfrm>
            <a:off x="0" y="2470300"/>
            <a:ext cx="2064941" cy="2920456"/>
            <a:chOff x="2246241" y="2854295"/>
            <a:chExt cx="1392803" cy="198059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45EDD9-034F-E44D-BCB9-D4B2EEF4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629" y="2854295"/>
              <a:ext cx="1265415" cy="15691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A997E-C696-054F-8AE5-8BE6AE6F5ED7}"/>
                </a:ext>
              </a:extLst>
            </p:cNvPr>
            <p:cNvSpPr/>
            <p:nvPr/>
          </p:nvSpPr>
          <p:spPr>
            <a:xfrm>
              <a:off x="2246241" y="4171950"/>
              <a:ext cx="1392803" cy="662940"/>
            </a:xfrm>
            <a:prstGeom prst="rect">
              <a:avLst/>
            </a:prstGeom>
            <a:solidFill>
              <a:srgbClr val="0000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5C2325A-7DCC-494D-867F-631F3080D485}"/>
              </a:ext>
            </a:extLst>
          </p:cNvPr>
          <p:cNvSpPr/>
          <p:nvPr/>
        </p:nvSpPr>
        <p:spPr>
          <a:xfrm>
            <a:off x="784002" y="2981358"/>
            <a:ext cx="685800" cy="825128"/>
          </a:xfrm>
          <a:prstGeom prst="rect">
            <a:avLst/>
          </a:prstGeom>
          <a:solidFill>
            <a:srgbClr val="000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7C073-1620-644A-825A-F2C929DFEF30}"/>
              </a:ext>
            </a:extLst>
          </p:cNvPr>
          <p:cNvGrpSpPr/>
          <p:nvPr/>
        </p:nvGrpSpPr>
        <p:grpSpPr>
          <a:xfrm>
            <a:off x="2125980" y="4604953"/>
            <a:ext cx="6880860" cy="369332"/>
            <a:chOff x="2125980" y="4684963"/>
            <a:chExt cx="6880860" cy="36933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855F2F-B521-344F-B455-CCD8229FBD9E}"/>
                </a:ext>
              </a:extLst>
            </p:cNvPr>
            <p:cNvCxnSpPr/>
            <p:nvPr/>
          </p:nvCxnSpPr>
          <p:spPr>
            <a:xfrm>
              <a:off x="2125980" y="4893534"/>
              <a:ext cx="6880860" cy="0"/>
            </a:xfrm>
            <a:prstGeom prst="straightConnector1">
              <a:avLst/>
            </a:prstGeom>
            <a:ln w="330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B3097-E34A-DF46-9B52-9EF93BF677AC}"/>
                </a:ext>
              </a:extLst>
            </p:cNvPr>
            <p:cNvSpPr txBox="1"/>
            <p:nvPr/>
          </p:nvSpPr>
          <p:spPr>
            <a:xfrm>
              <a:off x="4684764" y="4684963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4B3324-E6F3-8849-BDD9-E3BF67E43F04}"/>
              </a:ext>
            </a:extLst>
          </p:cNvPr>
          <p:cNvGrpSpPr/>
          <p:nvPr/>
        </p:nvGrpSpPr>
        <p:grpSpPr>
          <a:xfrm>
            <a:off x="2125980" y="4262053"/>
            <a:ext cx="6880860" cy="369332"/>
            <a:chOff x="2125980" y="4342063"/>
            <a:chExt cx="6880860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71A7F28-5B02-DF45-A0EA-1CCBC7451C54}"/>
                </a:ext>
              </a:extLst>
            </p:cNvPr>
            <p:cNvCxnSpPr/>
            <p:nvPr/>
          </p:nvCxnSpPr>
          <p:spPr>
            <a:xfrm>
              <a:off x="2125980" y="4531664"/>
              <a:ext cx="6880860" cy="0"/>
            </a:xfrm>
            <a:prstGeom prst="straightConnector1">
              <a:avLst/>
            </a:prstGeom>
            <a:ln w="330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7B742-E279-9244-8E0F-A8CDB8914340}"/>
                </a:ext>
              </a:extLst>
            </p:cNvPr>
            <p:cNvSpPr txBox="1"/>
            <p:nvPr/>
          </p:nvSpPr>
          <p:spPr>
            <a:xfrm>
              <a:off x="4684764" y="4342063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A7E0B20-2903-0E41-8FFA-16372245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with old-school clients &amp; servers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C37D8D-D94A-EE49-898F-015E6A609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6870" y="2576954"/>
            <a:ext cx="1707387" cy="17040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18D941-3DB6-C54D-80F1-193BCD1C6715}"/>
              </a:ext>
            </a:extLst>
          </p:cNvPr>
          <p:cNvGrpSpPr/>
          <p:nvPr/>
        </p:nvGrpSpPr>
        <p:grpSpPr>
          <a:xfrm>
            <a:off x="2125980" y="1844502"/>
            <a:ext cx="6880860" cy="369332"/>
            <a:chOff x="2125980" y="1844502"/>
            <a:chExt cx="6880860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E36E5F-47C5-D943-819B-580089C91153}"/>
                </a:ext>
              </a:extLst>
            </p:cNvPr>
            <p:cNvCxnSpPr/>
            <p:nvPr/>
          </p:nvCxnSpPr>
          <p:spPr>
            <a:xfrm>
              <a:off x="2125980" y="2038932"/>
              <a:ext cx="6880860" cy="0"/>
            </a:xfrm>
            <a:prstGeom prst="straightConnector1">
              <a:avLst/>
            </a:prstGeom>
            <a:ln w="330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EFEF2C-52B0-B640-9B9A-590C88C02072}"/>
                </a:ext>
              </a:extLst>
            </p:cNvPr>
            <p:cNvSpPr txBox="1"/>
            <p:nvPr/>
          </p:nvSpPr>
          <p:spPr>
            <a:xfrm>
              <a:off x="4652010" y="1844502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CB53E8-B7B5-A345-B324-3AE421C9CC74}"/>
              </a:ext>
            </a:extLst>
          </p:cNvPr>
          <p:cNvGrpSpPr/>
          <p:nvPr/>
        </p:nvGrpSpPr>
        <p:grpSpPr>
          <a:xfrm>
            <a:off x="2125980" y="2194098"/>
            <a:ext cx="6880860" cy="369332"/>
            <a:chOff x="2125980" y="2194098"/>
            <a:chExt cx="6880860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52757B-4382-104C-BB93-DD914F49C972}"/>
                </a:ext>
              </a:extLst>
            </p:cNvPr>
            <p:cNvCxnSpPr/>
            <p:nvPr/>
          </p:nvCxnSpPr>
          <p:spPr>
            <a:xfrm>
              <a:off x="2125980" y="2386224"/>
              <a:ext cx="6880860" cy="0"/>
            </a:xfrm>
            <a:prstGeom prst="straightConnector1">
              <a:avLst/>
            </a:prstGeom>
            <a:ln w="330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41CA91-D755-1C47-8EE6-82925BAF5403}"/>
                </a:ext>
              </a:extLst>
            </p:cNvPr>
            <p:cNvSpPr txBox="1"/>
            <p:nvPr/>
          </p:nvSpPr>
          <p:spPr>
            <a:xfrm>
              <a:off x="4652010" y="2194098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77BF0-2561-E940-B74C-FE7DDA73A721}"/>
              </a:ext>
            </a:extLst>
          </p:cNvPr>
          <p:cNvGrpSpPr/>
          <p:nvPr/>
        </p:nvGrpSpPr>
        <p:grpSpPr>
          <a:xfrm>
            <a:off x="2125980" y="2545359"/>
            <a:ext cx="6880860" cy="369332"/>
            <a:chOff x="2125980" y="2545359"/>
            <a:chExt cx="6880860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64440-4635-EC4A-95EB-B7DC61403FE6}"/>
                </a:ext>
              </a:extLst>
            </p:cNvPr>
            <p:cNvCxnSpPr/>
            <p:nvPr/>
          </p:nvCxnSpPr>
          <p:spPr>
            <a:xfrm>
              <a:off x="2125980" y="2744364"/>
              <a:ext cx="6880860" cy="0"/>
            </a:xfrm>
            <a:prstGeom prst="straightConnector1">
              <a:avLst/>
            </a:prstGeom>
            <a:ln w="330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FFA63-AC9C-0548-998A-4C1C1FB6C0A8}"/>
                </a:ext>
              </a:extLst>
            </p:cNvPr>
            <p:cNvSpPr txBox="1"/>
            <p:nvPr/>
          </p:nvSpPr>
          <p:spPr>
            <a:xfrm>
              <a:off x="4652010" y="2545359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DDEBF0-C1D1-444C-A62E-8ACCBB96E019}"/>
              </a:ext>
            </a:extLst>
          </p:cNvPr>
          <p:cNvGrpSpPr/>
          <p:nvPr/>
        </p:nvGrpSpPr>
        <p:grpSpPr>
          <a:xfrm>
            <a:off x="2125980" y="2888259"/>
            <a:ext cx="6880860" cy="369332"/>
            <a:chOff x="2125980" y="2888259"/>
            <a:chExt cx="6880860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BECC46-C846-114A-B193-7CF94FF74EA9}"/>
                </a:ext>
              </a:extLst>
            </p:cNvPr>
            <p:cNvCxnSpPr/>
            <p:nvPr/>
          </p:nvCxnSpPr>
          <p:spPr>
            <a:xfrm>
              <a:off x="2125980" y="30975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AAE3D-1735-CC44-89DD-17FC6AF30DC4}"/>
                </a:ext>
              </a:extLst>
            </p:cNvPr>
            <p:cNvSpPr txBox="1"/>
            <p:nvPr/>
          </p:nvSpPr>
          <p:spPr>
            <a:xfrm>
              <a:off x="4652010" y="2888259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E7C7EA-7299-E34B-AD3B-CFA3CB19AA82}"/>
              </a:ext>
            </a:extLst>
          </p:cNvPr>
          <p:cNvGrpSpPr/>
          <p:nvPr/>
        </p:nvGrpSpPr>
        <p:grpSpPr>
          <a:xfrm>
            <a:off x="2125980" y="3910792"/>
            <a:ext cx="6880860" cy="369332"/>
            <a:chOff x="2125980" y="3990802"/>
            <a:chExt cx="6880860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D34FCC-DD18-EB49-905E-AB926CCD9B71}"/>
                </a:ext>
              </a:extLst>
            </p:cNvPr>
            <p:cNvCxnSpPr/>
            <p:nvPr/>
          </p:nvCxnSpPr>
          <p:spPr>
            <a:xfrm>
              <a:off x="2125980" y="4176924"/>
              <a:ext cx="6880860" cy="0"/>
            </a:xfrm>
            <a:prstGeom prst="straightConnector1">
              <a:avLst/>
            </a:prstGeom>
            <a:ln w="330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565B3-852D-E242-8E18-95706C210272}"/>
                </a:ext>
              </a:extLst>
            </p:cNvPr>
            <p:cNvSpPr txBox="1"/>
            <p:nvPr/>
          </p:nvSpPr>
          <p:spPr>
            <a:xfrm>
              <a:off x="4684764" y="3990802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244EB-5AAE-AF45-A6CD-A46988868CBB}"/>
              </a:ext>
            </a:extLst>
          </p:cNvPr>
          <p:cNvGrpSpPr/>
          <p:nvPr/>
        </p:nvGrpSpPr>
        <p:grpSpPr>
          <a:xfrm>
            <a:off x="2125980" y="3561196"/>
            <a:ext cx="6880860" cy="369332"/>
            <a:chOff x="2125980" y="3641206"/>
            <a:chExt cx="6880860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51F7D6-F796-324D-8539-B64F451D3D1E}"/>
                </a:ext>
              </a:extLst>
            </p:cNvPr>
            <p:cNvCxnSpPr/>
            <p:nvPr/>
          </p:nvCxnSpPr>
          <p:spPr>
            <a:xfrm>
              <a:off x="2125980" y="38214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16A9E1-96AD-3B49-A381-06019A01ABB8}"/>
                </a:ext>
              </a:extLst>
            </p:cNvPr>
            <p:cNvSpPr txBox="1"/>
            <p:nvPr/>
          </p:nvSpPr>
          <p:spPr>
            <a:xfrm>
              <a:off x="4684764" y="3641206"/>
              <a:ext cx="112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Got Data?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1D5A16-BDD4-354D-95D6-4683E0176A14}"/>
              </a:ext>
            </a:extLst>
          </p:cNvPr>
          <p:cNvGrpSpPr/>
          <p:nvPr/>
        </p:nvGrpSpPr>
        <p:grpSpPr>
          <a:xfrm>
            <a:off x="1703070" y="3227816"/>
            <a:ext cx="7303770" cy="369332"/>
            <a:chOff x="1703070" y="3227816"/>
            <a:chExt cx="7303770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4763BB-6A36-6E4A-B1CB-941DBE9EE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3070" y="3406140"/>
              <a:ext cx="7303770" cy="22859"/>
            </a:xfrm>
            <a:prstGeom prst="straightConnector1">
              <a:avLst/>
            </a:prstGeom>
            <a:ln w="330200">
              <a:solidFill>
                <a:srgbClr val="90B1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58C7D-1E4A-6744-A5E7-6F2691778329}"/>
                </a:ext>
              </a:extLst>
            </p:cNvPr>
            <p:cNvSpPr txBox="1"/>
            <p:nvPr/>
          </p:nvSpPr>
          <p:spPr>
            <a:xfrm>
              <a:off x="4275849" y="3227816"/>
              <a:ext cx="1877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Here’s some data!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4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9232C5-98A2-0C4C-9F55-01CFF8736F19}"/>
              </a:ext>
            </a:extLst>
          </p:cNvPr>
          <p:cNvGrpSpPr/>
          <p:nvPr/>
        </p:nvGrpSpPr>
        <p:grpSpPr>
          <a:xfrm>
            <a:off x="0" y="2470300"/>
            <a:ext cx="2064941" cy="2920456"/>
            <a:chOff x="2246241" y="2854295"/>
            <a:chExt cx="1392803" cy="198059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45EDD9-034F-E44D-BCB9-D4B2EEF48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629" y="2854295"/>
              <a:ext cx="1265415" cy="15691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A997E-C696-054F-8AE5-8BE6AE6F5ED7}"/>
                </a:ext>
              </a:extLst>
            </p:cNvPr>
            <p:cNvSpPr/>
            <p:nvPr/>
          </p:nvSpPr>
          <p:spPr>
            <a:xfrm>
              <a:off x="2246241" y="4171950"/>
              <a:ext cx="1392803" cy="662940"/>
            </a:xfrm>
            <a:prstGeom prst="rect">
              <a:avLst/>
            </a:prstGeom>
            <a:solidFill>
              <a:srgbClr val="0000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D224FC5-B850-0643-8165-3B6E457FBA2F}"/>
              </a:ext>
            </a:extLst>
          </p:cNvPr>
          <p:cNvSpPr/>
          <p:nvPr/>
        </p:nvSpPr>
        <p:spPr>
          <a:xfrm>
            <a:off x="784002" y="2981358"/>
            <a:ext cx="685800" cy="825128"/>
          </a:xfrm>
          <a:prstGeom prst="rect">
            <a:avLst/>
          </a:prstGeom>
          <a:solidFill>
            <a:srgbClr val="000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7E0B20-2903-0E41-8FFA-16372245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with modern clients &amp; servers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C37D8D-D94A-EE49-898F-015E6A609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6870" y="2576954"/>
            <a:ext cx="1707387" cy="17040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DDEBF0-C1D1-444C-A62E-8ACCBB96E019}"/>
              </a:ext>
            </a:extLst>
          </p:cNvPr>
          <p:cNvGrpSpPr/>
          <p:nvPr/>
        </p:nvGrpSpPr>
        <p:grpSpPr>
          <a:xfrm>
            <a:off x="2212348" y="2882394"/>
            <a:ext cx="6880860" cy="369332"/>
            <a:chOff x="2125980" y="2886940"/>
            <a:chExt cx="6880860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BECC46-C846-114A-B193-7CF94FF74EA9}"/>
                </a:ext>
              </a:extLst>
            </p:cNvPr>
            <p:cNvCxnSpPr/>
            <p:nvPr/>
          </p:nvCxnSpPr>
          <p:spPr>
            <a:xfrm>
              <a:off x="2125980" y="30975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AAE3D-1735-CC44-89DD-17FC6AF30DC4}"/>
                </a:ext>
              </a:extLst>
            </p:cNvPr>
            <p:cNvSpPr txBox="1"/>
            <p:nvPr/>
          </p:nvSpPr>
          <p:spPr>
            <a:xfrm>
              <a:off x="4209898" y="2886940"/>
              <a:ext cx="229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 do real time, do you?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9E097-7FB2-7640-AFD1-540D93E69A22}"/>
              </a:ext>
            </a:extLst>
          </p:cNvPr>
          <p:cNvGrpSpPr/>
          <p:nvPr/>
        </p:nvGrpSpPr>
        <p:grpSpPr>
          <a:xfrm>
            <a:off x="2058686" y="3562350"/>
            <a:ext cx="6880860" cy="369332"/>
            <a:chOff x="2058686" y="3562350"/>
            <a:chExt cx="6880860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51F7D6-F796-324D-8539-B64F451D3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686" y="3753636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16A9E1-96AD-3B49-A381-06019A01ABB8}"/>
                </a:ext>
              </a:extLst>
            </p:cNvPr>
            <p:cNvSpPr txBox="1"/>
            <p:nvPr/>
          </p:nvSpPr>
          <p:spPr>
            <a:xfrm>
              <a:off x="4920829" y="3562350"/>
              <a:ext cx="868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Totally!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472B63-18B7-A245-AD2E-F755CE6B2C6D}"/>
              </a:ext>
            </a:extLst>
          </p:cNvPr>
          <p:cNvGrpSpPr/>
          <p:nvPr/>
        </p:nvGrpSpPr>
        <p:grpSpPr>
          <a:xfrm>
            <a:off x="2058686" y="3224123"/>
            <a:ext cx="7034522" cy="369332"/>
            <a:chOff x="2058686" y="3224123"/>
            <a:chExt cx="7034522" cy="36933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B33FDD-B52D-A846-9551-3059BB3DDEB8}"/>
                </a:ext>
              </a:extLst>
            </p:cNvPr>
            <p:cNvGrpSpPr/>
            <p:nvPr/>
          </p:nvGrpSpPr>
          <p:grpSpPr>
            <a:xfrm>
              <a:off x="2058686" y="3407109"/>
              <a:ext cx="7034522" cy="36676"/>
              <a:chOff x="2058686" y="3407109"/>
              <a:chExt cx="7034522" cy="36676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6B817B9-A0B4-5648-9FAB-415008F8F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8686" y="3407109"/>
                <a:ext cx="5209014" cy="21890"/>
              </a:xfrm>
              <a:prstGeom prst="straightConnector1">
                <a:avLst/>
              </a:prstGeom>
              <a:ln w="330200">
                <a:solidFill>
                  <a:srgbClr val="90B1D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4BF572-C6B6-734A-B861-B5929DBE9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431" y="3420926"/>
                <a:ext cx="6366777" cy="22859"/>
              </a:xfrm>
              <a:prstGeom prst="straightConnector1">
                <a:avLst/>
              </a:prstGeom>
              <a:ln w="330200">
                <a:solidFill>
                  <a:srgbClr val="90B1D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FCE662-6F1E-1D4F-B316-15AE59B6E06B}"/>
                </a:ext>
              </a:extLst>
            </p:cNvPr>
            <p:cNvSpPr txBox="1"/>
            <p:nvPr/>
          </p:nvSpPr>
          <p:spPr>
            <a:xfrm>
              <a:off x="4230350" y="3224123"/>
              <a:ext cx="235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Let’s party in real time!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7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4201789" cy="1500187"/>
          </a:xfrm>
        </p:spPr>
        <p:txBody>
          <a:bodyPr/>
          <a:lstStyle/>
          <a:p>
            <a:r>
              <a:rPr lang="en-US" dirty="0"/>
              <a:t>Transport negotiation</a:t>
            </a:r>
          </a:p>
        </p:txBody>
      </p:sp>
    </p:spTree>
    <p:extLst>
      <p:ext uri="{BB962C8B-B14F-4D97-AF65-F5344CB8AC3E}">
        <p14:creationId xmlns:p14="http://schemas.microsoft.com/office/powerpoint/2010/main" val="34115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4201789" cy="1500187"/>
          </a:xfrm>
        </p:spPr>
        <p:txBody>
          <a:bodyPr/>
          <a:lstStyle/>
          <a:p>
            <a:r>
              <a:rPr lang="en-US" dirty="0"/>
              <a:t>Mobile app remote control</a:t>
            </a:r>
          </a:p>
        </p:txBody>
      </p:sp>
    </p:spTree>
    <p:extLst>
      <p:ext uri="{BB962C8B-B14F-4D97-AF65-F5344CB8AC3E}">
        <p14:creationId xmlns:p14="http://schemas.microsoft.com/office/powerpoint/2010/main" val="215970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04E-456C-458E-AB33-5B0EAD5011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01" y="1170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7F85-442B-49A4-B269-B3050AC9127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9301" y="1214835"/>
            <a:ext cx="11083925" cy="13890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Azure </a:t>
            </a: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Service is a managed service for handling real-time communication with your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487C0-81EA-4FA9-9BCF-82317B7B0F85}"/>
              </a:ext>
            </a:extLst>
          </p:cNvPr>
          <p:cNvSpPr/>
          <p:nvPr/>
        </p:nvSpPr>
        <p:spPr>
          <a:xfrm>
            <a:off x="996950" y="2798763"/>
            <a:ext cx="1733550" cy="74930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B1657-374A-4CB7-8B3A-FB9398C6EDB8}"/>
              </a:ext>
            </a:extLst>
          </p:cNvPr>
          <p:cNvSpPr/>
          <p:nvPr/>
        </p:nvSpPr>
        <p:spPr>
          <a:xfrm>
            <a:off x="996950" y="3683000"/>
            <a:ext cx="1733550" cy="74930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BF3D8-BE4B-48B9-8208-42D43E486A67}"/>
              </a:ext>
            </a:extLst>
          </p:cNvPr>
          <p:cNvSpPr/>
          <p:nvPr/>
        </p:nvSpPr>
        <p:spPr>
          <a:xfrm>
            <a:off x="996950" y="4555331"/>
            <a:ext cx="1733550" cy="74930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8ACFE-8922-4839-AAA9-E07F23C14E11}"/>
              </a:ext>
            </a:extLst>
          </p:cNvPr>
          <p:cNvSpPr/>
          <p:nvPr/>
        </p:nvSpPr>
        <p:spPr>
          <a:xfrm>
            <a:off x="996950" y="5427662"/>
            <a:ext cx="1733550" cy="74930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5766A-1561-4369-B61F-59FEBDCF887E}"/>
              </a:ext>
            </a:extLst>
          </p:cNvPr>
          <p:cNvSpPr/>
          <p:nvPr/>
        </p:nvSpPr>
        <p:spPr>
          <a:xfrm>
            <a:off x="9461500" y="2731294"/>
            <a:ext cx="1733550" cy="3445668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 Server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515708-A36F-4ED6-A855-18BEF99ADBC1}"/>
              </a:ext>
            </a:extLst>
          </p:cNvPr>
          <p:cNvSpPr/>
          <p:nvPr/>
        </p:nvSpPr>
        <p:spPr>
          <a:xfrm>
            <a:off x="4279900" y="2798763"/>
            <a:ext cx="3632200" cy="3445667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AEEE1AB-6779-47C6-90AF-558D7D123647}"/>
              </a:ext>
            </a:extLst>
          </p:cNvPr>
          <p:cNvSpPr/>
          <p:nvPr/>
        </p:nvSpPr>
        <p:spPr>
          <a:xfrm>
            <a:off x="2797175" y="2924969"/>
            <a:ext cx="1416050" cy="52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223A30E-9AA9-4ED7-8F9F-411DE2539379}"/>
              </a:ext>
            </a:extLst>
          </p:cNvPr>
          <p:cNvSpPr/>
          <p:nvPr/>
        </p:nvSpPr>
        <p:spPr>
          <a:xfrm>
            <a:off x="2797175" y="3797300"/>
            <a:ext cx="1416050" cy="52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AD88E2E-AE77-45AA-83C6-45C69367225D}"/>
              </a:ext>
            </a:extLst>
          </p:cNvPr>
          <p:cNvSpPr/>
          <p:nvPr/>
        </p:nvSpPr>
        <p:spPr>
          <a:xfrm>
            <a:off x="2797175" y="4669631"/>
            <a:ext cx="1416050" cy="52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2109603-0DDD-4929-A138-2147803524E4}"/>
              </a:ext>
            </a:extLst>
          </p:cNvPr>
          <p:cNvSpPr/>
          <p:nvPr/>
        </p:nvSpPr>
        <p:spPr>
          <a:xfrm>
            <a:off x="2830513" y="5541962"/>
            <a:ext cx="1416050" cy="52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E45A314-CB68-46E0-9688-E216F307D44E}"/>
              </a:ext>
            </a:extLst>
          </p:cNvPr>
          <p:cNvSpPr/>
          <p:nvPr/>
        </p:nvSpPr>
        <p:spPr>
          <a:xfrm>
            <a:off x="7978775" y="4148931"/>
            <a:ext cx="1416050" cy="520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35561-342A-4974-BC6E-D800C4D669FE}"/>
              </a:ext>
            </a:extLst>
          </p:cNvPr>
          <p:cNvSpPr/>
          <p:nvPr/>
        </p:nvSpPr>
        <p:spPr>
          <a:xfrm>
            <a:off x="1981199" y="3046413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56B59-1F01-48AD-AFC2-C4D8A5AF83FD}"/>
              </a:ext>
            </a:extLst>
          </p:cNvPr>
          <p:cNvSpPr/>
          <p:nvPr/>
        </p:nvSpPr>
        <p:spPr>
          <a:xfrm>
            <a:off x="1981199" y="3930650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63D665-00AD-4FFB-BC8F-DC23672A3332}"/>
              </a:ext>
            </a:extLst>
          </p:cNvPr>
          <p:cNvSpPr/>
          <p:nvPr/>
        </p:nvSpPr>
        <p:spPr>
          <a:xfrm>
            <a:off x="1981198" y="4802981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112FA-3EF9-448A-A5AC-65A83BD455FE}"/>
              </a:ext>
            </a:extLst>
          </p:cNvPr>
          <p:cNvSpPr/>
          <p:nvPr/>
        </p:nvSpPr>
        <p:spPr>
          <a:xfrm>
            <a:off x="1981197" y="5675312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F51B1-21AB-4332-AC66-3B061AC65F12}"/>
              </a:ext>
            </a:extLst>
          </p:cNvPr>
          <p:cNvSpPr/>
          <p:nvPr/>
        </p:nvSpPr>
        <p:spPr>
          <a:xfrm>
            <a:off x="4279898" y="3924300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0A45B8-A96E-41F9-A9D2-B2DD0F61BDFA}"/>
              </a:ext>
            </a:extLst>
          </p:cNvPr>
          <p:cNvSpPr/>
          <p:nvPr/>
        </p:nvSpPr>
        <p:spPr>
          <a:xfrm>
            <a:off x="7162801" y="4267596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678A7-8442-43DD-9B78-9E066FD52148}"/>
              </a:ext>
            </a:extLst>
          </p:cNvPr>
          <p:cNvSpPr/>
          <p:nvPr/>
        </p:nvSpPr>
        <p:spPr>
          <a:xfrm>
            <a:off x="9461498" y="4282281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32750-8978-4511-B700-13D26A49B4A5}"/>
              </a:ext>
            </a:extLst>
          </p:cNvPr>
          <p:cNvSpPr/>
          <p:nvPr/>
        </p:nvSpPr>
        <p:spPr>
          <a:xfrm>
            <a:off x="4279898" y="3052365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66ED1-C972-4C16-91A4-BE38AA5436AA}"/>
              </a:ext>
            </a:extLst>
          </p:cNvPr>
          <p:cNvSpPr/>
          <p:nvPr/>
        </p:nvSpPr>
        <p:spPr>
          <a:xfrm>
            <a:off x="4279898" y="4793854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82B97F-E917-45A4-B4BB-D2CCA89211FA}"/>
              </a:ext>
            </a:extLst>
          </p:cNvPr>
          <p:cNvSpPr/>
          <p:nvPr/>
        </p:nvSpPr>
        <p:spPr>
          <a:xfrm>
            <a:off x="4281486" y="5675312"/>
            <a:ext cx="749301" cy="254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1A78B47-36C2-47F4-B594-F6D568943712}"/>
              </a:ext>
            </a:extLst>
          </p:cNvPr>
          <p:cNvSpPr/>
          <p:nvPr/>
        </p:nvSpPr>
        <p:spPr>
          <a:xfrm>
            <a:off x="2797175" y="2940515"/>
            <a:ext cx="6505575" cy="494369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3F185AB-80EB-4FA4-84EE-9743F85891DE}"/>
              </a:ext>
            </a:extLst>
          </p:cNvPr>
          <p:cNvSpPr/>
          <p:nvPr/>
        </p:nvSpPr>
        <p:spPr>
          <a:xfrm>
            <a:off x="2797173" y="3810465"/>
            <a:ext cx="6505575" cy="494369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93B225CE-048E-41A7-B526-CF8DE6153C34}"/>
              </a:ext>
            </a:extLst>
          </p:cNvPr>
          <p:cNvSpPr/>
          <p:nvPr/>
        </p:nvSpPr>
        <p:spPr>
          <a:xfrm>
            <a:off x="2797173" y="4669630"/>
            <a:ext cx="6505575" cy="494369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E5A2FA58-8770-4F93-BA11-692824B990CE}"/>
              </a:ext>
            </a:extLst>
          </p:cNvPr>
          <p:cNvSpPr/>
          <p:nvPr/>
        </p:nvSpPr>
        <p:spPr>
          <a:xfrm>
            <a:off x="2837805" y="5567136"/>
            <a:ext cx="6505575" cy="494369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12-Point Star 28">
            <a:extLst>
              <a:ext uri="{FF2B5EF4-FFF2-40B4-BE49-F238E27FC236}">
                <a16:creationId xmlns:a16="http://schemas.microsoft.com/office/drawing/2014/main" id="{C6DE8457-8DEC-9C4F-988F-7EA291BF4FB9}"/>
              </a:ext>
            </a:extLst>
          </p:cNvPr>
          <p:cNvSpPr/>
          <p:nvPr/>
        </p:nvSpPr>
        <p:spPr>
          <a:xfrm>
            <a:off x="4190009" y="2630291"/>
            <a:ext cx="3811979" cy="3811979"/>
          </a:xfrm>
          <a:prstGeom prst="star12">
            <a:avLst/>
          </a:prstGeom>
          <a:solidFill>
            <a:srgbClr val="253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life without 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9657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B4F39-AC3D-4475-9D63-76BE341EC0A5}"/>
              </a:ext>
            </a:extLst>
          </p:cNvPr>
          <p:cNvSpPr/>
          <p:nvPr/>
        </p:nvSpPr>
        <p:spPr>
          <a:xfrm>
            <a:off x="838200" y="1690688"/>
            <a:ext cx="2097097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69945-E2DA-4D09-A922-1D4D410A5B92}"/>
              </a:ext>
            </a:extLst>
          </p:cNvPr>
          <p:cNvSpPr/>
          <p:nvPr/>
        </p:nvSpPr>
        <p:spPr>
          <a:xfrm>
            <a:off x="9256703" y="1690688"/>
            <a:ext cx="2097097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 Server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682A90-2F7F-4F42-9CA4-990A5A0F7571}"/>
              </a:ext>
            </a:extLst>
          </p:cNvPr>
          <p:cNvSpPr/>
          <p:nvPr/>
        </p:nvSpPr>
        <p:spPr>
          <a:xfrm>
            <a:off x="4634055" y="4057308"/>
            <a:ext cx="2923890" cy="2435567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A0272-13A4-4ECB-81BF-5C5988DA9A18}"/>
              </a:ext>
            </a:extLst>
          </p:cNvPr>
          <p:cNvSpPr/>
          <p:nvPr/>
        </p:nvSpPr>
        <p:spPr>
          <a:xfrm>
            <a:off x="3124657" y="1883157"/>
            <a:ext cx="5855080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1. Authenticate and connect to App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1D98F6-9DEB-4B23-BFFD-DCE2A45C183B}"/>
              </a:ext>
            </a:extLst>
          </p:cNvPr>
          <p:cNvSpPr/>
          <p:nvPr/>
        </p:nvSpPr>
        <p:spPr>
          <a:xfrm rot="19576740" flipH="1">
            <a:off x="6407413" y="3517109"/>
            <a:ext cx="2995438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Request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698C47-FD12-4D6F-9B9A-D8CFE53A88AD}"/>
              </a:ext>
            </a:extLst>
          </p:cNvPr>
          <p:cNvSpPr/>
          <p:nvPr/>
        </p:nvSpPr>
        <p:spPr>
          <a:xfrm rot="19576740" flipH="1">
            <a:off x="6426273" y="3533534"/>
            <a:ext cx="2995438" cy="685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 Return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40D06F0-9EAE-4EBA-BEAA-179FA68A1379}"/>
              </a:ext>
            </a:extLst>
          </p:cNvPr>
          <p:cNvSpPr/>
          <p:nvPr/>
        </p:nvSpPr>
        <p:spPr>
          <a:xfrm>
            <a:off x="3168459" y="1890541"/>
            <a:ext cx="5855080" cy="685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4. Send “Redirect” Response with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 and URL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93F1C5-179D-4379-877D-65E45BACF5C3}"/>
              </a:ext>
            </a:extLst>
          </p:cNvPr>
          <p:cNvSpPr/>
          <p:nvPr/>
        </p:nvSpPr>
        <p:spPr>
          <a:xfrm rot="2215378">
            <a:off x="2721921" y="3246665"/>
            <a:ext cx="2515295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5. Connect to Service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70B0E3-AC82-324E-B118-1A95804F94F6}"/>
              </a:ext>
            </a:extLst>
          </p:cNvPr>
          <p:cNvSpPr txBox="1">
            <a:spLocks/>
          </p:cNvSpPr>
          <p:nvPr/>
        </p:nvSpPr>
        <p:spPr>
          <a:xfrm>
            <a:off x="229301" y="117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SignalR Service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5390820" cy="1500187"/>
          </a:xfrm>
        </p:spPr>
        <p:txBody>
          <a:bodyPr/>
          <a:lstStyle/>
          <a:p>
            <a:r>
              <a:rPr lang="en-US" dirty="0"/>
              <a:t>Scaling out with 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393706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5390820" cy="1500187"/>
          </a:xfrm>
        </p:spPr>
        <p:txBody>
          <a:bodyPr/>
          <a:lstStyle/>
          <a:p>
            <a:r>
              <a:rPr lang="en-US" dirty="0"/>
              <a:t>Serverless SignalR and the Java Client</a:t>
            </a:r>
          </a:p>
        </p:txBody>
      </p:sp>
    </p:spTree>
    <p:extLst>
      <p:ext uri="{BB962C8B-B14F-4D97-AF65-F5344CB8AC3E}">
        <p14:creationId xmlns:p14="http://schemas.microsoft.com/office/powerpoint/2010/main" val="225168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CCCC2-4943-1C43-A3C6-8E2D46E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09" y="177320"/>
            <a:ext cx="10515600" cy="1325563"/>
          </a:xfrm>
        </p:spPr>
        <p:txBody>
          <a:bodyPr/>
          <a:lstStyle/>
          <a:p>
            <a:r>
              <a:rPr lang="en-US" dirty="0"/>
              <a:t>Real-time device monitoring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0E20B7-73DE-7641-9009-22F7F23A4A24}"/>
              </a:ext>
            </a:extLst>
          </p:cNvPr>
          <p:cNvGrpSpPr/>
          <p:nvPr/>
        </p:nvGrpSpPr>
        <p:grpSpPr>
          <a:xfrm>
            <a:off x="9495700" y="1712159"/>
            <a:ext cx="1718333" cy="2076811"/>
            <a:chOff x="9495700" y="1906469"/>
            <a:chExt cx="1718333" cy="207681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71C0FB-BA58-E24C-BAD8-41DCCDF6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95700" y="1906469"/>
              <a:ext cx="1718333" cy="14874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639E7E-24C9-0F45-964B-FC1F4BD52FBE}"/>
                </a:ext>
              </a:extLst>
            </p:cNvPr>
            <p:cNvSpPr txBox="1"/>
            <p:nvPr/>
          </p:nvSpPr>
          <p:spPr>
            <a:xfrm>
              <a:off x="9545991" y="3613948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Queue Storage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943BA5-D7B9-2F41-9417-2F9837AC1F9F}"/>
              </a:ext>
            </a:extLst>
          </p:cNvPr>
          <p:cNvGrpSpPr/>
          <p:nvPr/>
        </p:nvGrpSpPr>
        <p:grpSpPr>
          <a:xfrm>
            <a:off x="310658" y="1794110"/>
            <a:ext cx="2488422" cy="3220351"/>
            <a:chOff x="310658" y="1794110"/>
            <a:chExt cx="2488422" cy="32203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13F4BB-E7B7-EC40-B0FD-83386754E5D5}"/>
                </a:ext>
              </a:extLst>
            </p:cNvPr>
            <p:cNvGrpSpPr/>
            <p:nvPr/>
          </p:nvGrpSpPr>
          <p:grpSpPr>
            <a:xfrm>
              <a:off x="795319" y="1794110"/>
              <a:ext cx="1333281" cy="1994860"/>
              <a:chOff x="795319" y="1988420"/>
              <a:chExt cx="1333281" cy="1994860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0D2603A2-0272-D74B-9A81-5E7AE57F6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5319" y="1988420"/>
                <a:ext cx="1333281" cy="132774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02C0B3-1257-5044-9A26-3C19B21D6DFA}"/>
                  </a:ext>
                </a:extLst>
              </p:cNvPr>
              <p:cNvSpPr txBox="1"/>
              <p:nvPr/>
            </p:nvSpPr>
            <p:spPr>
              <a:xfrm>
                <a:off x="939424" y="3613948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IoT Hub</a:t>
                </a:r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AD13C90-2493-6A4A-AA42-183DC0177EE3}"/>
                </a:ext>
              </a:extLst>
            </p:cNvPr>
            <p:cNvSpPr/>
            <p:nvPr/>
          </p:nvSpPr>
          <p:spPr>
            <a:xfrm>
              <a:off x="310658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92" tIns="18669" rIns="516353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IoT Hub receives message from device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8F44E7-D5FA-DB4C-84CA-4E43E6F53836}"/>
              </a:ext>
            </a:extLst>
          </p:cNvPr>
          <p:cNvGrpSpPr/>
          <p:nvPr/>
        </p:nvGrpSpPr>
        <p:grpSpPr>
          <a:xfrm>
            <a:off x="2550239" y="1847504"/>
            <a:ext cx="2488422" cy="3166957"/>
            <a:chOff x="2550239" y="1847504"/>
            <a:chExt cx="2488422" cy="31669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747972-2345-5D4D-B3AB-F9F96B909942}"/>
                </a:ext>
              </a:extLst>
            </p:cNvPr>
            <p:cNvGrpSpPr/>
            <p:nvPr/>
          </p:nvGrpSpPr>
          <p:grpSpPr>
            <a:xfrm>
              <a:off x="2972001" y="1847504"/>
              <a:ext cx="1189773" cy="1941466"/>
              <a:chOff x="2972001" y="2041814"/>
              <a:chExt cx="1189773" cy="1941466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537E47F-2F9F-EE46-A223-DBF6B0D15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2291" y="2041814"/>
                <a:ext cx="1139483" cy="11752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42933B-16F8-7741-A8AD-B6B7AF385D3D}"/>
                  </a:ext>
                </a:extLst>
              </p:cNvPr>
              <p:cNvSpPr txBox="1"/>
              <p:nvPr/>
            </p:nvSpPr>
            <p:spPr>
              <a:xfrm>
                <a:off x="2972001" y="3613948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Event Hub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8806157-280E-4F40-BD6F-9329B5E0B626}"/>
                </a:ext>
              </a:extLst>
            </p:cNvPr>
            <p:cNvSpPr/>
            <p:nvPr/>
          </p:nvSpPr>
          <p:spPr>
            <a:xfrm>
              <a:off x="2550239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92" tIns="18669" rIns="516353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Message is passed to Event Hub </a:t>
              </a:r>
              <a:r>
                <a:rPr lang="en-US" sz="1400" kern="12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fozr</a:t>
              </a:r>
              <a:r>
                <a:rPr lang="en-US" sz="14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processing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76BDEB-F925-D54E-90A8-C3CAE24BAD45}"/>
              </a:ext>
            </a:extLst>
          </p:cNvPr>
          <p:cNvGrpSpPr/>
          <p:nvPr/>
        </p:nvGrpSpPr>
        <p:grpSpPr>
          <a:xfrm>
            <a:off x="4789820" y="1765386"/>
            <a:ext cx="2488422" cy="3249075"/>
            <a:chOff x="4789820" y="1765386"/>
            <a:chExt cx="2488422" cy="32490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AE4720-983B-064B-9D23-ACD4F9A789F9}"/>
                </a:ext>
              </a:extLst>
            </p:cNvPr>
            <p:cNvGrpSpPr/>
            <p:nvPr/>
          </p:nvGrpSpPr>
          <p:grpSpPr>
            <a:xfrm>
              <a:off x="5099319" y="1765386"/>
              <a:ext cx="1618298" cy="2023584"/>
              <a:chOff x="5099319" y="1959696"/>
              <a:chExt cx="1618298" cy="2023584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A9C559-3CF8-194E-B0E7-74B972D3D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99319" y="1959696"/>
                <a:ext cx="1618298" cy="149186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7A33D1-918D-A841-870E-FEF5AADD9F3E}"/>
                  </a:ext>
                </a:extLst>
              </p:cNvPr>
              <p:cNvSpPr txBox="1"/>
              <p:nvPr/>
            </p:nvSpPr>
            <p:spPr>
              <a:xfrm>
                <a:off x="5337041" y="3613948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Function</a:t>
                </a:r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645A766-16E0-1543-B7F6-AE3E644EB3D4}"/>
                </a:ext>
              </a:extLst>
            </p:cNvPr>
            <p:cNvSpPr/>
            <p:nvPr/>
          </p:nvSpPr>
          <p:spPr>
            <a:xfrm>
              <a:off x="4789820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92" tIns="18669" rIns="516353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Event Hub Trigger wakes the Function up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C23C92-4964-7D47-8F06-0BBD04509141}"/>
              </a:ext>
            </a:extLst>
          </p:cNvPr>
          <p:cNvGrpSpPr/>
          <p:nvPr/>
        </p:nvGrpSpPr>
        <p:grpSpPr>
          <a:xfrm>
            <a:off x="6821410" y="1116226"/>
            <a:ext cx="2696412" cy="3898235"/>
            <a:chOff x="6821410" y="1116226"/>
            <a:chExt cx="2696412" cy="3898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6AD119-25B7-FC40-83CC-2ACD5AA097E9}"/>
                </a:ext>
              </a:extLst>
            </p:cNvPr>
            <p:cNvGrpSpPr/>
            <p:nvPr/>
          </p:nvGrpSpPr>
          <p:grpSpPr>
            <a:xfrm>
              <a:off x="6821410" y="1116226"/>
              <a:ext cx="2637806" cy="2672744"/>
              <a:chOff x="6821410" y="1310536"/>
              <a:chExt cx="2637806" cy="2672744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AF798700-6D71-3C4F-8758-55CFC7C0E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21410" y="1310536"/>
                <a:ext cx="2637806" cy="263780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9875B7-5408-364E-B847-05A6B8B0DCF7}"/>
                  </a:ext>
                </a:extLst>
              </p:cNvPr>
              <p:cNvSpPr txBox="1"/>
              <p:nvPr/>
            </p:nvSpPr>
            <p:spPr>
              <a:xfrm>
                <a:off x="7258705" y="3613948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SignalR Service</a:t>
                </a:r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9EE6E61-DB5C-D345-B9DD-F9BEEDC964B6}"/>
                </a:ext>
              </a:extLst>
            </p:cNvPr>
            <p:cNvSpPr/>
            <p:nvPr/>
          </p:nvSpPr>
          <p:spPr>
            <a:xfrm>
              <a:off x="7029400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3692" tIns="18669" rIns="516353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message is sent to the SignalR Service</a:t>
              </a: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E0F0A440-D9CE-F541-912B-385037B5905C}"/>
              </a:ext>
            </a:extLst>
          </p:cNvPr>
          <p:cNvSpPr/>
          <p:nvPr/>
        </p:nvSpPr>
        <p:spPr>
          <a:xfrm>
            <a:off x="9268981" y="4019092"/>
            <a:ext cx="2488422" cy="995369"/>
          </a:xfrm>
          <a:custGeom>
            <a:avLst/>
            <a:gdLst>
              <a:gd name="connsiteX0" fmla="*/ 0 w 2488422"/>
              <a:gd name="connsiteY0" fmla="*/ 0 h 995369"/>
              <a:gd name="connsiteX1" fmla="*/ 1990738 w 2488422"/>
              <a:gd name="connsiteY1" fmla="*/ 0 h 995369"/>
              <a:gd name="connsiteX2" fmla="*/ 2488422 w 2488422"/>
              <a:gd name="connsiteY2" fmla="*/ 497685 h 995369"/>
              <a:gd name="connsiteX3" fmla="*/ 1990738 w 2488422"/>
              <a:gd name="connsiteY3" fmla="*/ 995369 h 995369"/>
              <a:gd name="connsiteX4" fmla="*/ 0 w 2488422"/>
              <a:gd name="connsiteY4" fmla="*/ 995369 h 995369"/>
              <a:gd name="connsiteX5" fmla="*/ 497685 w 2488422"/>
              <a:gd name="connsiteY5" fmla="*/ 497685 h 995369"/>
              <a:gd name="connsiteX6" fmla="*/ 0 w 2488422"/>
              <a:gd name="connsiteY6" fmla="*/ 0 h 99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422" h="995369">
                <a:moveTo>
                  <a:pt x="0" y="0"/>
                </a:moveTo>
                <a:lnTo>
                  <a:pt x="1990738" y="0"/>
                </a:lnTo>
                <a:lnTo>
                  <a:pt x="2488422" y="497685"/>
                </a:lnTo>
                <a:lnTo>
                  <a:pt x="1990738" y="995369"/>
                </a:lnTo>
                <a:lnTo>
                  <a:pt x="0" y="995369"/>
                </a:lnTo>
                <a:lnTo>
                  <a:pt x="497685" y="4976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3692" tIns="18669" rIns="516353" bIns="1866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message is sent to Azure Storage Queues for storage in SQL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4456ADA-4951-FB4D-8E85-D7DF09BDC2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838329">
            <a:off x="-850324" y="-1492037"/>
            <a:ext cx="4624564" cy="391309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21EA1CE-8D68-BA4B-9104-594778907812}"/>
              </a:ext>
            </a:extLst>
          </p:cNvPr>
          <p:cNvGrpSpPr/>
          <p:nvPr/>
        </p:nvGrpSpPr>
        <p:grpSpPr>
          <a:xfrm>
            <a:off x="6449820" y="5381849"/>
            <a:ext cx="2496603" cy="1753090"/>
            <a:chOff x="6449820" y="5381849"/>
            <a:chExt cx="2496603" cy="175309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22929F-AC9A-354B-96BC-86E5C0DFD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00799" y="5475419"/>
              <a:ext cx="1345624" cy="16595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01CA84-0AF3-AA4D-96EB-23195C109919}"/>
                </a:ext>
              </a:extLst>
            </p:cNvPr>
            <p:cNvSpPr txBox="1"/>
            <p:nvPr/>
          </p:nvSpPr>
          <p:spPr>
            <a:xfrm>
              <a:off x="6449820" y="5381849"/>
              <a:ext cx="1274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UI notified so user has confidence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8543D3-EB01-C642-B33B-0FD819463D0A}"/>
              </a:ext>
            </a:extLst>
          </p:cNvPr>
          <p:cNvGrpSpPr/>
          <p:nvPr/>
        </p:nvGrpSpPr>
        <p:grpSpPr>
          <a:xfrm>
            <a:off x="9957316" y="5383872"/>
            <a:ext cx="2247163" cy="1333489"/>
            <a:chOff x="9957316" y="5383872"/>
            <a:chExt cx="2247163" cy="133348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9035361-97C7-024E-BABD-AF9CC41ED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57316" y="5475419"/>
              <a:ext cx="930209" cy="124194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9DA4E0-579C-8541-BA0E-68CFEE798D18}"/>
                </a:ext>
              </a:extLst>
            </p:cNvPr>
            <p:cNvSpPr txBox="1"/>
            <p:nvPr/>
          </p:nvSpPr>
          <p:spPr>
            <a:xfrm>
              <a:off x="10929660" y="5383872"/>
              <a:ext cx="1274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Sensor data 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5390820" cy="1500187"/>
          </a:xfrm>
        </p:spPr>
        <p:txBody>
          <a:bodyPr/>
          <a:lstStyle/>
          <a:p>
            <a:r>
              <a:rPr lang="en-US" dirty="0"/>
              <a:t>Real-time device monitoring</a:t>
            </a:r>
          </a:p>
        </p:txBody>
      </p:sp>
    </p:spTree>
    <p:extLst>
      <p:ext uri="{BB962C8B-B14F-4D97-AF65-F5344CB8AC3E}">
        <p14:creationId xmlns:p14="http://schemas.microsoft.com/office/powerpoint/2010/main" val="356762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A07A-0470-BE4F-835B-858C725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1506-EC30-6542-B157-4159AF32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SignalR 101</a:t>
            </a:r>
          </a:p>
          <a:p>
            <a:r>
              <a:rPr lang="en-US" dirty="0"/>
              <a:t>Client targeting with SignalR Hubs</a:t>
            </a:r>
          </a:p>
          <a:p>
            <a:r>
              <a:rPr lang="en-US" dirty="0"/>
              <a:t>Client Negotiation</a:t>
            </a:r>
          </a:p>
          <a:p>
            <a:r>
              <a:rPr lang="en-US" dirty="0"/>
              <a:t>Scaling out using Azure SignalR Service</a:t>
            </a:r>
          </a:p>
          <a:p>
            <a:r>
              <a:rPr lang="en-US" dirty="0"/>
              <a:t>Serverless SignalR </a:t>
            </a:r>
          </a:p>
          <a:p>
            <a:r>
              <a:rPr lang="en-US" dirty="0"/>
              <a:t>Native Android real-time with the SignalR Java client</a:t>
            </a:r>
          </a:p>
          <a:p>
            <a:r>
              <a:rPr lang="en-US" dirty="0"/>
              <a:t>Integration with IoT Hub for device dashboards</a:t>
            </a:r>
          </a:p>
          <a:p>
            <a:r>
              <a:rPr lang="en-US" dirty="0"/>
              <a:t>Calling the Azure SignalR Service REST API </a:t>
            </a:r>
          </a:p>
          <a:p>
            <a:r>
              <a:rPr lang="en-US" dirty="0"/>
              <a:t>Client-to-server Streaming with SignalR</a:t>
            </a:r>
          </a:p>
        </p:txBody>
      </p:sp>
    </p:spTree>
    <p:extLst>
      <p:ext uri="{BB962C8B-B14F-4D97-AF65-F5344CB8AC3E}">
        <p14:creationId xmlns:p14="http://schemas.microsoft.com/office/powerpoint/2010/main" val="417620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B4F39-AC3D-4475-9D63-76BE341EC0A5}"/>
              </a:ext>
            </a:extLst>
          </p:cNvPr>
          <p:cNvSpPr/>
          <p:nvPr/>
        </p:nvSpPr>
        <p:spPr>
          <a:xfrm>
            <a:off x="338477" y="3016402"/>
            <a:ext cx="1324604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682A90-2F7F-4F42-9CA4-990A5A0F7571}"/>
              </a:ext>
            </a:extLst>
          </p:cNvPr>
          <p:cNvSpPr/>
          <p:nvPr/>
        </p:nvSpPr>
        <p:spPr>
          <a:xfrm>
            <a:off x="4037856" y="2376278"/>
            <a:ext cx="2923890" cy="2435567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A0272-13A4-4ECB-81BF-5C5988DA9A18}"/>
              </a:ext>
            </a:extLst>
          </p:cNvPr>
          <p:cNvSpPr/>
          <p:nvPr/>
        </p:nvSpPr>
        <p:spPr>
          <a:xfrm>
            <a:off x="1814929" y="3251162"/>
            <a:ext cx="2097097" cy="6858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 GET/POST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698C47-FD12-4D6F-9B9A-D8CFE53A88AD}"/>
              </a:ext>
            </a:extLst>
          </p:cNvPr>
          <p:cNvSpPr/>
          <p:nvPr/>
        </p:nvSpPr>
        <p:spPr>
          <a:xfrm rot="20111391" flipH="1">
            <a:off x="6826393" y="1733788"/>
            <a:ext cx="2995438" cy="685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70B0E3-AC82-324E-B118-1A95804F94F6}"/>
              </a:ext>
            </a:extLst>
          </p:cNvPr>
          <p:cNvSpPr txBox="1">
            <a:spLocks/>
          </p:cNvSpPr>
          <p:nvPr/>
        </p:nvSpPr>
        <p:spPr>
          <a:xfrm>
            <a:off x="229301" y="117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SignalR Service REST API</a:t>
            </a:r>
          </a:p>
        </p:txBody>
      </p:sp>
      <p:sp>
        <p:nvSpPr>
          <p:cNvPr id="12" name="Arrow: Left 8">
            <a:extLst>
              <a:ext uri="{FF2B5EF4-FFF2-40B4-BE49-F238E27FC236}">
                <a16:creationId xmlns:a16="http://schemas.microsoft.com/office/drawing/2014/main" id="{29AE4E8A-F40A-E54A-99D8-D51E7A2CA6E4}"/>
              </a:ext>
            </a:extLst>
          </p:cNvPr>
          <p:cNvSpPr/>
          <p:nvPr/>
        </p:nvSpPr>
        <p:spPr>
          <a:xfrm rot="1488609" flipH="1" flipV="1">
            <a:off x="6826394" y="4533776"/>
            <a:ext cx="2995438" cy="685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Arrow: Left 8">
            <a:extLst>
              <a:ext uri="{FF2B5EF4-FFF2-40B4-BE49-F238E27FC236}">
                <a16:creationId xmlns:a16="http://schemas.microsoft.com/office/drawing/2014/main" id="{BFDE6E53-5DCD-B742-9F11-A582A350D9EB}"/>
              </a:ext>
            </a:extLst>
          </p:cNvPr>
          <p:cNvSpPr/>
          <p:nvPr/>
        </p:nvSpPr>
        <p:spPr>
          <a:xfrm flipH="1">
            <a:off x="7087576" y="3133782"/>
            <a:ext cx="2995438" cy="685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505D1-1635-D247-9965-680AC6879642}"/>
              </a:ext>
            </a:extLst>
          </p:cNvPr>
          <p:cNvSpPr/>
          <p:nvPr/>
        </p:nvSpPr>
        <p:spPr>
          <a:xfrm>
            <a:off x="10208844" y="2899022"/>
            <a:ext cx="1324604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5A7F4-74BD-2E49-86F5-12C44F6355A0}"/>
              </a:ext>
            </a:extLst>
          </p:cNvPr>
          <p:cNvSpPr/>
          <p:nvPr/>
        </p:nvSpPr>
        <p:spPr>
          <a:xfrm>
            <a:off x="9780318" y="5119787"/>
            <a:ext cx="1324604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EFF87-CC2F-F244-A861-2B40E1584574}"/>
              </a:ext>
            </a:extLst>
          </p:cNvPr>
          <p:cNvSpPr/>
          <p:nvPr/>
        </p:nvSpPr>
        <p:spPr>
          <a:xfrm>
            <a:off x="9898057" y="887490"/>
            <a:ext cx="1324604" cy="115532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</p:spTree>
    <p:extLst>
      <p:ext uri="{BB962C8B-B14F-4D97-AF65-F5344CB8AC3E}">
        <p14:creationId xmlns:p14="http://schemas.microsoft.com/office/powerpoint/2010/main" val="9215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19E08-38DB-2843-974F-9F1C2929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67" y="1854200"/>
            <a:ext cx="7344833" cy="2298700"/>
          </a:xfrm>
        </p:spPr>
        <p:txBody>
          <a:bodyPr>
            <a:normAutofit/>
          </a:bodyPr>
          <a:lstStyle/>
          <a:p>
            <a:r>
              <a:rPr lang="en-US" sz="6600" dirty="0"/>
              <a:t>Client-to-server streaming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9A90880-B3B8-404A-86C4-BE31F8D82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sneak preview</a:t>
            </a:r>
          </a:p>
        </p:txBody>
      </p:sp>
    </p:spTree>
    <p:extLst>
      <p:ext uri="{BB962C8B-B14F-4D97-AF65-F5344CB8AC3E}">
        <p14:creationId xmlns:p14="http://schemas.microsoft.com/office/powerpoint/2010/main" val="132548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CE540-51F7-8F46-999C-B43C89D9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credit where it’s due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A2FC-2AC8-994D-836F-6DB7DD4B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 Inspiration</a:t>
            </a:r>
          </a:p>
          <a:p>
            <a:pPr lvl="1"/>
            <a:r>
              <a:rPr lang="en-US" sz="2000" dirty="0"/>
              <a:t>Simple IoT Dashboard with Azure SignalR by Francisco </a:t>
            </a:r>
            <a:r>
              <a:rPr lang="en-US" sz="2000" dirty="0" err="1"/>
              <a:t>Beltrao</a:t>
            </a:r>
            <a:r>
              <a:rPr lang="en-US" sz="2000" dirty="0"/>
              <a:t> (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Processing data from IoT Hub with Azure Functions by </a:t>
            </a:r>
            <a:r>
              <a:rPr lang="en-US" sz="2000" dirty="0" err="1"/>
              <a:t>Gorka</a:t>
            </a:r>
            <a:r>
              <a:rPr lang="en-US" sz="2000" dirty="0"/>
              <a:t> </a:t>
            </a:r>
            <a:r>
              <a:rPr lang="en-US" sz="2000" dirty="0" err="1"/>
              <a:t>Madariaga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Real-time Charts with ASP.NET Core SignalR and </a:t>
            </a:r>
            <a:r>
              <a:rPr lang="en-US" sz="2000" dirty="0" err="1"/>
              <a:t>Chart.js</a:t>
            </a:r>
            <a:r>
              <a:rPr lang="en-US" sz="2000" dirty="0"/>
              <a:t> by Philipp Wagner (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)</a:t>
            </a:r>
          </a:p>
          <a:p>
            <a:r>
              <a:rPr lang="en-US" sz="2400" dirty="0"/>
              <a:t>The 3d stuff was made possible by </a:t>
            </a:r>
            <a:r>
              <a:rPr lang="en-US" sz="2400" dirty="0" err="1"/>
              <a:t>Three.js</a:t>
            </a:r>
            <a:endParaRPr lang="en-US" sz="2400" dirty="0"/>
          </a:p>
          <a:p>
            <a:pPr lvl="1"/>
            <a:r>
              <a:rPr lang="en-US" sz="2000" dirty="0" err="1"/>
              <a:t>Three.js</a:t>
            </a:r>
            <a:r>
              <a:rPr lang="en-US" sz="2000" dirty="0"/>
              <a:t> – </a:t>
            </a:r>
            <a:r>
              <a:rPr lang="en-US" sz="2000" dirty="0" err="1"/>
              <a:t>www.threejs.org</a:t>
            </a:r>
            <a:endParaRPr lang="en-US" sz="2000" dirty="0"/>
          </a:p>
          <a:p>
            <a:r>
              <a:rPr lang="en-US" sz="2400" dirty="0"/>
              <a:t>Stephen Halter (@halter73) for the smoothing help</a:t>
            </a:r>
          </a:p>
          <a:p>
            <a:r>
              <a:rPr lang="en-US" sz="2400" dirty="0"/>
              <a:t>Anthony Chu for great resources on the Azure SignalR Bindings</a:t>
            </a:r>
          </a:p>
          <a:p>
            <a:pPr lvl="1"/>
            <a:r>
              <a:rPr lang="en-US" sz="1600" dirty="0">
                <a:hlinkClick r:id="rId6"/>
              </a:rPr>
              <a:t>https://anthonychu.ca</a:t>
            </a:r>
            <a:endParaRPr lang="en-US" sz="1600" dirty="0"/>
          </a:p>
          <a:p>
            <a:r>
              <a:rPr lang="en-US" sz="2000" dirty="0"/>
              <a:t>Demos are either in the </a:t>
            </a:r>
            <a:r>
              <a:rPr lang="en-US" sz="2000" dirty="0" err="1"/>
              <a:t>IglooConf</a:t>
            </a:r>
            <a:r>
              <a:rPr lang="en-US" sz="2000" dirty="0"/>
              <a:t> repository or the main SignalR-Samples repository</a:t>
            </a:r>
          </a:p>
          <a:p>
            <a:pPr marL="457200" lvl="1" indent="0">
              <a:buNone/>
            </a:pPr>
            <a:r>
              <a:rPr lang="en-US" sz="1600" dirty="0">
                <a:hlinkClick r:id="rId7"/>
              </a:rPr>
              <a:t>https://github.com/bradygaster/IglooConf</a:t>
            </a:r>
            <a:r>
              <a:rPr lang="en-US" sz="1600" dirty="0"/>
              <a:t>  or 	</a:t>
            </a:r>
          </a:p>
        </p:txBody>
      </p:sp>
    </p:spTree>
    <p:extLst>
      <p:ext uri="{BB962C8B-B14F-4D97-AF65-F5344CB8AC3E}">
        <p14:creationId xmlns:p14="http://schemas.microsoft.com/office/powerpoint/2010/main" val="1629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90881"/>
            <a:ext cx="4201789" cy="1500187"/>
          </a:xfrm>
        </p:spPr>
        <p:txBody>
          <a:bodyPr/>
          <a:lstStyle/>
          <a:p>
            <a:r>
              <a:rPr lang="en-US" dirty="0"/>
              <a:t>Real-time HTTP</a:t>
            </a:r>
          </a:p>
        </p:txBody>
      </p:sp>
    </p:spTree>
    <p:extLst>
      <p:ext uri="{BB962C8B-B14F-4D97-AF65-F5344CB8AC3E}">
        <p14:creationId xmlns:p14="http://schemas.microsoft.com/office/powerpoint/2010/main" val="17299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7101" y="-42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9759" y="4257153"/>
            <a:ext cx="1140890" cy="1140890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014835" y="5365589"/>
            <a:ext cx="1570735" cy="1012011"/>
          </a:xfrm>
          <a:prstGeom prst="rect">
            <a:avLst/>
          </a:prstGeom>
        </p:spPr>
        <p:txBody>
          <a:bodyPr vert="horz" wrap="square" lIns="143410" tIns="89632" rIns="143410" bIns="89632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Client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“Damian”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2538393" y="4394521"/>
            <a:ext cx="523620" cy="924415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9200" y="1412044"/>
            <a:ext cx="2321169" cy="2184275"/>
            <a:chOff x="46448" y="1394854"/>
            <a:chExt cx="2572056" cy="2420366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4"/>
              <a:ext cx="2572056" cy="118960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50894" y="4268086"/>
            <a:ext cx="1594367" cy="2122718"/>
            <a:chOff x="493742" y="1394854"/>
            <a:chExt cx="1766696" cy="235215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4"/>
              <a:ext cx="1766696" cy="112139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“Glenn”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8556" y="4268086"/>
            <a:ext cx="1239353" cy="1664580"/>
            <a:chOff x="4047909" y="2631167"/>
            <a:chExt cx="1264205" cy="1697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90B1D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8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rgbClr val="90B1D0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90B1D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3702142" y="6031671"/>
            <a:ext cx="4790761" cy="562254"/>
          </a:xfrm>
          <a:prstGeom prst="rect">
            <a:avLst/>
          </a:prstGeom>
        </p:spPr>
        <p:txBody>
          <a:bodyPr vert="horz" wrap="square" lIns="89642" tIns="44821" rIns="89642" bIns="44821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137" dirty="0" err="1">
                <a:solidFill>
                  <a:schemeClr val="bg1"/>
                </a:solidFill>
              </a:rPr>
              <a:t>Clients.</a:t>
            </a:r>
            <a:r>
              <a:rPr lang="en-US" sz="3137" dirty="0" err="1">
                <a:solidFill>
                  <a:srgbClr val="90B1D0"/>
                </a:solidFill>
              </a:rPr>
              <a:t>All</a:t>
            </a:r>
            <a:r>
              <a:rPr lang="en-US" sz="3137" dirty="0" err="1">
                <a:solidFill>
                  <a:schemeClr val="bg1"/>
                </a:solidFill>
              </a:rPr>
              <a:t>.</a:t>
            </a:r>
            <a:r>
              <a:rPr lang="en-US" sz="3137" i="1" dirty="0" err="1">
                <a:solidFill>
                  <a:schemeClr val="bg1"/>
                </a:solidFill>
              </a:rPr>
              <a:t>doWork</a:t>
            </a:r>
            <a:r>
              <a:rPr lang="en-US" sz="3137" i="1" dirty="0">
                <a:solidFill>
                  <a:schemeClr val="bg1"/>
                </a:solidFill>
              </a:rPr>
              <a:t>()</a:t>
            </a:r>
            <a:endParaRPr lang="en-US" sz="3137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830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70648" y="5020163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6875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19324" y="3551229"/>
            <a:ext cx="0" cy="578248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29759" y="4257153"/>
            <a:ext cx="1140890" cy="1140890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014835" y="5365589"/>
            <a:ext cx="1570735" cy="1012011"/>
          </a:xfrm>
          <a:prstGeom prst="rect">
            <a:avLst/>
          </a:prstGeom>
        </p:spPr>
        <p:txBody>
          <a:bodyPr vert="horz" wrap="square" lIns="143410" tIns="89632" rIns="143410" bIns="89632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Client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“Damian”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2538393" y="4394521"/>
            <a:ext cx="523620" cy="924415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9200" y="1412044"/>
            <a:ext cx="2321169" cy="2184275"/>
            <a:chOff x="46448" y="1394854"/>
            <a:chExt cx="2572056" cy="2420366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4"/>
              <a:ext cx="2572056" cy="118960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50894" y="4268086"/>
            <a:ext cx="1594367" cy="2122718"/>
            <a:chOff x="493742" y="1394854"/>
            <a:chExt cx="1766696" cy="235215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4"/>
              <a:ext cx="1766696" cy="112139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“Glenn”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8556" y="4268086"/>
            <a:ext cx="1239353" cy="1664580"/>
            <a:chOff x="4047909" y="2631167"/>
            <a:chExt cx="1264205" cy="1697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8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3702142" y="6031671"/>
            <a:ext cx="4790761" cy="562254"/>
          </a:xfrm>
          <a:prstGeom prst="rect">
            <a:avLst/>
          </a:prstGeom>
        </p:spPr>
        <p:txBody>
          <a:bodyPr vert="horz" wrap="square" lIns="89642" tIns="44821" rIns="89642" bIns="44821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137" dirty="0" err="1">
                <a:solidFill>
                  <a:schemeClr val="bg1"/>
                </a:solidFill>
              </a:rPr>
              <a:t>Clients.</a:t>
            </a:r>
            <a:r>
              <a:rPr lang="en-US" sz="3137" dirty="0" err="1">
                <a:solidFill>
                  <a:srgbClr val="90B1D0"/>
                </a:solidFill>
              </a:rPr>
              <a:t>Caller</a:t>
            </a:r>
            <a:r>
              <a:rPr lang="en-US" sz="3137" dirty="0" err="1">
                <a:solidFill>
                  <a:schemeClr val="bg1"/>
                </a:solidFill>
              </a:rPr>
              <a:t>.</a:t>
            </a:r>
            <a:r>
              <a:rPr lang="en-US" sz="3137" i="1" dirty="0" err="1">
                <a:solidFill>
                  <a:schemeClr val="bg1"/>
                </a:solidFill>
              </a:rPr>
              <a:t>doWork</a:t>
            </a:r>
            <a:r>
              <a:rPr lang="en-US" sz="3137" i="1" dirty="0">
                <a:solidFill>
                  <a:schemeClr val="bg1"/>
                </a:solidFill>
              </a:rPr>
              <a:t>()</a:t>
            </a:r>
            <a:endParaRPr lang="en-US" sz="3137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830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70648" y="5020163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8BFC1AE-D3FB-E04E-962F-AE7DD93C4A01}"/>
              </a:ext>
            </a:extLst>
          </p:cNvPr>
          <p:cNvSpPr txBox="1">
            <a:spLocks/>
          </p:cNvSpPr>
          <p:nvPr/>
        </p:nvSpPr>
        <p:spPr>
          <a:xfrm>
            <a:off x="177101" y="-4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29759" y="4257153"/>
            <a:ext cx="1140890" cy="1140890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014835" y="5365589"/>
            <a:ext cx="1570735" cy="1012011"/>
          </a:xfrm>
          <a:prstGeom prst="rect">
            <a:avLst/>
          </a:prstGeom>
        </p:spPr>
        <p:txBody>
          <a:bodyPr vert="horz" wrap="square" lIns="143410" tIns="89632" rIns="143410" bIns="89632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Client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“Damian”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2538393" y="4394521"/>
            <a:ext cx="523620" cy="924415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9200" y="1412044"/>
            <a:ext cx="2321169" cy="2184275"/>
            <a:chOff x="46448" y="1394854"/>
            <a:chExt cx="2572056" cy="2420366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4"/>
              <a:ext cx="2572056" cy="118960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50894" y="4268086"/>
            <a:ext cx="1594367" cy="2122718"/>
            <a:chOff x="493742" y="1394854"/>
            <a:chExt cx="1766696" cy="235215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4"/>
              <a:ext cx="1766696" cy="112139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“Glenn”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8556" y="4268086"/>
            <a:ext cx="1239353" cy="1664580"/>
            <a:chOff x="4047909" y="2631167"/>
            <a:chExt cx="1264205" cy="1697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8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3702142" y="6031671"/>
            <a:ext cx="4790761" cy="562254"/>
          </a:xfrm>
          <a:prstGeom prst="rect">
            <a:avLst/>
          </a:prstGeom>
        </p:spPr>
        <p:txBody>
          <a:bodyPr vert="horz" wrap="square" lIns="89642" tIns="44821" rIns="89642" bIns="44821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137" dirty="0" err="1">
                <a:solidFill>
                  <a:schemeClr val="bg1"/>
                </a:solidFill>
              </a:rPr>
              <a:t>Clients.</a:t>
            </a:r>
            <a:r>
              <a:rPr lang="en-US" sz="3137" dirty="0" err="1">
                <a:solidFill>
                  <a:srgbClr val="90B1D0"/>
                </a:solidFill>
              </a:rPr>
              <a:t>Others</a:t>
            </a:r>
            <a:r>
              <a:rPr lang="en-US" sz="3137" dirty="0" err="1">
                <a:solidFill>
                  <a:schemeClr val="bg1"/>
                </a:solidFill>
              </a:rPr>
              <a:t>.</a:t>
            </a:r>
            <a:r>
              <a:rPr lang="en-US" sz="3137" i="1" dirty="0" err="1">
                <a:solidFill>
                  <a:schemeClr val="bg1"/>
                </a:solidFill>
              </a:rPr>
              <a:t>doWork</a:t>
            </a:r>
            <a:r>
              <a:rPr lang="en-US" sz="3137" i="1" dirty="0">
                <a:solidFill>
                  <a:schemeClr val="bg1"/>
                </a:solidFill>
              </a:rPr>
              <a:t>()</a:t>
            </a:r>
            <a:endParaRPr lang="en-US" sz="3137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830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6875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19324" y="3551229"/>
            <a:ext cx="0" cy="578248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F075E1F3-B016-2B44-954A-36F468B5948F}"/>
              </a:ext>
            </a:extLst>
          </p:cNvPr>
          <p:cNvSpPr txBox="1">
            <a:spLocks/>
          </p:cNvSpPr>
          <p:nvPr/>
        </p:nvSpPr>
        <p:spPr>
          <a:xfrm>
            <a:off x="177101" y="-4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29759" y="4257153"/>
            <a:ext cx="1140890" cy="1140890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014835" y="5365589"/>
            <a:ext cx="1570735" cy="1012011"/>
          </a:xfrm>
          <a:prstGeom prst="rect">
            <a:avLst/>
          </a:prstGeom>
        </p:spPr>
        <p:txBody>
          <a:bodyPr vert="horz" wrap="square" lIns="143410" tIns="89632" rIns="143410" bIns="89632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Client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“Damian”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2538393" y="4394521"/>
            <a:ext cx="523620" cy="924415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9200" y="1412044"/>
            <a:ext cx="2321169" cy="2184275"/>
            <a:chOff x="46448" y="1394854"/>
            <a:chExt cx="2572056" cy="2420366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4"/>
              <a:ext cx="2572056" cy="118960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50894" y="4268086"/>
            <a:ext cx="1594367" cy="2122718"/>
            <a:chOff x="493742" y="1394854"/>
            <a:chExt cx="1766696" cy="235215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4"/>
              <a:ext cx="1766696" cy="112139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“Glenn”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8556" y="4268086"/>
            <a:ext cx="1239353" cy="1664580"/>
            <a:chOff x="4047909" y="2631167"/>
            <a:chExt cx="1264205" cy="1697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8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3382078" y="6053622"/>
            <a:ext cx="5430890" cy="562254"/>
          </a:xfrm>
          <a:prstGeom prst="rect">
            <a:avLst/>
          </a:prstGeom>
        </p:spPr>
        <p:txBody>
          <a:bodyPr vert="horz" wrap="square" lIns="89642" tIns="44821" rIns="89642" bIns="44821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137" dirty="0" err="1">
                <a:solidFill>
                  <a:schemeClr val="bg1"/>
                </a:solidFill>
              </a:rPr>
              <a:t>Clients.</a:t>
            </a:r>
            <a:r>
              <a:rPr lang="en-US" sz="3137" dirty="0" err="1">
                <a:solidFill>
                  <a:srgbClr val="90B1D0"/>
                </a:solidFill>
              </a:rPr>
              <a:t>Group</a:t>
            </a:r>
            <a:r>
              <a:rPr lang="en-US" sz="3137" dirty="0">
                <a:solidFill>
                  <a:srgbClr val="90B1D0"/>
                </a:solidFill>
              </a:rPr>
              <a:t>(”</a:t>
            </a:r>
            <a:r>
              <a:rPr lang="en-US" sz="3137" dirty="0">
                <a:solidFill>
                  <a:schemeClr val="accent2"/>
                </a:solidFill>
              </a:rPr>
              <a:t>Dev</a:t>
            </a:r>
            <a:r>
              <a:rPr lang="en-US" sz="3137" dirty="0">
                <a:solidFill>
                  <a:srgbClr val="90B1D0"/>
                </a:solidFill>
              </a:rPr>
              <a:t>")</a:t>
            </a:r>
            <a:r>
              <a:rPr lang="en-US" sz="3137" dirty="0">
                <a:solidFill>
                  <a:schemeClr val="bg1"/>
                </a:solidFill>
              </a:rPr>
              <a:t>.</a:t>
            </a:r>
            <a:r>
              <a:rPr lang="en-US" sz="3137" i="1" dirty="0" err="1">
                <a:solidFill>
                  <a:schemeClr val="bg1"/>
                </a:solidFill>
              </a:rPr>
              <a:t>doWork</a:t>
            </a:r>
            <a:r>
              <a:rPr lang="en-US" sz="3137" i="1" dirty="0">
                <a:solidFill>
                  <a:schemeClr val="bg1"/>
                </a:solidFill>
              </a:rPr>
              <a:t>()</a:t>
            </a:r>
            <a:endParaRPr lang="en-US" sz="3137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830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19324" y="3551229"/>
            <a:ext cx="0" cy="578248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3CAEAFB-0C0D-F84D-A899-09A65A7E9CED}"/>
              </a:ext>
            </a:extLst>
          </p:cNvPr>
          <p:cNvSpPr txBox="1">
            <a:spLocks/>
          </p:cNvSpPr>
          <p:nvPr/>
        </p:nvSpPr>
        <p:spPr>
          <a:xfrm>
            <a:off x="177101" y="-4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29759" y="4257153"/>
            <a:ext cx="1140890" cy="1140890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2014835" y="5365589"/>
            <a:ext cx="1570735" cy="1012011"/>
          </a:xfrm>
          <a:prstGeom prst="rect">
            <a:avLst/>
          </a:prstGeom>
        </p:spPr>
        <p:txBody>
          <a:bodyPr vert="horz" wrap="square" lIns="143410" tIns="89632" rIns="143410" bIns="89632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Client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“Damian”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2538393" y="4394521"/>
            <a:ext cx="523620" cy="924415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9200" y="1412044"/>
            <a:ext cx="2321169" cy="2184275"/>
            <a:chOff x="46448" y="1394854"/>
            <a:chExt cx="2572056" cy="2420366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4"/>
              <a:ext cx="2572056" cy="118960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50894" y="4268086"/>
            <a:ext cx="1594367" cy="2122718"/>
            <a:chOff x="493742" y="1394854"/>
            <a:chExt cx="1766696" cy="2352156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4"/>
              <a:ext cx="1766696" cy="1121396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Client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“Glenn”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98556" y="4268086"/>
            <a:ext cx="1239353" cy="1664580"/>
            <a:chOff x="4047909" y="2631167"/>
            <a:chExt cx="1264205" cy="169795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8"/>
            </a:xfrm>
            <a:prstGeom prst="rect">
              <a:avLst/>
            </a:prstGeom>
          </p:spPr>
          <p:txBody>
            <a:bodyPr vert="horz" wrap="square" lIns="143410" tIns="89632" rIns="143410" bIns="89632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33" tIns="45716" rIns="91433" bIns="45716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3370648" y="6055117"/>
            <a:ext cx="5480246" cy="562254"/>
          </a:xfrm>
          <a:prstGeom prst="rect">
            <a:avLst/>
          </a:prstGeom>
        </p:spPr>
        <p:txBody>
          <a:bodyPr vert="horz" wrap="square" lIns="89642" tIns="44821" rIns="89642" bIns="44821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137" dirty="0" err="1">
                <a:solidFill>
                  <a:schemeClr val="bg1"/>
                </a:solidFill>
              </a:rPr>
              <a:t>Clients.</a:t>
            </a:r>
            <a:r>
              <a:rPr lang="en-US" sz="3137" dirty="0" err="1">
                <a:solidFill>
                  <a:srgbClr val="90B1D0"/>
                </a:solidFill>
              </a:rPr>
              <a:t>User</a:t>
            </a:r>
            <a:r>
              <a:rPr lang="en-US" sz="3137" dirty="0">
                <a:solidFill>
                  <a:srgbClr val="90B1D0"/>
                </a:solidFill>
              </a:rPr>
              <a:t>(“</a:t>
            </a:r>
            <a:r>
              <a:rPr lang="en-US" sz="3137" dirty="0">
                <a:solidFill>
                  <a:schemeClr val="accent2"/>
                </a:solidFill>
              </a:rPr>
              <a:t>Glenn</a:t>
            </a:r>
            <a:r>
              <a:rPr lang="en-US" sz="3137" dirty="0">
                <a:solidFill>
                  <a:srgbClr val="90B1D0"/>
                </a:solidFill>
              </a:rPr>
              <a:t>”)</a:t>
            </a:r>
            <a:r>
              <a:rPr lang="en-US" sz="3137" dirty="0">
                <a:solidFill>
                  <a:schemeClr val="bg1"/>
                </a:solidFill>
              </a:rPr>
              <a:t>.</a:t>
            </a:r>
            <a:r>
              <a:rPr lang="en-US" sz="3137" i="1" dirty="0" err="1">
                <a:solidFill>
                  <a:schemeClr val="bg1"/>
                </a:solidFill>
              </a:rPr>
              <a:t>doWork</a:t>
            </a:r>
            <a:r>
              <a:rPr lang="en-US" sz="3137" i="1" dirty="0">
                <a:solidFill>
                  <a:schemeClr val="bg1"/>
                </a:solidFill>
              </a:rPr>
              <a:t>()</a:t>
            </a:r>
            <a:endParaRPr lang="en-US" sz="3137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830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6875" y="4808386"/>
            <a:ext cx="2064253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041050-9389-8441-9779-7761FAC367E6}"/>
              </a:ext>
            </a:extLst>
          </p:cNvPr>
          <p:cNvSpPr txBox="1">
            <a:spLocks/>
          </p:cNvSpPr>
          <p:nvPr/>
        </p:nvSpPr>
        <p:spPr>
          <a:xfrm>
            <a:off x="177101" y="-4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2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D7B9-00A2-054C-9FB4-8AC1A207A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26859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{2BBDB03A-419F-6848-AFA3-5E0136BEF29D}tf10001079</Template>
  <TotalTime>4594</TotalTime>
  <Words>704</Words>
  <Application>Microsoft Macintosh PowerPoint</Application>
  <PresentationFormat>Widescreen</PresentationFormat>
  <Paragraphs>182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Source Sans Pro</vt:lpstr>
      <vt:lpstr>Source Sans Pro Semibold</vt:lpstr>
      <vt:lpstr>Office Theme</vt:lpstr>
      <vt:lpstr>Real-time all the things with SignalR</vt:lpstr>
      <vt:lpstr>Agenda</vt:lpstr>
      <vt:lpstr>Demo</vt:lpstr>
      <vt:lpstr>Client Targeting with SignalR Hubs</vt:lpstr>
      <vt:lpstr>PowerPoint Presentation</vt:lpstr>
      <vt:lpstr>PowerPoint Presentation</vt:lpstr>
      <vt:lpstr>PowerPoint Presentation</vt:lpstr>
      <vt:lpstr>PowerPoint Presentation</vt:lpstr>
      <vt:lpstr>Demo</vt:lpstr>
      <vt:lpstr>SignalR with old-school clients &amp; servers</vt:lpstr>
      <vt:lpstr>SignalR with modern clients &amp; servers</vt:lpstr>
      <vt:lpstr>Demo</vt:lpstr>
      <vt:lpstr>Demo</vt:lpstr>
      <vt:lpstr>Azure SignalR Service</vt:lpstr>
      <vt:lpstr>PowerPoint Presentation</vt:lpstr>
      <vt:lpstr>Demo</vt:lpstr>
      <vt:lpstr>Demo</vt:lpstr>
      <vt:lpstr>Real-time device monitoring</vt:lpstr>
      <vt:lpstr>Demo</vt:lpstr>
      <vt:lpstr>PowerPoint Presentation</vt:lpstr>
      <vt:lpstr>Client-to-server streaming</vt:lpstr>
      <vt:lpstr>Giving credit where it’s due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Ots</dc:creator>
  <cp:lastModifiedBy>Brady Gaster</cp:lastModifiedBy>
  <cp:revision>104</cp:revision>
  <dcterms:created xsi:type="dcterms:W3CDTF">2019-01-10T14:52:44Z</dcterms:created>
  <dcterms:modified xsi:type="dcterms:W3CDTF">2019-01-17T07:57:52Z</dcterms:modified>
</cp:coreProperties>
</file>