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1"/>
    <p:sldMasterId id="2147483694" r:id="rId2"/>
    <p:sldMasterId id="2147483709" r:id="rId3"/>
    <p:sldMasterId id="2147483721" r:id="rId4"/>
    <p:sldMasterId id="2147483733" r:id="rId5"/>
    <p:sldMasterId id="2147483748" r:id="rId6"/>
  </p:sldMasterIdLst>
  <p:notesMasterIdLst>
    <p:notesMasterId r:id="rId29"/>
  </p:notesMasterIdLst>
  <p:handoutMasterIdLst>
    <p:handoutMasterId r:id="rId30"/>
  </p:handoutMasterIdLst>
  <p:sldIdLst>
    <p:sldId id="258" r:id="rId7"/>
    <p:sldId id="1911" r:id="rId8"/>
    <p:sldId id="1912" r:id="rId9"/>
    <p:sldId id="1460" r:id="rId10"/>
    <p:sldId id="1895" r:id="rId11"/>
    <p:sldId id="1896" r:id="rId12"/>
    <p:sldId id="1897" r:id="rId13"/>
    <p:sldId id="1898" r:id="rId14"/>
    <p:sldId id="1899" r:id="rId15"/>
    <p:sldId id="259" r:id="rId16"/>
    <p:sldId id="262" r:id="rId17"/>
    <p:sldId id="263" r:id="rId18"/>
    <p:sldId id="1900" r:id="rId19"/>
    <p:sldId id="1901" r:id="rId20"/>
    <p:sldId id="314" r:id="rId21"/>
    <p:sldId id="1902" r:id="rId22"/>
    <p:sldId id="1903" r:id="rId23"/>
    <p:sldId id="1904" r:id="rId24"/>
    <p:sldId id="1905" r:id="rId25"/>
    <p:sldId id="1908" r:id="rId26"/>
    <p:sldId id="1914" r:id="rId27"/>
    <p:sldId id="261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CC3300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6179A8"/>
    <a:srgbClr val="5EAFA6"/>
    <a:srgbClr val="5CB565"/>
    <a:srgbClr val="F77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5" autoAdjust="0"/>
    <p:restoredTop sz="87622" autoAdjust="0"/>
  </p:normalViewPr>
  <p:slideViewPr>
    <p:cSldViewPr>
      <p:cViewPr varScale="1">
        <p:scale>
          <a:sx n="155" d="100"/>
          <a:sy n="155" d="100"/>
        </p:scale>
        <p:origin x="208" y="376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144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Visual Studio Live! Las Vegas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Open the debugging tools to show the site’s in SSE</a:t>
            </a:r>
          </a:p>
          <a:p>
            <a:pPr marL="228600" indent="-228600">
              <a:buAutoNum type="arabicPeriod"/>
            </a:pPr>
            <a:r>
              <a:rPr lang="en-US" dirty="0"/>
              <a:t>Open the site’s blade in the Azure portal</a:t>
            </a:r>
          </a:p>
          <a:p>
            <a:pPr marL="228600" indent="-228600">
              <a:buAutoNum type="arabicPeriod"/>
            </a:pPr>
            <a:r>
              <a:rPr lang="en-US" dirty="0"/>
              <a:t>Enable Web Sockets</a:t>
            </a:r>
          </a:p>
          <a:p>
            <a:pPr marL="228600" indent="-228600">
              <a:buAutoNum type="arabicPeriod"/>
            </a:pPr>
            <a:r>
              <a:rPr lang="en-US" dirty="0"/>
              <a:t>Enable ARR Affinity</a:t>
            </a:r>
          </a:p>
          <a:p>
            <a:pPr marL="228600" indent="-228600">
              <a:buAutoNum type="arabicPeriod"/>
            </a:pPr>
            <a:r>
              <a:rPr lang="en-US" dirty="0"/>
              <a:t>Reload the site and show it’s running with WebSockets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380CC-6968-C647-811E-3D4E2903C5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10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Ask the audience to stop controlling it for a moment.</a:t>
            </a:r>
          </a:p>
          <a:p>
            <a:pPr marL="228600" indent="-228600">
              <a:buAutoNum type="arabicPeriod"/>
            </a:pPr>
            <a:r>
              <a:rPr lang="en-US" dirty="0"/>
              <a:t>Open the gyro URL up on the phone and control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380CC-6968-C647-811E-3D4E2903C5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77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380CC-6968-C647-811E-3D4E2903C5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34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380CC-6968-C647-811E-3D4E2903C5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17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Open </a:t>
            </a:r>
            <a:r>
              <a:rPr lang="en-US" dirty="0" err="1"/>
              <a:t>Startup.cs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Open the .</a:t>
            </a:r>
            <a:r>
              <a:rPr lang="en-US" dirty="0" err="1"/>
              <a:t>csproj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Open the </a:t>
            </a:r>
            <a:r>
              <a:rPr lang="en-US" dirty="0" err="1"/>
              <a:t>appsettings.json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Change to the Azure branch</a:t>
            </a:r>
          </a:p>
          <a:p>
            <a:pPr marL="228600" indent="-228600">
              <a:buAutoNum type="arabicPeriod"/>
            </a:pPr>
            <a:r>
              <a:rPr lang="en-US" dirty="0"/>
              <a:t>Show the differences</a:t>
            </a:r>
          </a:p>
          <a:p>
            <a:pPr marL="228600" indent="-228600">
              <a:buAutoNum type="arabicPeriod"/>
            </a:pPr>
            <a:r>
              <a:rPr lang="en-US" dirty="0"/>
              <a:t>Wire up the configuration</a:t>
            </a:r>
          </a:p>
          <a:p>
            <a:pPr marL="228600" indent="-228600">
              <a:buAutoNum type="arabicPeriod"/>
            </a:pPr>
            <a:r>
              <a:rPr lang="en-US" dirty="0"/>
              <a:t>Reload the shape in the cloud and the controls locally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380CC-6968-C647-811E-3D4E2903C5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41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Open the </a:t>
            </a:r>
            <a:r>
              <a:rPr lang="en-US" dirty="0" err="1"/>
              <a:t>PullRequestR</a:t>
            </a:r>
            <a:r>
              <a:rPr lang="en-US" dirty="0"/>
              <a:t> sample in VS Code</a:t>
            </a:r>
          </a:p>
          <a:p>
            <a:pPr marL="228600" indent="-228600">
              <a:buAutoNum type="arabicPeriod"/>
            </a:pPr>
            <a:r>
              <a:rPr lang="en-US" dirty="0"/>
              <a:t>Open the Function code and show the SignalR bindings</a:t>
            </a:r>
          </a:p>
          <a:p>
            <a:pPr marL="228600" indent="-228600">
              <a:buAutoNum type="arabicPeriod"/>
            </a:pPr>
            <a:r>
              <a:rPr lang="en-US" dirty="0"/>
              <a:t>Open the Android app code (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380CC-6968-C647-811E-3D4E2903C5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49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380CC-6968-C647-811E-3D4E2903C5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95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Open the html file from disk</a:t>
            </a:r>
          </a:p>
          <a:p>
            <a:pPr marL="228600" indent="-228600">
              <a:buAutoNum type="arabicPeriod"/>
            </a:pPr>
            <a:r>
              <a:rPr lang="en-US" dirty="0"/>
              <a:t>Plug in the device</a:t>
            </a:r>
          </a:p>
          <a:p>
            <a:pPr marL="228600" indent="-228600">
              <a:buAutoNum type="arabicPeriod"/>
            </a:pPr>
            <a:r>
              <a:rPr lang="en-US" dirty="0"/>
              <a:t>Breathe on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380CC-6968-C647-811E-3D4E2903C5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380CC-6968-C647-811E-3D4E2903C5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53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Open the html file from disk</a:t>
            </a:r>
          </a:p>
          <a:p>
            <a:pPr marL="228600" indent="-228600">
              <a:buAutoNum type="arabicPeriod"/>
            </a:pPr>
            <a:r>
              <a:rPr lang="en-US" dirty="0"/>
              <a:t>Plug in the device</a:t>
            </a:r>
          </a:p>
          <a:p>
            <a:pPr marL="228600" indent="-228600">
              <a:buAutoNum type="arabicPeriod"/>
            </a:pPr>
            <a:r>
              <a:rPr lang="en-US" dirty="0"/>
              <a:t>Breathe on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380CC-6968-C647-811E-3D4E2903C5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4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380CC-6968-C647-811E-3D4E2903C5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619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380CC-6968-C647-811E-3D4E2903C5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21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Run the 3d cloud locally</a:t>
            </a:r>
          </a:p>
          <a:p>
            <a:pPr marL="228600" indent="-228600">
              <a:buAutoNum type="arabicPeriod"/>
            </a:pPr>
            <a:r>
              <a:rPr lang="en-US" dirty="0"/>
              <a:t>Open the control up in a second browser to show how the plane responds to the controls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380CC-6968-C647-811E-3D4E2903C5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01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380CC-6968-C647-811E-3D4E2903C5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89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380CC-6968-C647-811E-3D4E2903C5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83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380CC-6968-C647-811E-3D4E2903C5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54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Open the site up in the browser from the live site.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380CC-6968-C647-811E-3D4E2903C5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10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380CC-6968-C647-811E-3D4E2903C5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46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380CC-6968-C647-811E-3D4E2903C5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76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0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5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97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07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5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76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58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756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80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51585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59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975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071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259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766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5841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065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7569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83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994180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64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1E94-D08C-431E-88FC-7EB62E529A19}" type="datetimeFigureOut">
              <a:rPr lang="en-US" smtClean="0"/>
              <a:pPr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64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tiff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0.sv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5.sv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fbeltrao/simple-iot-dashboard-with-azure-signalr-de18f727b708" TargetMode="External"/><Relationship Id="rId7" Type="http://schemas.openxmlformats.org/officeDocument/2006/relationships/hyperlink" Target="https://github.com/bradygaster/vslivevegas2019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8.xml"/><Relationship Id="rId6" Type="http://schemas.openxmlformats.org/officeDocument/2006/relationships/hyperlink" Target="https://anthonychu.ca/" TargetMode="External"/><Relationship Id="rId5" Type="http://schemas.openxmlformats.org/officeDocument/2006/relationships/hyperlink" Target="https://bytefish.de/blog/realtime_charts_signalr_chartjs/" TargetMode="External"/><Relationship Id="rId4" Type="http://schemas.openxmlformats.org/officeDocument/2006/relationships/hyperlink" Target="https://azure.microsoft.com/en-us/resources/samples/functions-js-iot-hub-processin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22725" y="2571750"/>
            <a:ext cx="3987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algn="r" eaLnBrk="1" hangingPunct="1">
              <a:defRPr/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Arial" charset="0"/>
                <a:cs typeface="+mn-cs"/>
              </a:rPr>
              <a:t>Brady Gaster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Arial" charset="0"/>
              <a:cs typeface="+mn-cs"/>
            </a:endParaRPr>
          </a:p>
          <a:p>
            <a:pPr algn="r">
              <a:defRPr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Senior Program Manager</a:t>
            </a:r>
          </a:p>
          <a:p>
            <a:pPr algn="r">
              <a:defRPr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Microsoft</a:t>
            </a:r>
          </a:p>
          <a:p>
            <a:pPr eaLnBrk="1" hangingPunct="1">
              <a:defRPr/>
            </a:pPr>
            <a:endParaRPr lang="en-US" b="1" dirty="0">
              <a:solidFill>
                <a:srgbClr val="1F497D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solidFill>
                <a:srgbClr val="1F497D"/>
              </a:solidFill>
              <a:latin typeface="Times New Roman" pitchFamily="28" charset="0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289050"/>
            <a:ext cx="76200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 algn="r">
              <a:lnSpc>
                <a:spcPct val="80000"/>
              </a:lnSpc>
              <a:defRPr/>
            </a:pPr>
            <a:r>
              <a:rPr lang="en-US" sz="4000" b="1" dirty="0">
                <a:solidFill>
                  <a:srgbClr val="FFC000"/>
                </a:solidFill>
                <a:effectLst/>
              </a:rPr>
              <a:t>SignalR: Real-time for all the things</a:t>
            </a: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D45EDD9-034F-E44D-BCB9-D4B2EEF48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647" y="1852725"/>
            <a:ext cx="1407059" cy="17352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1A997E-C696-054F-8AE5-8BE6AE6F5ED7}"/>
              </a:ext>
            </a:extLst>
          </p:cNvPr>
          <p:cNvSpPr/>
          <p:nvPr/>
        </p:nvSpPr>
        <p:spPr>
          <a:xfrm>
            <a:off x="0" y="3309921"/>
            <a:ext cx="1548706" cy="733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C2325A-7DCC-494D-867F-631F3080D485}"/>
              </a:ext>
            </a:extLst>
          </p:cNvPr>
          <p:cNvSpPr/>
          <p:nvPr/>
        </p:nvSpPr>
        <p:spPr>
          <a:xfrm>
            <a:off x="588002" y="2236019"/>
            <a:ext cx="514350" cy="618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87C073-1620-644A-825A-F2C929DFEF30}"/>
              </a:ext>
            </a:extLst>
          </p:cNvPr>
          <p:cNvGrpSpPr/>
          <p:nvPr/>
        </p:nvGrpSpPr>
        <p:grpSpPr>
          <a:xfrm>
            <a:off x="1594485" y="3453719"/>
            <a:ext cx="5160645" cy="300082"/>
            <a:chOff x="2125980" y="4684963"/>
            <a:chExt cx="6880860" cy="400108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9855F2F-B521-344F-B455-CCD8229FBD9E}"/>
                </a:ext>
              </a:extLst>
            </p:cNvPr>
            <p:cNvCxnSpPr/>
            <p:nvPr/>
          </p:nvCxnSpPr>
          <p:spPr>
            <a:xfrm>
              <a:off x="2125980" y="4893534"/>
              <a:ext cx="6880860" cy="0"/>
            </a:xfrm>
            <a:prstGeom prst="straightConnector1">
              <a:avLst/>
            </a:prstGeom>
            <a:ln w="3302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0CB3097-E34A-DF46-9B52-9EF93BF677AC}"/>
                </a:ext>
              </a:extLst>
            </p:cNvPr>
            <p:cNvSpPr txBox="1"/>
            <p:nvPr/>
          </p:nvSpPr>
          <p:spPr>
            <a:xfrm>
              <a:off x="4684764" y="4684963"/>
              <a:ext cx="1183829" cy="400108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Got Data?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4B3324-E6F3-8849-BDD9-E3BF67E43F04}"/>
              </a:ext>
            </a:extLst>
          </p:cNvPr>
          <p:cNvGrpSpPr/>
          <p:nvPr/>
        </p:nvGrpSpPr>
        <p:grpSpPr>
          <a:xfrm>
            <a:off x="1594485" y="3196544"/>
            <a:ext cx="5160645" cy="300082"/>
            <a:chOff x="2125980" y="4342063"/>
            <a:chExt cx="6880860" cy="400108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71A7F28-5B02-DF45-A0EA-1CCBC7451C54}"/>
                </a:ext>
              </a:extLst>
            </p:cNvPr>
            <p:cNvCxnSpPr/>
            <p:nvPr/>
          </p:nvCxnSpPr>
          <p:spPr>
            <a:xfrm>
              <a:off x="2125980" y="4531664"/>
              <a:ext cx="6880860" cy="0"/>
            </a:xfrm>
            <a:prstGeom prst="straightConnector1">
              <a:avLst/>
            </a:prstGeom>
            <a:ln w="330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6F7B742-E279-9244-8E0F-A8CDB8914340}"/>
                </a:ext>
              </a:extLst>
            </p:cNvPr>
            <p:cNvSpPr txBox="1"/>
            <p:nvPr/>
          </p:nvSpPr>
          <p:spPr>
            <a:xfrm>
              <a:off x="4684764" y="4342063"/>
              <a:ext cx="1183829" cy="400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Got Data?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A7E0B20-2903-0E41-8FFA-16372245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SignalR with old-school clients &amp; servers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8C37D8D-D94A-EE49-898F-015E6A6099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35153" y="1932716"/>
            <a:ext cx="1280540" cy="127806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518D941-3DB6-C54D-80F1-193BCD1C6715}"/>
              </a:ext>
            </a:extLst>
          </p:cNvPr>
          <p:cNvGrpSpPr/>
          <p:nvPr/>
        </p:nvGrpSpPr>
        <p:grpSpPr>
          <a:xfrm>
            <a:off x="1594485" y="1383378"/>
            <a:ext cx="5160645" cy="300082"/>
            <a:chOff x="2125980" y="1844502"/>
            <a:chExt cx="6880860" cy="4001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FE36E5F-47C5-D943-819B-580089C91153}"/>
                </a:ext>
              </a:extLst>
            </p:cNvPr>
            <p:cNvCxnSpPr/>
            <p:nvPr/>
          </p:nvCxnSpPr>
          <p:spPr>
            <a:xfrm>
              <a:off x="2125980" y="2038932"/>
              <a:ext cx="6880860" cy="0"/>
            </a:xfrm>
            <a:prstGeom prst="straightConnector1">
              <a:avLst/>
            </a:prstGeom>
            <a:ln w="3302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EFEF2C-52B0-B640-9B9A-590C88C02072}"/>
                </a:ext>
              </a:extLst>
            </p:cNvPr>
            <p:cNvSpPr txBox="1"/>
            <p:nvPr/>
          </p:nvSpPr>
          <p:spPr>
            <a:xfrm>
              <a:off x="4652011" y="1844502"/>
              <a:ext cx="1183829" cy="400108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Got Data?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CB53E8-B7B5-A345-B324-3AE421C9CC74}"/>
              </a:ext>
            </a:extLst>
          </p:cNvPr>
          <p:cNvGrpSpPr/>
          <p:nvPr/>
        </p:nvGrpSpPr>
        <p:grpSpPr>
          <a:xfrm>
            <a:off x="1594485" y="1645575"/>
            <a:ext cx="5160645" cy="300082"/>
            <a:chOff x="2125980" y="2194098"/>
            <a:chExt cx="6880860" cy="40010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552757B-4382-104C-BB93-DD914F49C972}"/>
                </a:ext>
              </a:extLst>
            </p:cNvPr>
            <p:cNvCxnSpPr/>
            <p:nvPr/>
          </p:nvCxnSpPr>
          <p:spPr>
            <a:xfrm>
              <a:off x="2125980" y="2386224"/>
              <a:ext cx="6880860" cy="0"/>
            </a:xfrm>
            <a:prstGeom prst="straightConnector1">
              <a:avLst/>
            </a:prstGeom>
            <a:ln w="330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41CA91-D755-1C47-8EE6-82925BAF5403}"/>
                </a:ext>
              </a:extLst>
            </p:cNvPr>
            <p:cNvSpPr txBox="1"/>
            <p:nvPr/>
          </p:nvSpPr>
          <p:spPr>
            <a:xfrm>
              <a:off x="4652011" y="2194098"/>
              <a:ext cx="1183829" cy="400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Got Data?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677BF0-2561-E940-B74C-FE7DDA73A721}"/>
              </a:ext>
            </a:extLst>
          </p:cNvPr>
          <p:cNvGrpSpPr/>
          <p:nvPr/>
        </p:nvGrpSpPr>
        <p:grpSpPr>
          <a:xfrm>
            <a:off x="1594485" y="1909021"/>
            <a:ext cx="5160645" cy="300082"/>
            <a:chOff x="2125980" y="2545359"/>
            <a:chExt cx="6880860" cy="400108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A564440-4635-EC4A-95EB-B7DC61403FE6}"/>
                </a:ext>
              </a:extLst>
            </p:cNvPr>
            <p:cNvCxnSpPr/>
            <p:nvPr/>
          </p:nvCxnSpPr>
          <p:spPr>
            <a:xfrm>
              <a:off x="2125980" y="2744364"/>
              <a:ext cx="6880860" cy="0"/>
            </a:xfrm>
            <a:prstGeom prst="straightConnector1">
              <a:avLst/>
            </a:prstGeom>
            <a:ln w="330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FFFA63-AC9C-0548-998A-4C1C1FB6C0A8}"/>
                </a:ext>
              </a:extLst>
            </p:cNvPr>
            <p:cNvSpPr txBox="1"/>
            <p:nvPr/>
          </p:nvSpPr>
          <p:spPr>
            <a:xfrm>
              <a:off x="4652011" y="2545359"/>
              <a:ext cx="1183829" cy="400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Got Data?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DDEBF0-C1D1-444C-A62E-8ACCBB96E019}"/>
              </a:ext>
            </a:extLst>
          </p:cNvPr>
          <p:cNvGrpSpPr/>
          <p:nvPr/>
        </p:nvGrpSpPr>
        <p:grpSpPr>
          <a:xfrm>
            <a:off x="1594485" y="2166196"/>
            <a:ext cx="5160645" cy="300082"/>
            <a:chOff x="2125980" y="2888259"/>
            <a:chExt cx="6880860" cy="400108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1BECC46-C846-114A-B193-7CF94FF74EA9}"/>
                </a:ext>
              </a:extLst>
            </p:cNvPr>
            <p:cNvCxnSpPr/>
            <p:nvPr/>
          </p:nvCxnSpPr>
          <p:spPr>
            <a:xfrm>
              <a:off x="2125980" y="3097529"/>
              <a:ext cx="6880860" cy="0"/>
            </a:xfrm>
            <a:prstGeom prst="straightConnector1">
              <a:avLst/>
            </a:prstGeom>
            <a:ln w="330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AAAE3D-1735-CC44-89DD-17FC6AF30DC4}"/>
                </a:ext>
              </a:extLst>
            </p:cNvPr>
            <p:cNvSpPr txBox="1"/>
            <p:nvPr/>
          </p:nvSpPr>
          <p:spPr>
            <a:xfrm>
              <a:off x="4652011" y="2888259"/>
              <a:ext cx="1183829" cy="400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Got Data?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E7C7EA-7299-E34B-AD3B-CFA3CB19AA82}"/>
              </a:ext>
            </a:extLst>
          </p:cNvPr>
          <p:cNvGrpSpPr/>
          <p:nvPr/>
        </p:nvGrpSpPr>
        <p:grpSpPr>
          <a:xfrm>
            <a:off x="1594485" y="2933097"/>
            <a:ext cx="5160645" cy="300082"/>
            <a:chOff x="2125980" y="3990802"/>
            <a:chExt cx="6880860" cy="40010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1D34FCC-DD18-EB49-905E-AB926CCD9B71}"/>
                </a:ext>
              </a:extLst>
            </p:cNvPr>
            <p:cNvCxnSpPr/>
            <p:nvPr/>
          </p:nvCxnSpPr>
          <p:spPr>
            <a:xfrm>
              <a:off x="2125980" y="4176924"/>
              <a:ext cx="6880860" cy="0"/>
            </a:xfrm>
            <a:prstGeom prst="straightConnector1">
              <a:avLst/>
            </a:prstGeom>
            <a:ln w="330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3565B3-852D-E242-8E18-95706C210272}"/>
                </a:ext>
              </a:extLst>
            </p:cNvPr>
            <p:cNvSpPr txBox="1"/>
            <p:nvPr/>
          </p:nvSpPr>
          <p:spPr>
            <a:xfrm>
              <a:off x="4684764" y="3990802"/>
              <a:ext cx="1183829" cy="400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Got Data?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3244EB-5AAE-AF45-A6CD-A46988868CBB}"/>
              </a:ext>
            </a:extLst>
          </p:cNvPr>
          <p:cNvGrpSpPr/>
          <p:nvPr/>
        </p:nvGrpSpPr>
        <p:grpSpPr>
          <a:xfrm>
            <a:off x="1594485" y="2670900"/>
            <a:ext cx="5160645" cy="300082"/>
            <a:chOff x="2125980" y="3641206"/>
            <a:chExt cx="6880860" cy="400108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D51F7D6-F796-324D-8539-B64F451D3D1E}"/>
                </a:ext>
              </a:extLst>
            </p:cNvPr>
            <p:cNvCxnSpPr/>
            <p:nvPr/>
          </p:nvCxnSpPr>
          <p:spPr>
            <a:xfrm>
              <a:off x="2125980" y="3821429"/>
              <a:ext cx="6880860" cy="0"/>
            </a:xfrm>
            <a:prstGeom prst="straightConnector1">
              <a:avLst/>
            </a:prstGeom>
            <a:ln w="330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16A9E1-96AD-3B49-A381-06019A01ABB8}"/>
                </a:ext>
              </a:extLst>
            </p:cNvPr>
            <p:cNvSpPr txBox="1"/>
            <p:nvPr/>
          </p:nvSpPr>
          <p:spPr>
            <a:xfrm>
              <a:off x="4684764" y="3641206"/>
              <a:ext cx="1183829" cy="400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Got Data?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B1D5A16-BDD4-354D-95D6-4683E0176A14}"/>
              </a:ext>
            </a:extLst>
          </p:cNvPr>
          <p:cNvGrpSpPr/>
          <p:nvPr/>
        </p:nvGrpSpPr>
        <p:grpSpPr>
          <a:xfrm>
            <a:off x="1277302" y="2420865"/>
            <a:ext cx="5477828" cy="300082"/>
            <a:chOff x="1703070" y="3227816"/>
            <a:chExt cx="7303770" cy="400108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34763BB-6A36-6E4A-B1CB-941DBE9EE3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03070" y="3406140"/>
              <a:ext cx="7303770" cy="22859"/>
            </a:xfrm>
            <a:prstGeom prst="straightConnector1">
              <a:avLst/>
            </a:prstGeom>
            <a:ln w="330200">
              <a:solidFill>
                <a:srgbClr val="90B1D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158C7D-1E4A-6744-A5E7-6F2691778329}"/>
                </a:ext>
              </a:extLst>
            </p:cNvPr>
            <p:cNvSpPr txBox="1"/>
            <p:nvPr/>
          </p:nvSpPr>
          <p:spPr>
            <a:xfrm>
              <a:off x="4275848" y="3227816"/>
              <a:ext cx="1936085" cy="400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Here’s some data!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217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D45EDD9-034F-E44D-BCB9-D4B2EEF48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647" y="1852725"/>
            <a:ext cx="1407059" cy="17352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1A997E-C696-054F-8AE5-8BE6AE6F5ED7}"/>
              </a:ext>
            </a:extLst>
          </p:cNvPr>
          <p:cNvSpPr/>
          <p:nvPr/>
        </p:nvSpPr>
        <p:spPr>
          <a:xfrm>
            <a:off x="0" y="3309921"/>
            <a:ext cx="1548706" cy="733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224FC5-B850-0643-8165-3B6E457FBA2F}"/>
              </a:ext>
            </a:extLst>
          </p:cNvPr>
          <p:cNvSpPr/>
          <p:nvPr/>
        </p:nvSpPr>
        <p:spPr>
          <a:xfrm>
            <a:off x="588002" y="2236019"/>
            <a:ext cx="514350" cy="618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7E0B20-2903-0E41-8FFA-16372245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SignalR with modern clients &amp; servers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8C37D8D-D94A-EE49-898F-015E6A6099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35153" y="1932716"/>
            <a:ext cx="1280540" cy="127806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1DDEBF0-C1D1-444C-A62E-8ACCBB96E019}"/>
              </a:ext>
            </a:extLst>
          </p:cNvPr>
          <p:cNvGrpSpPr/>
          <p:nvPr/>
        </p:nvGrpSpPr>
        <p:grpSpPr>
          <a:xfrm>
            <a:off x="1659261" y="2161797"/>
            <a:ext cx="5160645" cy="300082"/>
            <a:chOff x="2125980" y="2886940"/>
            <a:chExt cx="6880860" cy="400108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1BECC46-C846-114A-B193-7CF94FF74EA9}"/>
                </a:ext>
              </a:extLst>
            </p:cNvPr>
            <p:cNvCxnSpPr/>
            <p:nvPr/>
          </p:nvCxnSpPr>
          <p:spPr>
            <a:xfrm>
              <a:off x="2125980" y="3097529"/>
              <a:ext cx="6880860" cy="0"/>
            </a:xfrm>
            <a:prstGeom prst="straightConnector1">
              <a:avLst/>
            </a:prstGeom>
            <a:ln w="330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AAAE3D-1735-CC44-89DD-17FC6AF30DC4}"/>
                </a:ext>
              </a:extLst>
            </p:cNvPr>
            <p:cNvSpPr txBox="1"/>
            <p:nvPr/>
          </p:nvSpPr>
          <p:spPr>
            <a:xfrm>
              <a:off x="4209899" y="2886940"/>
              <a:ext cx="2345685" cy="400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I do real time, do you?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549E097-7FB2-7640-AFD1-540D93E69A22}"/>
              </a:ext>
            </a:extLst>
          </p:cNvPr>
          <p:cNvGrpSpPr/>
          <p:nvPr/>
        </p:nvGrpSpPr>
        <p:grpSpPr>
          <a:xfrm>
            <a:off x="1544015" y="2671765"/>
            <a:ext cx="5160645" cy="300082"/>
            <a:chOff x="2058686" y="3562350"/>
            <a:chExt cx="6880860" cy="400108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D51F7D6-F796-324D-8539-B64F451D3D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8686" y="3753636"/>
              <a:ext cx="6880860" cy="0"/>
            </a:xfrm>
            <a:prstGeom prst="straightConnector1">
              <a:avLst/>
            </a:prstGeom>
            <a:ln w="330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16A9E1-96AD-3B49-A381-06019A01ABB8}"/>
                </a:ext>
              </a:extLst>
            </p:cNvPr>
            <p:cNvSpPr txBox="1"/>
            <p:nvPr/>
          </p:nvSpPr>
          <p:spPr>
            <a:xfrm>
              <a:off x="4920829" y="3562350"/>
              <a:ext cx="932479" cy="400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Totally!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A472B63-18B7-A245-AD2E-F755CE6B2C6D}"/>
              </a:ext>
            </a:extLst>
          </p:cNvPr>
          <p:cNvGrpSpPr/>
          <p:nvPr/>
        </p:nvGrpSpPr>
        <p:grpSpPr>
          <a:xfrm>
            <a:off x="1544014" y="2418095"/>
            <a:ext cx="5275892" cy="300082"/>
            <a:chOff x="2058686" y="3224123"/>
            <a:chExt cx="7034522" cy="40010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6B33FDD-B52D-A846-9551-3059BB3DDEB8}"/>
                </a:ext>
              </a:extLst>
            </p:cNvPr>
            <p:cNvGrpSpPr/>
            <p:nvPr/>
          </p:nvGrpSpPr>
          <p:grpSpPr>
            <a:xfrm>
              <a:off x="2058686" y="3407109"/>
              <a:ext cx="7034522" cy="36676"/>
              <a:chOff x="2058686" y="3407109"/>
              <a:chExt cx="7034522" cy="36676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36B817B9-A0B4-5648-9FAB-415008F8F0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58686" y="3407109"/>
                <a:ext cx="5209014" cy="21890"/>
              </a:xfrm>
              <a:prstGeom prst="straightConnector1">
                <a:avLst/>
              </a:prstGeom>
              <a:ln w="330200">
                <a:solidFill>
                  <a:srgbClr val="90B1D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FF4BF572-C6B6-734A-B861-B5929DBE99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6431" y="3420926"/>
                <a:ext cx="6366777" cy="22859"/>
              </a:xfrm>
              <a:prstGeom prst="straightConnector1">
                <a:avLst/>
              </a:prstGeom>
              <a:ln w="330200">
                <a:solidFill>
                  <a:srgbClr val="90B1D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3FCE662-6F1E-1D4F-B316-15AE59B6E06B}"/>
                </a:ext>
              </a:extLst>
            </p:cNvPr>
            <p:cNvSpPr txBox="1"/>
            <p:nvPr/>
          </p:nvSpPr>
          <p:spPr>
            <a:xfrm>
              <a:off x="4230350" y="3224123"/>
              <a:ext cx="2413738" cy="400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Let’s party in real time!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449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D1839C-5E87-6142-9EA7-9FC72C8F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83F0DB-CFD0-6148-ACBF-0DDBDD93E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143161"/>
            <a:ext cx="3151342" cy="1125140"/>
          </a:xfrm>
        </p:spPr>
        <p:txBody>
          <a:bodyPr/>
          <a:lstStyle/>
          <a:p>
            <a:r>
              <a:rPr lang="en-US" dirty="0"/>
              <a:t>Transport negotiation</a:t>
            </a:r>
          </a:p>
        </p:txBody>
      </p:sp>
    </p:spTree>
    <p:extLst>
      <p:ext uri="{BB962C8B-B14F-4D97-AF65-F5344CB8AC3E}">
        <p14:creationId xmlns:p14="http://schemas.microsoft.com/office/powerpoint/2010/main" val="3955052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D1839C-5E87-6142-9EA7-9FC72C8F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83F0DB-CFD0-6148-ACBF-0DDBDD93E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143161"/>
            <a:ext cx="3151342" cy="1125140"/>
          </a:xfrm>
        </p:spPr>
        <p:txBody>
          <a:bodyPr/>
          <a:lstStyle/>
          <a:p>
            <a:r>
              <a:rPr lang="en-US" dirty="0"/>
              <a:t>Mobile app remote control</a:t>
            </a:r>
          </a:p>
        </p:txBody>
      </p:sp>
    </p:spTree>
    <p:extLst>
      <p:ext uri="{BB962C8B-B14F-4D97-AF65-F5344CB8AC3E}">
        <p14:creationId xmlns:p14="http://schemas.microsoft.com/office/powerpoint/2010/main" val="1692711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B04E-456C-458E-AB33-5B0EAD5011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1976" y="87809"/>
            <a:ext cx="7886700" cy="99417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Azure </a:t>
            </a:r>
            <a:r>
              <a:rPr lang="en-US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SignalR</a:t>
            </a: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F7F85-442B-49A4-B269-B3050AC9127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71976" y="911126"/>
            <a:ext cx="8312944" cy="10417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Azure </a:t>
            </a:r>
            <a:r>
              <a:rPr lang="en-US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SignalR</a:t>
            </a:r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Service is a managed service for handling real-time communication with your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F487C0-81EA-4FA9-9BCF-82317B7B0F85}"/>
              </a:ext>
            </a:extLst>
          </p:cNvPr>
          <p:cNvSpPr/>
          <p:nvPr/>
        </p:nvSpPr>
        <p:spPr>
          <a:xfrm>
            <a:off x="747712" y="2099072"/>
            <a:ext cx="1300163" cy="561975"/>
          </a:xfrm>
          <a:prstGeom prst="rect">
            <a:avLst/>
          </a:prstGeom>
          <a:solidFill>
            <a:srgbClr val="90B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AB1657-374A-4CB7-8B3A-FB9398C6EDB8}"/>
              </a:ext>
            </a:extLst>
          </p:cNvPr>
          <p:cNvSpPr/>
          <p:nvPr/>
        </p:nvSpPr>
        <p:spPr>
          <a:xfrm>
            <a:off x="747712" y="2762250"/>
            <a:ext cx="1300163" cy="561975"/>
          </a:xfrm>
          <a:prstGeom prst="rect">
            <a:avLst/>
          </a:prstGeom>
          <a:solidFill>
            <a:srgbClr val="90B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FBF3D8-BE4B-48B9-8208-42D43E486A67}"/>
              </a:ext>
            </a:extLst>
          </p:cNvPr>
          <p:cNvSpPr/>
          <p:nvPr/>
        </p:nvSpPr>
        <p:spPr>
          <a:xfrm>
            <a:off x="747712" y="3416498"/>
            <a:ext cx="1300163" cy="561975"/>
          </a:xfrm>
          <a:prstGeom prst="rect">
            <a:avLst/>
          </a:prstGeom>
          <a:solidFill>
            <a:srgbClr val="90B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58ACFE-8922-4839-AAA9-E07F23C14E11}"/>
              </a:ext>
            </a:extLst>
          </p:cNvPr>
          <p:cNvSpPr/>
          <p:nvPr/>
        </p:nvSpPr>
        <p:spPr>
          <a:xfrm>
            <a:off x="747712" y="4070747"/>
            <a:ext cx="1300163" cy="561975"/>
          </a:xfrm>
          <a:prstGeom prst="rect">
            <a:avLst/>
          </a:prstGeom>
          <a:solidFill>
            <a:srgbClr val="90B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85766A-1561-4369-B61F-59FEBDCF887E}"/>
              </a:ext>
            </a:extLst>
          </p:cNvPr>
          <p:cNvSpPr/>
          <p:nvPr/>
        </p:nvSpPr>
        <p:spPr>
          <a:xfrm>
            <a:off x="7096125" y="2048471"/>
            <a:ext cx="1300163" cy="2584251"/>
          </a:xfrm>
          <a:prstGeom prst="rect">
            <a:avLst/>
          </a:prstGeom>
          <a:solidFill>
            <a:srgbClr val="90B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App Server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B2515708-A36F-4ED6-A855-18BEF99ADBC1}"/>
              </a:ext>
            </a:extLst>
          </p:cNvPr>
          <p:cNvSpPr/>
          <p:nvPr/>
        </p:nvSpPr>
        <p:spPr>
          <a:xfrm>
            <a:off x="3209925" y="2099073"/>
            <a:ext cx="2724150" cy="2584250"/>
          </a:xfrm>
          <a:prstGeom prst="cloud">
            <a:avLst/>
          </a:prstGeom>
          <a:solidFill>
            <a:srgbClr val="90B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Azure </a:t>
            </a:r>
            <a:r>
              <a:rPr lang="en-US" sz="135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SignalR</a:t>
            </a:r>
            <a:r>
              <a:rPr lang="en-US" sz="13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Service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FAEEE1AB-6779-47C6-90AF-558D7D123647}"/>
              </a:ext>
            </a:extLst>
          </p:cNvPr>
          <p:cNvSpPr/>
          <p:nvPr/>
        </p:nvSpPr>
        <p:spPr>
          <a:xfrm>
            <a:off x="2097881" y="2193727"/>
            <a:ext cx="1062038" cy="3905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9223A30E-9AA9-4ED7-8F9F-411DE2539379}"/>
              </a:ext>
            </a:extLst>
          </p:cNvPr>
          <p:cNvSpPr/>
          <p:nvPr/>
        </p:nvSpPr>
        <p:spPr>
          <a:xfrm>
            <a:off x="2097881" y="2847975"/>
            <a:ext cx="1062038" cy="3905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BAD88E2E-AE77-45AA-83C6-45C69367225D}"/>
              </a:ext>
            </a:extLst>
          </p:cNvPr>
          <p:cNvSpPr/>
          <p:nvPr/>
        </p:nvSpPr>
        <p:spPr>
          <a:xfrm>
            <a:off x="2097881" y="3502223"/>
            <a:ext cx="1062038" cy="3905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C2109603-0DDD-4929-A138-2147803524E4}"/>
              </a:ext>
            </a:extLst>
          </p:cNvPr>
          <p:cNvSpPr/>
          <p:nvPr/>
        </p:nvSpPr>
        <p:spPr>
          <a:xfrm>
            <a:off x="2122885" y="4156472"/>
            <a:ext cx="1062038" cy="3905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9E45A314-CB68-46E0-9688-E216F307D44E}"/>
              </a:ext>
            </a:extLst>
          </p:cNvPr>
          <p:cNvSpPr/>
          <p:nvPr/>
        </p:nvSpPr>
        <p:spPr>
          <a:xfrm>
            <a:off x="5984081" y="3111698"/>
            <a:ext cx="1062038" cy="3905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435561-342A-4974-BC6E-D800C4D669FE}"/>
              </a:ext>
            </a:extLst>
          </p:cNvPr>
          <p:cNvSpPr/>
          <p:nvPr/>
        </p:nvSpPr>
        <p:spPr>
          <a:xfrm>
            <a:off x="1485900" y="2284810"/>
            <a:ext cx="561976" cy="190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SignalR</a:t>
            </a:r>
            <a:endParaRPr lang="en-US" sz="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356B59-1F01-48AD-AFC2-C4D8A5AF83FD}"/>
              </a:ext>
            </a:extLst>
          </p:cNvPr>
          <p:cNvSpPr/>
          <p:nvPr/>
        </p:nvSpPr>
        <p:spPr>
          <a:xfrm>
            <a:off x="1485900" y="2947988"/>
            <a:ext cx="561976" cy="190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SignalR</a:t>
            </a:r>
            <a:endParaRPr lang="en-US" sz="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63D665-00AD-4FFB-BC8F-DC23672A3332}"/>
              </a:ext>
            </a:extLst>
          </p:cNvPr>
          <p:cNvSpPr/>
          <p:nvPr/>
        </p:nvSpPr>
        <p:spPr>
          <a:xfrm>
            <a:off x="1485899" y="3602236"/>
            <a:ext cx="561976" cy="190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SignalR</a:t>
            </a:r>
            <a:endParaRPr lang="en-US" sz="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7112FA-3EF9-448A-A5AC-65A83BD455FE}"/>
              </a:ext>
            </a:extLst>
          </p:cNvPr>
          <p:cNvSpPr/>
          <p:nvPr/>
        </p:nvSpPr>
        <p:spPr>
          <a:xfrm>
            <a:off x="1485898" y="4256484"/>
            <a:ext cx="561976" cy="190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SignalR</a:t>
            </a:r>
            <a:endParaRPr lang="en-US" sz="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DF51B1-21AB-4332-AC66-3B061AC65F12}"/>
              </a:ext>
            </a:extLst>
          </p:cNvPr>
          <p:cNvSpPr/>
          <p:nvPr/>
        </p:nvSpPr>
        <p:spPr>
          <a:xfrm>
            <a:off x="3209924" y="2943225"/>
            <a:ext cx="561976" cy="190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SignalR</a:t>
            </a:r>
            <a:endParaRPr lang="en-US" sz="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0A45B8-A96E-41F9-A9D2-B2DD0F61BDFA}"/>
              </a:ext>
            </a:extLst>
          </p:cNvPr>
          <p:cNvSpPr/>
          <p:nvPr/>
        </p:nvSpPr>
        <p:spPr>
          <a:xfrm>
            <a:off x="5372101" y="3200697"/>
            <a:ext cx="561976" cy="190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SignalR</a:t>
            </a:r>
            <a:endParaRPr lang="en-US" sz="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678A7-8442-43DD-9B78-9E066FD52148}"/>
              </a:ext>
            </a:extLst>
          </p:cNvPr>
          <p:cNvSpPr/>
          <p:nvPr/>
        </p:nvSpPr>
        <p:spPr>
          <a:xfrm>
            <a:off x="7096124" y="3211711"/>
            <a:ext cx="561976" cy="190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SignalR</a:t>
            </a:r>
            <a:endParaRPr lang="en-US" sz="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732750-8978-4511-B700-13D26A49B4A5}"/>
              </a:ext>
            </a:extLst>
          </p:cNvPr>
          <p:cNvSpPr/>
          <p:nvPr/>
        </p:nvSpPr>
        <p:spPr>
          <a:xfrm>
            <a:off x="3209924" y="2289274"/>
            <a:ext cx="561976" cy="190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SignalR</a:t>
            </a:r>
            <a:endParaRPr lang="en-US" sz="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966ED1-C972-4C16-91A4-BE38AA5436AA}"/>
              </a:ext>
            </a:extLst>
          </p:cNvPr>
          <p:cNvSpPr/>
          <p:nvPr/>
        </p:nvSpPr>
        <p:spPr>
          <a:xfrm>
            <a:off x="3209924" y="3595391"/>
            <a:ext cx="561976" cy="190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SignalR</a:t>
            </a:r>
            <a:endParaRPr lang="en-US" sz="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82B97F-E917-45A4-B4BB-D2CCA89211FA}"/>
              </a:ext>
            </a:extLst>
          </p:cNvPr>
          <p:cNvSpPr/>
          <p:nvPr/>
        </p:nvSpPr>
        <p:spPr>
          <a:xfrm>
            <a:off x="3211115" y="4256484"/>
            <a:ext cx="561976" cy="190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SignalR</a:t>
            </a:r>
            <a:endParaRPr lang="en-US" sz="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61A78B47-36C2-47F4-B594-F6D568943712}"/>
              </a:ext>
            </a:extLst>
          </p:cNvPr>
          <p:cNvSpPr/>
          <p:nvPr/>
        </p:nvSpPr>
        <p:spPr>
          <a:xfrm>
            <a:off x="2097882" y="2205387"/>
            <a:ext cx="4879181" cy="370777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83F185AB-80EB-4FA4-84EE-9743F85891DE}"/>
              </a:ext>
            </a:extLst>
          </p:cNvPr>
          <p:cNvSpPr/>
          <p:nvPr/>
        </p:nvSpPr>
        <p:spPr>
          <a:xfrm>
            <a:off x="2097880" y="2857849"/>
            <a:ext cx="4879181" cy="370777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93B225CE-048E-41A7-B526-CF8DE6153C34}"/>
              </a:ext>
            </a:extLst>
          </p:cNvPr>
          <p:cNvSpPr/>
          <p:nvPr/>
        </p:nvSpPr>
        <p:spPr>
          <a:xfrm>
            <a:off x="2097880" y="3502223"/>
            <a:ext cx="4879181" cy="370777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E5A2FA58-8770-4F93-BA11-692824B990CE}"/>
              </a:ext>
            </a:extLst>
          </p:cNvPr>
          <p:cNvSpPr/>
          <p:nvPr/>
        </p:nvSpPr>
        <p:spPr>
          <a:xfrm>
            <a:off x="2128354" y="4175352"/>
            <a:ext cx="4879181" cy="370777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9" name="12-Point Star 28">
            <a:extLst>
              <a:ext uri="{FF2B5EF4-FFF2-40B4-BE49-F238E27FC236}">
                <a16:creationId xmlns:a16="http://schemas.microsoft.com/office/drawing/2014/main" id="{C6DE8457-8DEC-9C4F-988F-7EA291BF4FB9}"/>
              </a:ext>
            </a:extLst>
          </p:cNvPr>
          <p:cNvSpPr/>
          <p:nvPr/>
        </p:nvSpPr>
        <p:spPr>
          <a:xfrm>
            <a:off x="3142507" y="1972719"/>
            <a:ext cx="2858984" cy="2858984"/>
          </a:xfrm>
          <a:prstGeom prst="star12">
            <a:avLst/>
          </a:prstGeom>
          <a:solidFill>
            <a:srgbClr val="253B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This is life without Azure SignalR Service</a:t>
            </a:r>
          </a:p>
        </p:txBody>
      </p:sp>
    </p:spTree>
    <p:extLst>
      <p:ext uri="{BB962C8B-B14F-4D97-AF65-F5344CB8AC3E}">
        <p14:creationId xmlns:p14="http://schemas.microsoft.com/office/powerpoint/2010/main" val="281119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2" grpId="0" animBg="1"/>
      <p:bldP spid="22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2B4F39-AC3D-4475-9D63-76BE341EC0A5}"/>
              </a:ext>
            </a:extLst>
          </p:cNvPr>
          <p:cNvSpPr/>
          <p:nvPr/>
        </p:nvSpPr>
        <p:spPr>
          <a:xfrm>
            <a:off x="628650" y="1268016"/>
            <a:ext cx="1572823" cy="866490"/>
          </a:xfrm>
          <a:prstGeom prst="rect">
            <a:avLst/>
          </a:prstGeom>
          <a:solidFill>
            <a:srgbClr val="90B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latin typeface="Source Sans Pro" panose="020B0503030403020204" pitchFamily="34" charset="0"/>
                <a:ea typeface="Source Sans Pro" panose="020B0503030403020204" pitchFamily="34" charset="0"/>
              </a:rPr>
              <a:t>Client</a:t>
            </a:r>
            <a:endParaRPr lang="en-US" sz="13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B69945-E2DA-4D09-A922-1D4D410A5B92}"/>
              </a:ext>
            </a:extLst>
          </p:cNvPr>
          <p:cNvSpPr/>
          <p:nvPr/>
        </p:nvSpPr>
        <p:spPr>
          <a:xfrm>
            <a:off x="6942528" y="1268016"/>
            <a:ext cx="1572823" cy="866490"/>
          </a:xfrm>
          <a:prstGeom prst="rect">
            <a:avLst/>
          </a:prstGeom>
          <a:solidFill>
            <a:srgbClr val="90B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App Server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6A682A90-2F7F-4F42-9CA4-990A5A0F7571}"/>
              </a:ext>
            </a:extLst>
          </p:cNvPr>
          <p:cNvSpPr/>
          <p:nvPr/>
        </p:nvSpPr>
        <p:spPr>
          <a:xfrm>
            <a:off x="3475541" y="3042982"/>
            <a:ext cx="2192918" cy="1826675"/>
          </a:xfrm>
          <a:prstGeom prst="cloud">
            <a:avLst/>
          </a:prstGeom>
          <a:solidFill>
            <a:srgbClr val="90B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Azure </a:t>
            </a:r>
            <a:r>
              <a:rPr lang="en-US" sz="135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SignalR</a:t>
            </a:r>
            <a:r>
              <a:rPr lang="en-US" sz="13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Service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ADA0272-13A4-4ECB-81BF-5C5988DA9A18}"/>
              </a:ext>
            </a:extLst>
          </p:cNvPr>
          <p:cNvSpPr/>
          <p:nvPr/>
        </p:nvSpPr>
        <p:spPr>
          <a:xfrm>
            <a:off x="2343493" y="1412368"/>
            <a:ext cx="4391310" cy="51435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1. Authenticate and connect to App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11D98F6-9DEB-4B23-BFFD-DCE2A45C183B}"/>
              </a:ext>
            </a:extLst>
          </p:cNvPr>
          <p:cNvSpPr/>
          <p:nvPr/>
        </p:nvSpPr>
        <p:spPr>
          <a:xfrm rot="19576740" flipH="1">
            <a:off x="4805560" y="2637832"/>
            <a:ext cx="2246579" cy="51435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2. Request </a:t>
            </a:r>
            <a:r>
              <a:rPr lang="en-US" sz="135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Auth</a:t>
            </a:r>
            <a:r>
              <a:rPr lang="en-US" sz="13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Token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99698C47-FD12-4D6F-9B9A-D8CFE53A88AD}"/>
              </a:ext>
            </a:extLst>
          </p:cNvPr>
          <p:cNvSpPr/>
          <p:nvPr/>
        </p:nvSpPr>
        <p:spPr>
          <a:xfrm rot="19576740" flipH="1">
            <a:off x="4819705" y="2650151"/>
            <a:ext cx="2246579" cy="514350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3. Return </a:t>
            </a:r>
            <a:r>
              <a:rPr lang="en-US" sz="135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Auth</a:t>
            </a:r>
            <a:r>
              <a:rPr lang="en-US" sz="13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Token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B40D06F0-9EAE-4EBA-BEAA-179FA68A1379}"/>
              </a:ext>
            </a:extLst>
          </p:cNvPr>
          <p:cNvSpPr/>
          <p:nvPr/>
        </p:nvSpPr>
        <p:spPr>
          <a:xfrm>
            <a:off x="2376344" y="1417906"/>
            <a:ext cx="4391310" cy="514350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4. Send “Redirect” Response with </a:t>
            </a:r>
            <a:r>
              <a:rPr lang="en-US" sz="135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Auth</a:t>
            </a:r>
            <a:r>
              <a:rPr lang="en-US" sz="13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Token and URL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393F1C5-179D-4379-877D-65E45BACF5C3}"/>
              </a:ext>
            </a:extLst>
          </p:cNvPr>
          <p:cNvSpPr/>
          <p:nvPr/>
        </p:nvSpPr>
        <p:spPr>
          <a:xfrm rot="2215378">
            <a:off x="2041441" y="2434999"/>
            <a:ext cx="1886471" cy="51435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5. Connect to Service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F70B0E3-AC82-324E-B118-1A95804F94F6}"/>
              </a:ext>
            </a:extLst>
          </p:cNvPr>
          <p:cNvSpPr txBox="1">
            <a:spLocks/>
          </p:cNvSpPr>
          <p:nvPr/>
        </p:nvSpPr>
        <p:spPr>
          <a:xfrm>
            <a:off x="171976" y="8780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Azure SignalR Service</a:t>
            </a:r>
            <a:endParaRPr lang="en-US" sz="33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68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D1839C-5E87-6142-9EA7-9FC72C8F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83F0DB-CFD0-6148-ACBF-0DDBDD93E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0409" y="3409950"/>
            <a:ext cx="4043115" cy="1125140"/>
          </a:xfrm>
        </p:spPr>
        <p:txBody>
          <a:bodyPr/>
          <a:lstStyle/>
          <a:p>
            <a:r>
              <a:rPr lang="en-US" dirty="0"/>
              <a:t>Scaling out with Azure SignalR Service</a:t>
            </a:r>
          </a:p>
        </p:txBody>
      </p:sp>
    </p:spTree>
    <p:extLst>
      <p:ext uri="{BB962C8B-B14F-4D97-AF65-F5344CB8AC3E}">
        <p14:creationId xmlns:p14="http://schemas.microsoft.com/office/powerpoint/2010/main" val="3906262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D1839C-5E87-6142-9EA7-9FC72C8F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83F0DB-CFD0-6148-ACBF-0DDBDD93E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143161"/>
            <a:ext cx="4043115" cy="1125140"/>
          </a:xfrm>
        </p:spPr>
        <p:txBody>
          <a:bodyPr/>
          <a:lstStyle/>
          <a:p>
            <a:r>
              <a:rPr lang="en-US" dirty="0"/>
              <a:t>Serverless SignalR and the Java Client</a:t>
            </a:r>
          </a:p>
        </p:txBody>
      </p:sp>
    </p:spTree>
    <p:extLst>
      <p:ext uri="{BB962C8B-B14F-4D97-AF65-F5344CB8AC3E}">
        <p14:creationId xmlns:p14="http://schemas.microsoft.com/office/powerpoint/2010/main" val="510447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BCCCC2-4943-1C43-A3C6-8E2D46EC2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157" y="132991"/>
            <a:ext cx="7886700" cy="994172"/>
          </a:xfrm>
        </p:spPr>
        <p:txBody>
          <a:bodyPr>
            <a:normAutofit/>
          </a:bodyPr>
          <a:lstStyle/>
          <a:p>
            <a:r>
              <a:rPr lang="en-US" sz="3600" dirty="0"/>
              <a:t>Real-time device monitoring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90E20B7-73DE-7641-9009-22F7F23A4A24}"/>
              </a:ext>
            </a:extLst>
          </p:cNvPr>
          <p:cNvGrpSpPr/>
          <p:nvPr/>
        </p:nvGrpSpPr>
        <p:grpSpPr>
          <a:xfrm>
            <a:off x="7121774" y="1284120"/>
            <a:ext cx="1301205" cy="1580691"/>
            <a:chOff x="9495700" y="1906469"/>
            <a:chExt cx="1734940" cy="2107587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5071C0FB-BA58-E24C-BAD8-41DCCDF6C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95700" y="1906469"/>
              <a:ext cx="1718333" cy="148741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639E7E-24C9-0F45-964B-FC1F4BD52FBE}"/>
                </a:ext>
              </a:extLst>
            </p:cNvPr>
            <p:cNvSpPr txBox="1"/>
            <p:nvPr/>
          </p:nvSpPr>
          <p:spPr>
            <a:xfrm>
              <a:off x="9545991" y="3613947"/>
              <a:ext cx="168464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Queue Storage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9943BA5-D7B9-2F41-9417-2F9837AC1F9F}"/>
              </a:ext>
            </a:extLst>
          </p:cNvPr>
          <p:cNvGrpSpPr/>
          <p:nvPr/>
        </p:nvGrpSpPr>
        <p:grpSpPr>
          <a:xfrm>
            <a:off x="232993" y="1345583"/>
            <a:ext cx="1866317" cy="2415263"/>
            <a:chOff x="310658" y="1794110"/>
            <a:chExt cx="2488422" cy="322035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B13F4BB-E7B7-EC40-B0FD-83386754E5D5}"/>
                </a:ext>
              </a:extLst>
            </p:cNvPr>
            <p:cNvGrpSpPr/>
            <p:nvPr/>
          </p:nvGrpSpPr>
          <p:grpSpPr>
            <a:xfrm>
              <a:off x="795319" y="1794110"/>
              <a:ext cx="1333281" cy="2025638"/>
              <a:chOff x="795319" y="1988420"/>
              <a:chExt cx="1333281" cy="2025638"/>
            </a:xfrm>
          </p:grpSpPr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0D2603A2-0272-D74B-9A81-5E7AE57F6D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95319" y="1988420"/>
                <a:ext cx="1333281" cy="1327748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02C0B3-1257-5044-9A26-3C19B21D6DFA}"/>
                  </a:ext>
                </a:extLst>
              </p:cNvPr>
              <p:cNvSpPr txBox="1"/>
              <p:nvPr/>
            </p:nvSpPr>
            <p:spPr>
              <a:xfrm>
                <a:off x="939424" y="3613949"/>
                <a:ext cx="100711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IoT Hub</a:t>
                </a:r>
              </a:p>
            </p:txBody>
          </p:sp>
        </p:grp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5AD13C90-2493-6A4A-AA42-183DC0177EE3}"/>
                </a:ext>
              </a:extLst>
            </p:cNvPr>
            <p:cNvSpPr/>
            <p:nvPr/>
          </p:nvSpPr>
          <p:spPr>
            <a:xfrm>
              <a:off x="310658" y="4019092"/>
              <a:ext cx="2488422" cy="995369"/>
            </a:xfrm>
            <a:custGeom>
              <a:avLst/>
              <a:gdLst>
                <a:gd name="connsiteX0" fmla="*/ 0 w 2488422"/>
                <a:gd name="connsiteY0" fmla="*/ 0 h 995369"/>
                <a:gd name="connsiteX1" fmla="*/ 1990738 w 2488422"/>
                <a:gd name="connsiteY1" fmla="*/ 0 h 995369"/>
                <a:gd name="connsiteX2" fmla="*/ 2488422 w 2488422"/>
                <a:gd name="connsiteY2" fmla="*/ 497685 h 995369"/>
                <a:gd name="connsiteX3" fmla="*/ 1990738 w 2488422"/>
                <a:gd name="connsiteY3" fmla="*/ 995369 h 995369"/>
                <a:gd name="connsiteX4" fmla="*/ 0 w 2488422"/>
                <a:gd name="connsiteY4" fmla="*/ 995369 h 995369"/>
                <a:gd name="connsiteX5" fmla="*/ 497685 w 2488422"/>
                <a:gd name="connsiteY5" fmla="*/ 497685 h 995369"/>
                <a:gd name="connsiteX6" fmla="*/ 0 w 2488422"/>
                <a:gd name="connsiteY6" fmla="*/ 0 h 9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8422" h="995369">
                  <a:moveTo>
                    <a:pt x="0" y="0"/>
                  </a:moveTo>
                  <a:lnTo>
                    <a:pt x="1990738" y="0"/>
                  </a:lnTo>
                  <a:lnTo>
                    <a:pt x="2488422" y="497685"/>
                  </a:lnTo>
                  <a:lnTo>
                    <a:pt x="1990738" y="995369"/>
                  </a:lnTo>
                  <a:lnTo>
                    <a:pt x="0" y="995369"/>
                  </a:lnTo>
                  <a:lnTo>
                    <a:pt x="497685" y="497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5269" tIns="14002" rIns="387265" bIns="14002" numCol="1" spcCol="1270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5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IoT Hub receives message from device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68F44E7-D5FA-DB4C-84CA-4E43E6F53836}"/>
              </a:ext>
            </a:extLst>
          </p:cNvPr>
          <p:cNvGrpSpPr/>
          <p:nvPr/>
        </p:nvGrpSpPr>
        <p:grpSpPr>
          <a:xfrm>
            <a:off x="1912679" y="1385628"/>
            <a:ext cx="1866317" cy="2375218"/>
            <a:chOff x="2550239" y="1847504"/>
            <a:chExt cx="2488422" cy="316695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0747972-2345-5D4D-B3AB-F9F96B909942}"/>
                </a:ext>
              </a:extLst>
            </p:cNvPr>
            <p:cNvGrpSpPr/>
            <p:nvPr/>
          </p:nvGrpSpPr>
          <p:grpSpPr>
            <a:xfrm>
              <a:off x="2972001" y="1847504"/>
              <a:ext cx="1246494" cy="1972244"/>
              <a:chOff x="2972001" y="2041814"/>
              <a:chExt cx="1246494" cy="1972244"/>
            </a:xfrm>
          </p:grpSpPr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E537E47F-2F9F-EE46-A223-DBF6B0D155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022291" y="2041814"/>
                <a:ext cx="1139483" cy="117525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42933B-16F8-7741-A8AD-B6B7AF385D3D}"/>
                  </a:ext>
                </a:extLst>
              </p:cNvPr>
              <p:cNvSpPr txBox="1"/>
              <p:nvPr/>
            </p:nvSpPr>
            <p:spPr>
              <a:xfrm>
                <a:off x="2972001" y="3613949"/>
                <a:ext cx="1246494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Event Hub</a:t>
                </a:r>
              </a:p>
            </p:txBody>
          </p:sp>
        </p:grp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98806157-280E-4F40-BD6F-9329B5E0B626}"/>
                </a:ext>
              </a:extLst>
            </p:cNvPr>
            <p:cNvSpPr/>
            <p:nvPr/>
          </p:nvSpPr>
          <p:spPr>
            <a:xfrm>
              <a:off x="2550239" y="4019092"/>
              <a:ext cx="2488422" cy="995369"/>
            </a:xfrm>
            <a:custGeom>
              <a:avLst/>
              <a:gdLst>
                <a:gd name="connsiteX0" fmla="*/ 0 w 2488422"/>
                <a:gd name="connsiteY0" fmla="*/ 0 h 995369"/>
                <a:gd name="connsiteX1" fmla="*/ 1990738 w 2488422"/>
                <a:gd name="connsiteY1" fmla="*/ 0 h 995369"/>
                <a:gd name="connsiteX2" fmla="*/ 2488422 w 2488422"/>
                <a:gd name="connsiteY2" fmla="*/ 497685 h 995369"/>
                <a:gd name="connsiteX3" fmla="*/ 1990738 w 2488422"/>
                <a:gd name="connsiteY3" fmla="*/ 995369 h 995369"/>
                <a:gd name="connsiteX4" fmla="*/ 0 w 2488422"/>
                <a:gd name="connsiteY4" fmla="*/ 995369 h 995369"/>
                <a:gd name="connsiteX5" fmla="*/ 497685 w 2488422"/>
                <a:gd name="connsiteY5" fmla="*/ 497685 h 995369"/>
                <a:gd name="connsiteX6" fmla="*/ 0 w 2488422"/>
                <a:gd name="connsiteY6" fmla="*/ 0 h 9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8422" h="995369">
                  <a:moveTo>
                    <a:pt x="0" y="0"/>
                  </a:moveTo>
                  <a:lnTo>
                    <a:pt x="1990738" y="0"/>
                  </a:lnTo>
                  <a:lnTo>
                    <a:pt x="2488422" y="497685"/>
                  </a:lnTo>
                  <a:lnTo>
                    <a:pt x="1990738" y="995369"/>
                  </a:lnTo>
                  <a:lnTo>
                    <a:pt x="0" y="995369"/>
                  </a:lnTo>
                  <a:lnTo>
                    <a:pt x="497685" y="497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5269" tIns="14002" rIns="387265" bIns="14002" numCol="1" spcCol="1270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5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Message is passed to Event Hub </a:t>
              </a:r>
              <a:r>
                <a:rPr lang="en-US" sz="105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fozr</a:t>
              </a:r>
              <a:r>
                <a:rPr lang="en-US" sz="105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 processing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676BDEB-F925-D54E-90A8-C3CAE24BAD45}"/>
              </a:ext>
            </a:extLst>
          </p:cNvPr>
          <p:cNvGrpSpPr/>
          <p:nvPr/>
        </p:nvGrpSpPr>
        <p:grpSpPr>
          <a:xfrm>
            <a:off x="3592365" y="1324040"/>
            <a:ext cx="1866317" cy="2436806"/>
            <a:chOff x="4789820" y="1765386"/>
            <a:chExt cx="2488422" cy="324907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6AE4720-983B-064B-9D23-ACD4F9A789F9}"/>
                </a:ext>
              </a:extLst>
            </p:cNvPr>
            <p:cNvGrpSpPr/>
            <p:nvPr/>
          </p:nvGrpSpPr>
          <p:grpSpPr>
            <a:xfrm>
              <a:off x="5099319" y="1765386"/>
              <a:ext cx="1618298" cy="2054362"/>
              <a:chOff x="5099319" y="1959696"/>
              <a:chExt cx="1618298" cy="2054362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66A9C559-3CF8-194E-B0E7-74B972D3D8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099319" y="1959696"/>
                <a:ext cx="1618298" cy="1491864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7A33D1-918D-A841-870E-FEF5AADD9F3E}"/>
                  </a:ext>
                </a:extLst>
              </p:cNvPr>
              <p:cNvSpPr txBox="1"/>
              <p:nvPr/>
            </p:nvSpPr>
            <p:spPr>
              <a:xfrm>
                <a:off x="5337042" y="3613949"/>
                <a:ext cx="1105430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Function</a:t>
                </a:r>
              </a:p>
            </p:txBody>
          </p:sp>
        </p:grp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645A766-16E0-1543-B7F6-AE3E644EB3D4}"/>
                </a:ext>
              </a:extLst>
            </p:cNvPr>
            <p:cNvSpPr/>
            <p:nvPr/>
          </p:nvSpPr>
          <p:spPr>
            <a:xfrm>
              <a:off x="4789820" y="4019092"/>
              <a:ext cx="2488422" cy="995369"/>
            </a:xfrm>
            <a:custGeom>
              <a:avLst/>
              <a:gdLst>
                <a:gd name="connsiteX0" fmla="*/ 0 w 2488422"/>
                <a:gd name="connsiteY0" fmla="*/ 0 h 995369"/>
                <a:gd name="connsiteX1" fmla="*/ 1990738 w 2488422"/>
                <a:gd name="connsiteY1" fmla="*/ 0 h 995369"/>
                <a:gd name="connsiteX2" fmla="*/ 2488422 w 2488422"/>
                <a:gd name="connsiteY2" fmla="*/ 497685 h 995369"/>
                <a:gd name="connsiteX3" fmla="*/ 1990738 w 2488422"/>
                <a:gd name="connsiteY3" fmla="*/ 995369 h 995369"/>
                <a:gd name="connsiteX4" fmla="*/ 0 w 2488422"/>
                <a:gd name="connsiteY4" fmla="*/ 995369 h 995369"/>
                <a:gd name="connsiteX5" fmla="*/ 497685 w 2488422"/>
                <a:gd name="connsiteY5" fmla="*/ 497685 h 995369"/>
                <a:gd name="connsiteX6" fmla="*/ 0 w 2488422"/>
                <a:gd name="connsiteY6" fmla="*/ 0 h 9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8422" h="995369">
                  <a:moveTo>
                    <a:pt x="0" y="0"/>
                  </a:moveTo>
                  <a:lnTo>
                    <a:pt x="1990738" y="0"/>
                  </a:lnTo>
                  <a:lnTo>
                    <a:pt x="2488422" y="497685"/>
                  </a:lnTo>
                  <a:lnTo>
                    <a:pt x="1990738" y="995369"/>
                  </a:lnTo>
                  <a:lnTo>
                    <a:pt x="0" y="995369"/>
                  </a:lnTo>
                  <a:lnTo>
                    <a:pt x="497685" y="497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5269" tIns="14002" rIns="387265" bIns="14002" numCol="1" spcCol="1270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5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The Event Hub Trigger wakes the Function up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6C23C92-4964-7D47-8F06-0BBD04509141}"/>
              </a:ext>
            </a:extLst>
          </p:cNvPr>
          <p:cNvGrpSpPr/>
          <p:nvPr/>
        </p:nvGrpSpPr>
        <p:grpSpPr>
          <a:xfrm>
            <a:off x="5116058" y="837170"/>
            <a:ext cx="2022309" cy="2923676"/>
            <a:chOff x="6821410" y="1116226"/>
            <a:chExt cx="2696412" cy="389823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F6AD119-25B7-FC40-83CC-2ACD5AA097E9}"/>
                </a:ext>
              </a:extLst>
            </p:cNvPr>
            <p:cNvGrpSpPr/>
            <p:nvPr/>
          </p:nvGrpSpPr>
          <p:grpSpPr>
            <a:xfrm>
              <a:off x="6821410" y="1116226"/>
              <a:ext cx="2637806" cy="2703522"/>
              <a:chOff x="6821410" y="1310536"/>
              <a:chExt cx="2637806" cy="2703522"/>
            </a:xfrm>
          </p:grpSpPr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AF798700-6D71-3C4F-8758-55CFC7C0EB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821410" y="1310536"/>
                <a:ext cx="2637806" cy="2637806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9875B7-5408-364E-B847-05A6B8B0DCF7}"/>
                  </a:ext>
                </a:extLst>
              </p:cNvPr>
              <p:cNvSpPr txBox="1"/>
              <p:nvPr/>
            </p:nvSpPr>
            <p:spPr>
              <a:xfrm>
                <a:off x="7258705" y="3613949"/>
                <a:ext cx="1725258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SignalR Service</a:t>
                </a:r>
              </a:p>
            </p:txBody>
          </p:sp>
        </p:grp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79EE6E61-DB5C-D345-B9DD-F9BEEDC964B6}"/>
                </a:ext>
              </a:extLst>
            </p:cNvPr>
            <p:cNvSpPr/>
            <p:nvPr/>
          </p:nvSpPr>
          <p:spPr>
            <a:xfrm>
              <a:off x="7029400" y="4019092"/>
              <a:ext cx="2488422" cy="995369"/>
            </a:xfrm>
            <a:custGeom>
              <a:avLst/>
              <a:gdLst>
                <a:gd name="connsiteX0" fmla="*/ 0 w 2488422"/>
                <a:gd name="connsiteY0" fmla="*/ 0 h 995369"/>
                <a:gd name="connsiteX1" fmla="*/ 1990738 w 2488422"/>
                <a:gd name="connsiteY1" fmla="*/ 0 h 995369"/>
                <a:gd name="connsiteX2" fmla="*/ 2488422 w 2488422"/>
                <a:gd name="connsiteY2" fmla="*/ 497685 h 995369"/>
                <a:gd name="connsiteX3" fmla="*/ 1990738 w 2488422"/>
                <a:gd name="connsiteY3" fmla="*/ 995369 h 995369"/>
                <a:gd name="connsiteX4" fmla="*/ 0 w 2488422"/>
                <a:gd name="connsiteY4" fmla="*/ 995369 h 995369"/>
                <a:gd name="connsiteX5" fmla="*/ 497685 w 2488422"/>
                <a:gd name="connsiteY5" fmla="*/ 497685 h 995369"/>
                <a:gd name="connsiteX6" fmla="*/ 0 w 2488422"/>
                <a:gd name="connsiteY6" fmla="*/ 0 h 9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8422" h="995369">
                  <a:moveTo>
                    <a:pt x="0" y="0"/>
                  </a:moveTo>
                  <a:lnTo>
                    <a:pt x="1990738" y="0"/>
                  </a:lnTo>
                  <a:lnTo>
                    <a:pt x="2488422" y="497685"/>
                  </a:lnTo>
                  <a:lnTo>
                    <a:pt x="1990738" y="995369"/>
                  </a:lnTo>
                  <a:lnTo>
                    <a:pt x="0" y="995369"/>
                  </a:lnTo>
                  <a:lnTo>
                    <a:pt x="497685" y="497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5269" tIns="14002" rIns="387265" bIns="14002" numCol="1" spcCol="1270" anchor="ctr" anchorCtr="0">
              <a:noAutofit/>
            </a:bodyPr>
            <a:lstStyle/>
            <a:p>
              <a:pPr algn="ctr" defTabSz="4667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5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The message is sent to the SignalR Service</a:t>
              </a:r>
            </a:p>
          </p:txBody>
        </p:sp>
      </p:grpSp>
      <p:sp>
        <p:nvSpPr>
          <p:cNvPr id="35" name="Freeform 34">
            <a:extLst>
              <a:ext uri="{FF2B5EF4-FFF2-40B4-BE49-F238E27FC236}">
                <a16:creationId xmlns:a16="http://schemas.microsoft.com/office/drawing/2014/main" id="{E0F0A440-D9CE-F541-912B-385037B5905C}"/>
              </a:ext>
            </a:extLst>
          </p:cNvPr>
          <p:cNvSpPr/>
          <p:nvPr/>
        </p:nvSpPr>
        <p:spPr>
          <a:xfrm>
            <a:off x="6951736" y="3014319"/>
            <a:ext cx="1866317" cy="746527"/>
          </a:xfrm>
          <a:custGeom>
            <a:avLst/>
            <a:gdLst>
              <a:gd name="connsiteX0" fmla="*/ 0 w 2488422"/>
              <a:gd name="connsiteY0" fmla="*/ 0 h 995369"/>
              <a:gd name="connsiteX1" fmla="*/ 1990738 w 2488422"/>
              <a:gd name="connsiteY1" fmla="*/ 0 h 995369"/>
              <a:gd name="connsiteX2" fmla="*/ 2488422 w 2488422"/>
              <a:gd name="connsiteY2" fmla="*/ 497685 h 995369"/>
              <a:gd name="connsiteX3" fmla="*/ 1990738 w 2488422"/>
              <a:gd name="connsiteY3" fmla="*/ 995369 h 995369"/>
              <a:gd name="connsiteX4" fmla="*/ 0 w 2488422"/>
              <a:gd name="connsiteY4" fmla="*/ 995369 h 995369"/>
              <a:gd name="connsiteX5" fmla="*/ 497685 w 2488422"/>
              <a:gd name="connsiteY5" fmla="*/ 497685 h 995369"/>
              <a:gd name="connsiteX6" fmla="*/ 0 w 2488422"/>
              <a:gd name="connsiteY6" fmla="*/ 0 h 995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88422" h="995369">
                <a:moveTo>
                  <a:pt x="0" y="0"/>
                </a:moveTo>
                <a:lnTo>
                  <a:pt x="1990738" y="0"/>
                </a:lnTo>
                <a:lnTo>
                  <a:pt x="2488422" y="497685"/>
                </a:lnTo>
                <a:lnTo>
                  <a:pt x="1990738" y="995369"/>
                </a:lnTo>
                <a:lnTo>
                  <a:pt x="0" y="995369"/>
                </a:lnTo>
                <a:lnTo>
                  <a:pt x="497685" y="49768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5269" tIns="14002" rIns="387265" bIns="14002" numCol="1" spcCol="1270" anchor="ctr" anchorCtr="0">
            <a:noAutofit/>
          </a:bodyPr>
          <a:lstStyle/>
          <a:p>
            <a:pPr algn="ctr" defTabSz="4667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message is sent to Azure Storage Queues for storage in SQL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4456ADA-4951-FB4D-8E85-D7DF09BDC26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838329">
            <a:off x="-637743" y="-1119028"/>
            <a:ext cx="3468423" cy="2934820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521EA1CE-8D68-BA4B-9104-594778907812}"/>
              </a:ext>
            </a:extLst>
          </p:cNvPr>
          <p:cNvGrpSpPr/>
          <p:nvPr/>
        </p:nvGrpSpPr>
        <p:grpSpPr>
          <a:xfrm>
            <a:off x="4837366" y="4036387"/>
            <a:ext cx="1872452" cy="1314818"/>
            <a:chOff x="6449820" y="5381849"/>
            <a:chExt cx="2496603" cy="1753090"/>
          </a:xfrm>
        </p:grpSpPr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1C22929F-AC9A-354B-96BC-86E5C0DFD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600799" y="5475419"/>
              <a:ext cx="1345624" cy="165952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101CA84-0AF3-AA4D-96EB-23195C109919}"/>
                </a:ext>
              </a:extLst>
            </p:cNvPr>
            <p:cNvSpPr txBox="1"/>
            <p:nvPr/>
          </p:nvSpPr>
          <p:spPr>
            <a:xfrm>
              <a:off x="6449820" y="5381849"/>
              <a:ext cx="1274819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UI notified so user has confidence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58543D3-EB01-C642-B33B-0FD819463D0A}"/>
              </a:ext>
            </a:extLst>
          </p:cNvPr>
          <p:cNvGrpSpPr/>
          <p:nvPr/>
        </p:nvGrpSpPr>
        <p:grpSpPr>
          <a:xfrm>
            <a:off x="7467988" y="4037904"/>
            <a:ext cx="1685372" cy="1000117"/>
            <a:chOff x="9957316" y="5383872"/>
            <a:chExt cx="2247163" cy="1333489"/>
          </a:xfrm>
        </p:grpSpPr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29035361-97C7-024E-BABD-AF9CC41ED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957316" y="5475419"/>
              <a:ext cx="930209" cy="1241942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A9DA4E0-579C-8541-BA0E-68CFEE798D18}"/>
                </a:ext>
              </a:extLst>
            </p:cNvPr>
            <p:cNvSpPr txBox="1"/>
            <p:nvPr/>
          </p:nvSpPr>
          <p:spPr>
            <a:xfrm>
              <a:off x="10929660" y="5383872"/>
              <a:ext cx="1274819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Sensor data stored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525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D1839C-5E87-6142-9EA7-9FC72C8F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83F0DB-CFD0-6148-ACBF-0DDBDD93E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143161"/>
            <a:ext cx="4043115" cy="1125140"/>
          </a:xfrm>
        </p:spPr>
        <p:txBody>
          <a:bodyPr/>
          <a:lstStyle/>
          <a:p>
            <a:r>
              <a:rPr lang="en-US" dirty="0"/>
              <a:t>Real-time device monitoring</a:t>
            </a:r>
          </a:p>
        </p:txBody>
      </p:sp>
    </p:spTree>
    <p:extLst>
      <p:ext uri="{BB962C8B-B14F-4D97-AF65-F5344CB8AC3E}">
        <p14:creationId xmlns:p14="http://schemas.microsoft.com/office/powerpoint/2010/main" val="58173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A07A-0470-BE4F-835B-858C7257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A1506-EC30-6542-B157-4159AF32D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SignalR 101</a:t>
            </a:r>
          </a:p>
          <a:p>
            <a:r>
              <a:rPr lang="en-US" dirty="0"/>
              <a:t>Client targeting with SignalR Hubs</a:t>
            </a:r>
          </a:p>
          <a:p>
            <a:r>
              <a:rPr lang="en-US" dirty="0"/>
              <a:t>Client Negotiation</a:t>
            </a:r>
          </a:p>
          <a:p>
            <a:r>
              <a:rPr lang="en-US" dirty="0"/>
              <a:t>Scaling out using Azure SignalR Service</a:t>
            </a:r>
          </a:p>
          <a:p>
            <a:r>
              <a:rPr lang="en-US" dirty="0"/>
              <a:t>Serverless SignalR </a:t>
            </a:r>
          </a:p>
          <a:p>
            <a:r>
              <a:rPr lang="en-US" dirty="0"/>
              <a:t>Native Android real-time with the SignalR Java client</a:t>
            </a:r>
          </a:p>
          <a:p>
            <a:r>
              <a:rPr lang="en-US" dirty="0"/>
              <a:t>Integration with IoT Hub for device dashboards</a:t>
            </a:r>
          </a:p>
          <a:p>
            <a:r>
              <a:rPr lang="en-US" dirty="0"/>
              <a:t>Calling the Azure SignalR Service REST API </a:t>
            </a:r>
          </a:p>
          <a:p>
            <a:r>
              <a:rPr lang="en-US" dirty="0"/>
              <a:t>Client-to-server Streaming with SignalR</a:t>
            </a:r>
          </a:p>
        </p:txBody>
      </p:sp>
    </p:spTree>
    <p:extLst>
      <p:ext uri="{BB962C8B-B14F-4D97-AF65-F5344CB8AC3E}">
        <p14:creationId xmlns:p14="http://schemas.microsoft.com/office/powerpoint/2010/main" val="3030086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2B4F39-AC3D-4475-9D63-76BE341EC0A5}"/>
              </a:ext>
            </a:extLst>
          </p:cNvPr>
          <p:cNvSpPr/>
          <p:nvPr/>
        </p:nvSpPr>
        <p:spPr>
          <a:xfrm>
            <a:off x="253858" y="2262302"/>
            <a:ext cx="993453" cy="866490"/>
          </a:xfrm>
          <a:prstGeom prst="rect">
            <a:avLst/>
          </a:prstGeom>
          <a:solidFill>
            <a:srgbClr val="90B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App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6A682A90-2F7F-4F42-9CA4-990A5A0F7571}"/>
              </a:ext>
            </a:extLst>
          </p:cNvPr>
          <p:cNvSpPr/>
          <p:nvPr/>
        </p:nvSpPr>
        <p:spPr>
          <a:xfrm>
            <a:off x="3028392" y="1782209"/>
            <a:ext cx="2192918" cy="1826675"/>
          </a:xfrm>
          <a:prstGeom prst="cloud">
            <a:avLst/>
          </a:prstGeom>
          <a:solidFill>
            <a:srgbClr val="90B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Azure </a:t>
            </a:r>
            <a:r>
              <a:rPr lang="en-US" sz="135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SignalR</a:t>
            </a:r>
            <a:r>
              <a:rPr lang="en-US" sz="13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Service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ADA0272-13A4-4ECB-81BF-5C5988DA9A18}"/>
              </a:ext>
            </a:extLst>
          </p:cNvPr>
          <p:cNvSpPr/>
          <p:nvPr/>
        </p:nvSpPr>
        <p:spPr>
          <a:xfrm>
            <a:off x="1361197" y="2438372"/>
            <a:ext cx="1572823" cy="51435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HTTP GET/POST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99698C47-FD12-4D6F-9B9A-D8CFE53A88AD}"/>
              </a:ext>
            </a:extLst>
          </p:cNvPr>
          <p:cNvSpPr/>
          <p:nvPr/>
        </p:nvSpPr>
        <p:spPr>
          <a:xfrm rot="20111391" flipH="1">
            <a:off x="5119795" y="1300341"/>
            <a:ext cx="2246579" cy="514350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F70B0E3-AC82-324E-B118-1A95804F94F6}"/>
              </a:ext>
            </a:extLst>
          </p:cNvPr>
          <p:cNvSpPr txBox="1">
            <a:spLocks/>
          </p:cNvSpPr>
          <p:nvPr/>
        </p:nvSpPr>
        <p:spPr>
          <a:xfrm>
            <a:off x="171976" y="8780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Azure SignalR Service REST API</a:t>
            </a:r>
          </a:p>
        </p:txBody>
      </p:sp>
      <p:sp>
        <p:nvSpPr>
          <p:cNvPr id="12" name="Arrow: Left 8">
            <a:extLst>
              <a:ext uri="{FF2B5EF4-FFF2-40B4-BE49-F238E27FC236}">
                <a16:creationId xmlns:a16="http://schemas.microsoft.com/office/drawing/2014/main" id="{29AE4E8A-F40A-E54A-99D8-D51E7A2CA6E4}"/>
              </a:ext>
            </a:extLst>
          </p:cNvPr>
          <p:cNvSpPr/>
          <p:nvPr/>
        </p:nvSpPr>
        <p:spPr>
          <a:xfrm rot="1488609" flipH="1" flipV="1">
            <a:off x="5119795" y="3400332"/>
            <a:ext cx="2246579" cy="514350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Arrow: Left 8">
            <a:extLst>
              <a:ext uri="{FF2B5EF4-FFF2-40B4-BE49-F238E27FC236}">
                <a16:creationId xmlns:a16="http://schemas.microsoft.com/office/drawing/2014/main" id="{BFDE6E53-5DCD-B742-9F11-A582A350D9EB}"/>
              </a:ext>
            </a:extLst>
          </p:cNvPr>
          <p:cNvSpPr/>
          <p:nvPr/>
        </p:nvSpPr>
        <p:spPr>
          <a:xfrm flipH="1">
            <a:off x="5315682" y="2350337"/>
            <a:ext cx="2246579" cy="514350"/>
          </a:xfrm>
          <a:prstGeom prst="leftArrow">
            <a:avLst/>
          </a:prstGeom>
          <a:solidFill>
            <a:schemeClr val="accent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6505D1-1635-D247-9965-680AC6879642}"/>
              </a:ext>
            </a:extLst>
          </p:cNvPr>
          <p:cNvSpPr/>
          <p:nvPr/>
        </p:nvSpPr>
        <p:spPr>
          <a:xfrm>
            <a:off x="7656633" y="2174267"/>
            <a:ext cx="993453" cy="866490"/>
          </a:xfrm>
          <a:prstGeom prst="rect">
            <a:avLst/>
          </a:prstGeom>
          <a:solidFill>
            <a:srgbClr val="90B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SignalR Client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25A7F4-74BD-2E49-86F5-12C44F6355A0}"/>
              </a:ext>
            </a:extLst>
          </p:cNvPr>
          <p:cNvSpPr/>
          <p:nvPr/>
        </p:nvSpPr>
        <p:spPr>
          <a:xfrm>
            <a:off x="7335239" y="3839840"/>
            <a:ext cx="993453" cy="866490"/>
          </a:xfrm>
          <a:prstGeom prst="rect">
            <a:avLst/>
          </a:prstGeom>
          <a:solidFill>
            <a:srgbClr val="90B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SignalR Client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1EFF87-CC2F-F244-A861-2B40E1584574}"/>
              </a:ext>
            </a:extLst>
          </p:cNvPr>
          <p:cNvSpPr/>
          <p:nvPr/>
        </p:nvSpPr>
        <p:spPr>
          <a:xfrm>
            <a:off x="7423543" y="665618"/>
            <a:ext cx="993453" cy="866490"/>
          </a:xfrm>
          <a:prstGeom prst="rect">
            <a:avLst/>
          </a:prstGeom>
          <a:solidFill>
            <a:srgbClr val="90B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SignalR Client</a:t>
            </a:r>
          </a:p>
        </p:txBody>
      </p:sp>
    </p:spTree>
    <p:extLst>
      <p:ext uri="{BB962C8B-B14F-4D97-AF65-F5344CB8AC3E}">
        <p14:creationId xmlns:p14="http://schemas.microsoft.com/office/powerpoint/2010/main" val="229184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D1839C-5E87-6142-9EA7-9FC72C8F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83F0DB-CFD0-6148-ACBF-0DDBDD93E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143161"/>
            <a:ext cx="4710112" cy="1125140"/>
          </a:xfrm>
        </p:spPr>
        <p:txBody>
          <a:bodyPr/>
          <a:lstStyle/>
          <a:p>
            <a:r>
              <a:rPr lang="en-US" dirty="0"/>
              <a:t>Client-to-server Streaming (new in 3.0!)</a:t>
            </a:r>
          </a:p>
        </p:txBody>
      </p:sp>
    </p:spTree>
    <p:extLst>
      <p:ext uri="{BB962C8B-B14F-4D97-AF65-F5344CB8AC3E}">
        <p14:creationId xmlns:p14="http://schemas.microsoft.com/office/powerpoint/2010/main" val="3002030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ACE540-51F7-8F46-999C-B43C89D9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credit where it’s due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5A2FC-2AC8-994D-836F-6DB7DD4BC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Demo Inspiration</a:t>
            </a:r>
          </a:p>
          <a:p>
            <a:pPr lvl="1"/>
            <a:r>
              <a:rPr lang="en-US" sz="1500" dirty="0"/>
              <a:t>Simple IoT Dashboard with Azure SignalR by Francisco </a:t>
            </a:r>
            <a:r>
              <a:rPr lang="en-US" sz="1500" dirty="0" err="1"/>
              <a:t>Beltrao</a:t>
            </a:r>
            <a:r>
              <a:rPr lang="en-US" sz="1500" dirty="0"/>
              <a:t> (</a:t>
            </a:r>
            <a:r>
              <a:rPr lang="en-US" sz="1500" dirty="0">
                <a:hlinkClick r:id="rId3"/>
              </a:rPr>
              <a:t>link</a:t>
            </a:r>
            <a:r>
              <a:rPr lang="en-US" sz="1500" dirty="0"/>
              <a:t>)</a:t>
            </a:r>
          </a:p>
          <a:p>
            <a:pPr lvl="1"/>
            <a:r>
              <a:rPr lang="en-US" sz="1500" dirty="0"/>
              <a:t>Processing data from IoT Hub with Azure Functions by </a:t>
            </a:r>
            <a:r>
              <a:rPr lang="en-US" sz="1500" dirty="0" err="1"/>
              <a:t>Gorka</a:t>
            </a:r>
            <a:r>
              <a:rPr lang="en-US" sz="1500" dirty="0"/>
              <a:t> </a:t>
            </a:r>
            <a:r>
              <a:rPr lang="en-US" sz="1500" dirty="0" err="1"/>
              <a:t>Madariaga</a:t>
            </a:r>
            <a:r>
              <a:rPr lang="en-US" sz="1500" dirty="0"/>
              <a:t> (</a:t>
            </a:r>
            <a:r>
              <a:rPr lang="en-US" sz="1500" dirty="0">
                <a:hlinkClick r:id="rId4"/>
              </a:rPr>
              <a:t>link</a:t>
            </a:r>
            <a:r>
              <a:rPr lang="en-US" sz="1500" dirty="0"/>
              <a:t>)</a:t>
            </a:r>
          </a:p>
          <a:p>
            <a:pPr lvl="1"/>
            <a:r>
              <a:rPr lang="en-US" sz="1500" dirty="0"/>
              <a:t>Real-time Charts with ASP.NET Core SignalR and </a:t>
            </a:r>
            <a:r>
              <a:rPr lang="en-US" sz="1500" dirty="0" err="1"/>
              <a:t>Chart.js</a:t>
            </a:r>
            <a:r>
              <a:rPr lang="en-US" sz="1500" dirty="0"/>
              <a:t> by Philipp Wagner (</a:t>
            </a:r>
            <a:r>
              <a:rPr lang="en-US" sz="1500" dirty="0">
                <a:hlinkClick r:id="rId5"/>
              </a:rPr>
              <a:t>link</a:t>
            </a:r>
            <a:r>
              <a:rPr lang="en-US" sz="1500" dirty="0"/>
              <a:t>)</a:t>
            </a:r>
          </a:p>
          <a:p>
            <a:r>
              <a:rPr lang="en-US" sz="1800" dirty="0"/>
              <a:t>The 3d stuff was made possible by </a:t>
            </a:r>
            <a:r>
              <a:rPr lang="en-US" sz="1800" dirty="0" err="1"/>
              <a:t>Three.js</a:t>
            </a:r>
            <a:endParaRPr lang="en-US" sz="1800" dirty="0"/>
          </a:p>
          <a:p>
            <a:pPr lvl="1"/>
            <a:r>
              <a:rPr lang="en-US" sz="1500" dirty="0" err="1"/>
              <a:t>Three.js</a:t>
            </a:r>
            <a:r>
              <a:rPr lang="en-US" sz="1500" dirty="0"/>
              <a:t> – </a:t>
            </a:r>
            <a:r>
              <a:rPr lang="en-US" sz="1500" dirty="0" err="1"/>
              <a:t>www.threejs.org</a:t>
            </a:r>
            <a:endParaRPr lang="en-US" sz="1500" dirty="0"/>
          </a:p>
          <a:p>
            <a:r>
              <a:rPr lang="en-US" sz="1800" dirty="0"/>
              <a:t>Stephen Halter (@halter73) for the smoothing help</a:t>
            </a:r>
          </a:p>
          <a:p>
            <a:r>
              <a:rPr lang="en-US" sz="1800" dirty="0"/>
              <a:t>Anthony Chu for great resources on the Azure SignalR Bindings</a:t>
            </a:r>
          </a:p>
          <a:p>
            <a:pPr lvl="1"/>
            <a:r>
              <a:rPr lang="en-US" sz="1200" dirty="0">
                <a:hlinkClick r:id="rId6"/>
              </a:rPr>
              <a:t>https://anthonychu.ca</a:t>
            </a:r>
            <a:endParaRPr lang="en-US" sz="1200" dirty="0"/>
          </a:p>
          <a:p>
            <a:r>
              <a:rPr lang="en-US" sz="1500" dirty="0"/>
              <a:t>Demos and slides are available at </a:t>
            </a:r>
            <a:r>
              <a:rPr lang="en-US" sz="1500" dirty="0">
                <a:hlinkClick r:id="rId7"/>
              </a:rPr>
              <a:t>https://</a:t>
            </a:r>
            <a:r>
              <a:rPr lang="en-US" sz="1500" dirty="0" err="1">
                <a:hlinkClick r:id="rId7"/>
              </a:rPr>
              <a:t>github.com</a:t>
            </a:r>
            <a:r>
              <a:rPr lang="en-US" sz="1500" dirty="0">
                <a:hlinkClick r:id="rId7"/>
              </a:rPr>
              <a:t>/</a:t>
            </a:r>
            <a:r>
              <a:rPr lang="en-US" sz="1500" dirty="0" err="1">
                <a:hlinkClick r:id="rId7"/>
              </a:rPr>
              <a:t>bradygaster</a:t>
            </a:r>
            <a:r>
              <a:rPr lang="en-US" sz="1500">
                <a:hlinkClick r:id="rId7"/>
              </a:rPr>
              <a:t>/vslivevegas2019</a:t>
            </a:r>
            <a:r>
              <a:rPr lang="en-US" sz="1500" dirty="0"/>
              <a:t> </a:t>
            </a:r>
            <a:r>
              <a:rPr lang="en-US" sz="1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246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D1839C-5E87-6142-9EA7-9FC72C8F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83F0DB-CFD0-6148-ACBF-0DDBDD93E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143161"/>
            <a:ext cx="3151342" cy="1125140"/>
          </a:xfrm>
        </p:spPr>
        <p:txBody>
          <a:bodyPr/>
          <a:lstStyle/>
          <a:p>
            <a:r>
              <a:rPr lang="en-US" dirty="0"/>
              <a:t>Real-time HTTP</a:t>
            </a:r>
          </a:p>
        </p:txBody>
      </p:sp>
    </p:spTree>
    <p:extLst>
      <p:ext uri="{BB962C8B-B14F-4D97-AF65-F5344CB8AC3E}">
        <p14:creationId xmlns:p14="http://schemas.microsoft.com/office/powerpoint/2010/main" val="427615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2826" y="-3207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Client Targeting with SignalR Hubs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72319" y="3192865"/>
            <a:ext cx="855668" cy="855668"/>
          </a:xfrm>
          <a:prstGeom prst="rect">
            <a:avLst/>
          </a:prstGeom>
          <a:solidFill>
            <a:srgbClr val="90B1D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1511127" y="4024192"/>
            <a:ext cx="1178051" cy="759009"/>
          </a:xfrm>
          <a:prstGeom prst="rect">
            <a:avLst/>
          </a:prstGeom>
        </p:spPr>
        <p:txBody>
          <a:bodyPr vert="horz" wrap="square" lIns="107558" tIns="67224" rIns="107558" bIns="67224" rtlCol="0">
            <a:spAutoFit/>
          </a:bodyPr>
          <a:lstStyle>
            <a:lvl1pPr marL="342856" marR="0" indent="-342856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125" marR="0" indent="-241269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98" marR="0" indent="-228571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68" marR="0" indent="-228571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139" marR="0" indent="-228571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711" indent="-233156" algn="l" defTabSz="9326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024" indent="-233156" algn="l" defTabSz="9326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335" indent="-233156" algn="l" defTabSz="9326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648" indent="-233156" algn="l" defTabSz="9326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dirty="0">
                <a:solidFill>
                  <a:schemeClr val="bg1"/>
                </a:solidFill>
              </a:rPr>
              <a:t>Client</a:t>
            </a: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“Damian”</a:t>
            </a: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(PM)</a:t>
            </a:r>
          </a:p>
        </p:txBody>
      </p:sp>
      <p:sp>
        <p:nvSpPr>
          <p:cNvPr id="7" name="Freeform 144"/>
          <p:cNvSpPr>
            <a:spLocks noEditPoints="1"/>
          </p:cNvSpPr>
          <p:nvPr/>
        </p:nvSpPr>
        <p:spPr bwMode="black">
          <a:xfrm>
            <a:off x="1903795" y="3295891"/>
            <a:ext cx="392715" cy="693311"/>
          </a:xfrm>
          <a:custGeom>
            <a:avLst/>
            <a:gdLst>
              <a:gd name="T0" fmla="*/ 35 w 46"/>
              <a:gd name="T1" fmla="*/ 7 h 84"/>
              <a:gd name="T2" fmla="*/ 29 w 46"/>
              <a:gd name="T3" fmla="*/ 14 h 84"/>
              <a:gd name="T4" fmla="*/ 22 w 46"/>
              <a:gd name="T5" fmla="*/ 7 h 84"/>
              <a:gd name="T6" fmla="*/ 29 w 46"/>
              <a:gd name="T7" fmla="*/ 0 h 84"/>
              <a:gd name="T8" fmla="*/ 35 w 46"/>
              <a:gd name="T9" fmla="*/ 7 h 84"/>
              <a:gd name="T10" fmla="*/ 20 w 46"/>
              <a:gd name="T11" fmla="*/ 12 h 84"/>
              <a:gd name="T12" fmla="*/ 2 w 46"/>
              <a:gd name="T13" fmla="*/ 22 h 84"/>
              <a:gd name="T14" fmla="*/ 0 w 46"/>
              <a:gd name="T15" fmla="*/ 41 h 84"/>
              <a:gd name="T16" fmla="*/ 6 w 46"/>
              <a:gd name="T17" fmla="*/ 41 h 84"/>
              <a:gd name="T18" fmla="*/ 7 w 46"/>
              <a:gd name="T19" fmla="*/ 26 h 84"/>
              <a:gd name="T20" fmla="*/ 15 w 46"/>
              <a:gd name="T21" fmla="*/ 22 h 84"/>
              <a:gd name="T22" fmla="*/ 10 w 46"/>
              <a:gd name="T23" fmla="*/ 37 h 84"/>
              <a:gd name="T24" fmla="*/ 12 w 46"/>
              <a:gd name="T25" fmla="*/ 45 h 84"/>
              <a:gd name="T26" fmla="*/ 0 w 46"/>
              <a:gd name="T27" fmla="*/ 82 h 84"/>
              <a:gd name="T28" fmla="*/ 8 w 46"/>
              <a:gd name="T29" fmla="*/ 84 h 84"/>
              <a:gd name="T30" fmla="*/ 18 w 46"/>
              <a:gd name="T31" fmla="*/ 57 h 84"/>
              <a:gd name="T32" fmla="*/ 21 w 46"/>
              <a:gd name="T33" fmla="*/ 62 h 84"/>
              <a:gd name="T34" fmla="*/ 27 w 46"/>
              <a:gd name="T35" fmla="*/ 84 h 84"/>
              <a:gd name="T36" fmla="*/ 36 w 46"/>
              <a:gd name="T37" fmla="*/ 81 h 84"/>
              <a:gd name="T38" fmla="*/ 29 w 46"/>
              <a:gd name="T39" fmla="*/ 56 h 84"/>
              <a:gd name="T40" fmla="*/ 22 w 46"/>
              <a:gd name="T41" fmla="*/ 45 h 84"/>
              <a:gd name="T42" fmla="*/ 27 w 46"/>
              <a:gd name="T43" fmla="*/ 29 h 84"/>
              <a:gd name="T44" fmla="*/ 29 w 46"/>
              <a:gd name="T45" fmla="*/ 35 h 84"/>
              <a:gd name="T46" fmla="*/ 44 w 46"/>
              <a:gd name="T47" fmla="*/ 41 h 84"/>
              <a:gd name="T48" fmla="*/ 46 w 46"/>
              <a:gd name="T49" fmla="*/ 35 h 84"/>
              <a:gd name="T50" fmla="*/ 35 w 46"/>
              <a:gd name="T51" fmla="*/ 30 h 84"/>
              <a:gd name="T52" fmla="*/ 31 w 46"/>
              <a:gd name="T53" fmla="*/ 17 h 84"/>
              <a:gd name="T54" fmla="*/ 20 w 46"/>
              <a:gd name="T55" fmla="*/ 12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6" h="84">
                <a:moveTo>
                  <a:pt x="35" y="7"/>
                </a:moveTo>
                <a:cubicBezTo>
                  <a:pt x="35" y="11"/>
                  <a:pt x="33" y="14"/>
                  <a:pt x="29" y="14"/>
                </a:cubicBezTo>
                <a:cubicBezTo>
                  <a:pt x="25" y="14"/>
                  <a:pt x="22" y="11"/>
                  <a:pt x="22" y="7"/>
                </a:cubicBezTo>
                <a:cubicBezTo>
                  <a:pt x="22" y="3"/>
                  <a:pt x="25" y="0"/>
                  <a:pt x="29" y="0"/>
                </a:cubicBezTo>
                <a:cubicBezTo>
                  <a:pt x="33" y="0"/>
                  <a:pt x="35" y="3"/>
                  <a:pt x="35" y="7"/>
                </a:cubicBezTo>
                <a:moveTo>
                  <a:pt x="20" y="12"/>
                </a:moveTo>
                <a:cubicBezTo>
                  <a:pt x="2" y="22"/>
                  <a:pt x="2" y="22"/>
                  <a:pt x="2" y="22"/>
                </a:cubicBezTo>
                <a:cubicBezTo>
                  <a:pt x="0" y="41"/>
                  <a:pt x="0" y="41"/>
                  <a:pt x="0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7" y="26"/>
                  <a:pt x="7" y="26"/>
                  <a:pt x="7" y="26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1" y="34"/>
                  <a:pt x="10" y="37"/>
                </a:cubicBezTo>
                <a:cubicBezTo>
                  <a:pt x="9" y="39"/>
                  <a:pt x="11" y="43"/>
                  <a:pt x="12" y="45"/>
                </a:cubicBezTo>
                <a:cubicBezTo>
                  <a:pt x="0" y="82"/>
                  <a:pt x="0" y="82"/>
                  <a:pt x="0" y="82"/>
                </a:cubicBezTo>
                <a:cubicBezTo>
                  <a:pt x="8" y="84"/>
                  <a:pt x="8" y="84"/>
                  <a:pt x="8" y="84"/>
                </a:cubicBezTo>
                <a:cubicBezTo>
                  <a:pt x="18" y="57"/>
                  <a:pt x="18" y="57"/>
                  <a:pt x="18" y="57"/>
                </a:cubicBezTo>
                <a:cubicBezTo>
                  <a:pt x="21" y="62"/>
                  <a:pt x="21" y="62"/>
                  <a:pt x="21" y="62"/>
                </a:cubicBezTo>
                <a:cubicBezTo>
                  <a:pt x="27" y="84"/>
                  <a:pt x="27" y="84"/>
                  <a:pt x="27" y="84"/>
                </a:cubicBezTo>
                <a:cubicBezTo>
                  <a:pt x="36" y="81"/>
                  <a:pt x="36" y="81"/>
                  <a:pt x="36" y="81"/>
                </a:cubicBezTo>
                <a:cubicBezTo>
                  <a:pt x="29" y="56"/>
                  <a:pt x="29" y="56"/>
                  <a:pt x="29" y="56"/>
                </a:cubicBezTo>
                <a:cubicBezTo>
                  <a:pt x="22" y="45"/>
                  <a:pt x="22" y="45"/>
                  <a:pt x="22" y="45"/>
                </a:cubicBezTo>
                <a:cubicBezTo>
                  <a:pt x="27" y="29"/>
                  <a:pt x="27" y="29"/>
                  <a:pt x="27" y="29"/>
                </a:cubicBezTo>
                <a:cubicBezTo>
                  <a:pt x="29" y="35"/>
                  <a:pt x="29" y="35"/>
                  <a:pt x="29" y="35"/>
                </a:cubicBezTo>
                <a:cubicBezTo>
                  <a:pt x="44" y="41"/>
                  <a:pt x="44" y="41"/>
                  <a:pt x="44" y="41"/>
                </a:cubicBezTo>
                <a:cubicBezTo>
                  <a:pt x="46" y="35"/>
                  <a:pt x="46" y="35"/>
                  <a:pt x="46" y="35"/>
                </a:cubicBezTo>
                <a:cubicBezTo>
                  <a:pt x="35" y="30"/>
                  <a:pt x="35" y="30"/>
                  <a:pt x="35" y="30"/>
                </a:cubicBezTo>
                <a:cubicBezTo>
                  <a:pt x="31" y="17"/>
                  <a:pt x="31" y="17"/>
                  <a:pt x="31" y="17"/>
                </a:cubicBezTo>
                <a:lnTo>
                  <a:pt x="2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75" tIns="34287" rIns="68575" bIns="34287" numCol="1" anchor="t" anchorCtr="0" compatLnSpc="1">
            <a:prstTxWarp prst="textNoShape">
              <a:avLst/>
            </a:prstTxWarp>
          </a:bodyPr>
          <a:lstStyle/>
          <a:p>
            <a:endParaRPr lang="en-US" sz="1200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71900" y="1059033"/>
            <a:ext cx="1740877" cy="1638205"/>
            <a:chOff x="46448" y="1394854"/>
            <a:chExt cx="2572056" cy="2420364"/>
          </a:xfrm>
        </p:grpSpPr>
        <p:sp>
          <p:nvSpPr>
            <p:cNvPr id="9" name="Rectangle 8"/>
            <p:cNvSpPr/>
            <p:nvPr/>
          </p:nvSpPr>
          <p:spPr bwMode="auto">
            <a:xfrm>
              <a:off x="731897" y="1394854"/>
              <a:ext cx="1264205" cy="1264205"/>
            </a:xfrm>
            <a:prstGeom prst="rect">
              <a:avLst/>
            </a:prstGeom>
            <a:solidFill>
              <a:srgbClr val="90B1D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5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Text Placeholder 8"/>
            <p:cNvSpPr txBox="1">
              <a:spLocks/>
            </p:cNvSpPr>
            <p:nvPr/>
          </p:nvSpPr>
          <p:spPr>
            <a:xfrm>
              <a:off x="46448" y="2625613"/>
              <a:ext cx="2572056" cy="1189605"/>
            </a:xfrm>
            <a:prstGeom prst="rect">
              <a:avLst/>
            </a:prstGeom>
          </p:spPr>
          <p:txBody>
            <a:bodyPr vert="horz" wrap="square" lIns="107558" tIns="67224" rIns="107558" bIns="67224" rtlCol="0">
              <a:spAutoFit/>
            </a:bodyPr>
            <a:lstStyle>
              <a:lvl1pPr marL="342856" marR="0" indent="-342856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39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125" marR="0" indent="-241269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79999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56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139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4711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024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335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3648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500" dirty="0">
                  <a:solidFill>
                    <a:schemeClr val="bg1"/>
                  </a:solidFill>
                </a:rPr>
                <a:t>Client</a:t>
              </a:r>
              <a:br>
                <a:rPr lang="en-US" sz="1500" dirty="0">
                  <a:solidFill>
                    <a:schemeClr val="bg1"/>
                  </a:solidFill>
                </a:rPr>
              </a:br>
              <a:r>
                <a:rPr lang="en-US" sz="1500" dirty="0">
                  <a:solidFill>
                    <a:schemeClr val="bg1"/>
                  </a:solidFill>
                </a:rPr>
                <a:t>“Andrew”</a:t>
              </a:r>
            </a:p>
            <a:p>
              <a:pPr marL="0" indent="0" algn="ctr">
                <a:buNone/>
              </a:pPr>
              <a:r>
                <a:rPr lang="en-US" sz="1500" dirty="0">
                  <a:solidFill>
                    <a:schemeClr val="bg1"/>
                  </a:solidFill>
                </a:rPr>
                <a:t>(Dev)</a:t>
              </a:r>
            </a:p>
          </p:txBody>
        </p:sp>
        <p:sp>
          <p:nvSpPr>
            <p:cNvPr id="11" name="Freeform 144"/>
            <p:cNvSpPr>
              <a:spLocks noEditPoints="1"/>
            </p:cNvSpPr>
            <p:nvPr/>
          </p:nvSpPr>
          <p:spPr bwMode="black">
            <a:xfrm>
              <a:off x="1073890" y="1547070"/>
              <a:ext cx="580216" cy="1024332"/>
            </a:xfrm>
            <a:custGeom>
              <a:avLst/>
              <a:gdLst>
                <a:gd name="T0" fmla="*/ 35 w 46"/>
                <a:gd name="T1" fmla="*/ 7 h 84"/>
                <a:gd name="T2" fmla="*/ 29 w 46"/>
                <a:gd name="T3" fmla="*/ 14 h 84"/>
                <a:gd name="T4" fmla="*/ 22 w 46"/>
                <a:gd name="T5" fmla="*/ 7 h 84"/>
                <a:gd name="T6" fmla="*/ 29 w 46"/>
                <a:gd name="T7" fmla="*/ 0 h 84"/>
                <a:gd name="T8" fmla="*/ 35 w 46"/>
                <a:gd name="T9" fmla="*/ 7 h 84"/>
                <a:gd name="T10" fmla="*/ 20 w 46"/>
                <a:gd name="T11" fmla="*/ 12 h 84"/>
                <a:gd name="T12" fmla="*/ 2 w 46"/>
                <a:gd name="T13" fmla="*/ 22 h 84"/>
                <a:gd name="T14" fmla="*/ 0 w 46"/>
                <a:gd name="T15" fmla="*/ 41 h 84"/>
                <a:gd name="T16" fmla="*/ 6 w 46"/>
                <a:gd name="T17" fmla="*/ 41 h 84"/>
                <a:gd name="T18" fmla="*/ 7 w 46"/>
                <a:gd name="T19" fmla="*/ 26 h 84"/>
                <a:gd name="T20" fmla="*/ 15 w 46"/>
                <a:gd name="T21" fmla="*/ 22 h 84"/>
                <a:gd name="T22" fmla="*/ 10 w 46"/>
                <a:gd name="T23" fmla="*/ 37 h 84"/>
                <a:gd name="T24" fmla="*/ 12 w 46"/>
                <a:gd name="T25" fmla="*/ 45 h 84"/>
                <a:gd name="T26" fmla="*/ 0 w 46"/>
                <a:gd name="T27" fmla="*/ 82 h 84"/>
                <a:gd name="T28" fmla="*/ 8 w 46"/>
                <a:gd name="T29" fmla="*/ 84 h 84"/>
                <a:gd name="T30" fmla="*/ 18 w 46"/>
                <a:gd name="T31" fmla="*/ 57 h 84"/>
                <a:gd name="T32" fmla="*/ 21 w 46"/>
                <a:gd name="T33" fmla="*/ 62 h 84"/>
                <a:gd name="T34" fmla="*/ 27 w 46"/>
                <a:gd name="T35" fmla="*/ 84 h 84"/>
                <a:gd name="T36" fmla="*/ 36 w 46"/>
                <a:gd name="T37" fmla="*/ 81 h 84"/>
                <a:gd name="T38" fmla="*/ 29 w 46"/>
                <a:gd name="T39" fmla="*/ 56 h 84"/>
                <a:gd name="T40" fmla="*/ 22 w 46"/>
                <a:gd name="T41" fmla="*/ 45 h 84"/>
                <a:gd name="T42" fmla="*/ 27 w 46"/>
                <a:gd name="T43" fmla="*/ 29 h 84"/>
                <a:gd name="T44" fmla="*/ 29 w 46"/>
                <a:gd name="T45" fmla="*/ 35 h 84"/>
                <a:gd name="T46" fmla="*/ 44 w 46"/>
                <a:gd name="T47" fmla="*/ 41 h 84"/>
                <a:gd name="T48" fmla="*/ 46 w 46"/>
                <a:gd name="T49" fmla="*/ 35 h 84"/>
                <a:gd name="T50" fmla="*/ 35 w 46"/>
                <a:gd name="T51" fmla="*/ 30 h 84"/>
                <a:gd name="T52" fmla="*/ 31 w 46"/>
                <a:gd name="T53" fmla="*/ 17 h 84"/>
                <a:gd name="T54" fmla="*/ 20 w 46"/>
                <a:gd name="T55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84">
                  <a:moveTo>
                    <a:pt x="35" y="7"/>
                  </a:moveTo>
                  <a:cubicBezTo>
                    <a:pt x="35" y="11"/>
                    <a:pt x="33" y="14"/>
                    <a:pt x="29" y="14"/>
                  </a:cubicBezTo>
                  <a:cubicBezTo>
                    <a:pt x="25" y="14"/>
                    <a:pt x="22" y="11"/>
                    <a:pt x="22" y="7"/>
                  </a:cubicBezTo>
                  <a:cubicBezTo>
                    <a:pt x="22" y="3"/>
                    <a:pt x="25" y="0"/>
                    <a:pt x="29" y="0"/>
                  </a:cubicBezTo>
                  <a:cubicBezTo>
                    <a:pt x="33" y="0"/>
                    <a:pt x="35" y="3"/>
                    <a:pt x="35" y="7"/>
                  </a:cubicBezTo>
                  <a:moveTo>
                    <a:pt x="20" y="12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1" y="34"/>
                    <a:pt x="10" y="37"/>
                  </a:cubicBezTo>
                  <a:cubicBezTo>
                    <a:pt x="9" y="39"/>
                    <a:pt x="11" y="43"/>
                    <a:pt x="12" y="4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1" y="17"/>
                    <a:pt x="31" y="17"/>
                    <a:pt x="31" y="17"/>
                  </a:cubicBezTo>
                  <a:lnTo>
                    <a:pt x="2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75" tIns="34287" rIns="68575" bIns="34287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638171" y="3201065"/>
            <a:ext cx="1195775" cy="1592040"/>
            <a:chOff x="493742" y="1394854"/>
            <a:chExt cx="1766696" cy="235215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731897" y="1394854"/>
              <a:ext cx="1264205" cy="1264205"/>
            </a:xfrm>
            <a:prstGeom prst="rect">
              <a:avLst/>
            </a:prstGeom>
            <a:solidFill>
              <a:srgbClr val="90B1D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5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Text Placeholder 8"/>
            <p:cNvSpPr txBox="1">
              <a:spLocks/>
            </p:cNvSpPr>
            <p:nvPr/>
          </p:nvSpPr>
          <p:spPr>
            <a:xfrm>
              <a:off x="493742" y="2625615"/>
              <a:ext cx="1766696" cy="1121397"/>
            </a:xfrm>
            <a:prstGeom prst="rect">
              <a:avLst/>
            </a:prstGeom>
          </p:spPr>
          <p:txBody>
            <a:bodyPr vert="horz" wrap="square" lIns="107558" tIns="67224" rIns="107558" bIns="67224" rtlCol="0">
              <a:spAutoFit/>
            </a:bodyPr>
            <a:lstStyle>
              <a:lvl1pPr marL="342856" marR="0" indent="-342856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39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125" marR="0" indent="-241269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79999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56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139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4711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024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335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3648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500" dirty="0">
                  <a:solidFill>
                    <a:schemeClr val="bg1"/>
                  </a:solidFill>
                </a:rPr>
                <a:t>Client</a:t>
              </a:r>
              <a:br>
                <a:rPr lang="en-US" sz="1500" dirty="0">
                  <a:solidFill>
                    <a:schemeClr val="bg1"/>
                  </a:solidFill>
                </a:rPr>
              </a:br>
              <a:r>
                <a:rPr lang="en-US" sz="1500" dirty="0">
                  <a:solidFill>
                    <a:schemeClr val="bg1"/>
                  </a:solidFill>
                </a:rPr>
                <a:t>“Glenn”</a:t>
              </a:r>
              <a:br>
                <a:rPr lang="en-US" sz="1500" dirty="0">
                  <a:solidFill>
                    <a:schemeClr val="bg1"/>
                  </a:solidFill>
                </a:rPr>
              </a:br>
              <a:r>
                <a:rPr lang="en-US" sz="1500" dirty="0">
                  <a:solidFill>
                    <a:schemeClr val="bg1"/>
                  </a:solidFill>
                </a:rPr>
                <a:t>(PM)</a:t>
              </a:r>
            </a:p>
          </p:txBody>
        </p:sp>
        <p:sp>
          <p:nvSpPr>
            <p:cNvPr id="15" name="Freeform 144"/>
            <p:cNvSpPr>
              <a:spLocks noEditPoints="1"/>
            </p:cNvSpPr>
            <p:nvPr/>
          </p:nvSpPr>
          <p:spPr bwMode="black">
            <a:xfrm>
              <a:off x="1073890" y="1547070"/>
              <a:ext cx="580216" cy="1024332"/>
            </a:xfrm>
            <a:custGeom>
              <a:avLst/>
              <a:gdLst>
                <a:gd name="T0" fmla="*/ 35 w 46"/>
                <a:gd name="T1" fmla="*/ 7 h 84"/>
                <a:gd name="T2" fmla="*/ 29 w 46"/>
                <a:gd name="T3" fmla="*/ 14 h 84"/>
                <a:gd name="T4" fmla="*/ 22 w 46"/>
                <a:gd name="T5" fmla="*/ 7 h 84"/>
                <a:gd name="T6" fmla="*/ 29 w 46"/>
                <a:gd name="T7" fmla="*/ 0 h 84"/>
                <a:gd name="T8" fmla="*/ 35 w 46"/>
                <a:gd name="T9" fmla="*/ 7 h 84"/>
                <a:gd name="T10" fmla="*/ 20 w 46"/>
                <a:gd name="T11" fmla="*/ 12 h 84"/>
                <a:gd name="T12" fmla="*/ 2 w 46"/>
                <a:gd name="T13" fmla="*/ 22 h 84"/>
                <a:gd name="T14" fmla="*/ 0 w 46"/>
                <a:gd name="T15" fmla="*/ 41 h 84"/>
                <a:gd name="T16" fmla="*/ 6 w 46"/>
                <a:gd name="T17" fmla="*/ 41 h 84"/>
                <a:gd name="T18" fmla="*/ 7 w 46"/>
                <a:gd name="T19" fmla="*/ 26 h 84"/>
                <a:gd name="T20" fmla="*/ 15 w 46"/>
                <a:gd name="T21" fmla="*/ 22 h 84"/>
                <a:gd name="T22" fmla="*/ 10 w 46"/>
                <a:gd name="T23" fmla="*/ 37 h 84"/>
                <a:gd name="T24" fmla="*/ 12 w 46"/>
                <a:gd name="T25" fmla="*/ 45 h 84"/>
                <a:gd name="T26" fmla="*/ 0 w 46"/>
                <a:gd name="T27" fmla="*/ 82 h 84"/>
                <a:gd name="T28" fmla="*/ 8 w 46"/>
                <a:gd name="T29" fmla="*/ 84 h 84"/>
                <a:gd name="T30" fmla="*/ 18 w 46"/>
                <a:gd name="T31" fmla="*/ 57 h 84"/>
                <a:gd name="T32" fmla="*/ 21 w 46"/>
                <a:gd name="T33" fmla="*/ 62 h 84"/>
                <a:gd name="T34" fmla="*/ 27 w 46"/>
                <a:gd name="T35" fmla="*/ 84 h 84"/>
                <a:gd name="T36" fmla="*/ 36 w 46"/>
                <a:gd name="T37" fmla="*/ 81 h 84"/>
                <a:gd name="T38" fmla="*/ 29 w 46"/>
                <a:gd name="T39" fmla="*/ 56 h 84"/>
                <a:gd name="T40" fmla="*/ 22 w 46"/>
                <a:gd name="T41" fmla="*/ 45 h 84"/>
                <a:gd name="T42" fmla="*/ 27 w 46"/>
                <a:gd name="T43" fmla="*/ 29 h 84"/>
                <a:gd name="T44" fmla="*/ 29 w 46"/>
                <a:gd name="T45" fmla="*/ 35 h 84"/>
                <a:gd name="T46" fmla="*/ 44 w 46"/>
                <a:gd name="T47" fmla="*/ 41 h 84"/>
                <a:gd name="T48" fmla="*/ 46 w 46"/>
                <a:gd name="T49" fmla="*/ 35 h 84"/>
                <a:gd name="T50" fmla="*/ 35 w 46"/>
                <a:gd name="T51" fmla="*/ 30 h 84"/>
                <a:gd name="T52" fmla="*/ 31 w 46"/>
                <a:gd name="T53" fmla="*/ 17 h 84"/>
                <a:gd name="T54" fmla="*/ 20 w 46"/>
                <a:gd name="T55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84">
                  <a:moveTo>
                    <a:pt x="35" y="7"/>
                  </a:moveTo>
                  <a:cubicBezTo>
                    <a:pt x="35" y="11"/>
                    <a:pt x="33" y="14"/>
                    <a:pt x="29" y="14"/>
                  </a:cubicBezTo>
                  <a:cubicBezTo>
                    <a:pt x="25" y="14"/>
                    <a:pt x="22" y="11"/>
                    <a:pt x="22" y="7"/>
                  </a:cubicBezTo>
                  <a:cubicBezTo>
                    <a:pt x="22" y="3"/>
                    <a:pt x="25" y="0"/>
                    <a:pt x="29" y="0"/>
                  </a:cubicBezTo>
                  <a:cubicBezTo>
                    <a:pt x="33" y="0"/>
                    <a:pt x="35" y="3"/>
                    <a:pt x="35" y="7"/>
                  </a:cubicBezTo>
                  <a:moveTo>
                    <a:pt x="20" y="12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1" y="34"/>
                    <a:pt x="10" y="37"/>
                  </a:cubicBezTo>
                  <a:cubicBezTo>
                    <a:pt x="9" y="39"/>
                    <a:pt x="11" y="43"/>
                    <a:pt x="12" y="4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1" y="17"/>
                    <a:pt x="31" y="17"/>
                    <a:pt x="31" y="17"/>
                  </a:cubicBezTo>
                  <a:lnTo>
                    <a:pt x="2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75" tIns="34287" rIns="68575" bIns="34287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98917" y="3201065"/>
            <a:ext cx="929515" cy="1248435"/>
            <a:chOff x="4047909" y="2631167"/>
            <a:chExt cx="1264205" cy="1697957"/>
          </a:xfrm>
        </p:grpSpPr>
        <p:sp>
          <p:nvSpPr>
            <p:cNvPr id="17" name="Rectangle 16"/>
            <p:cNvSpPr/>
            <p:nvPr/>
          </p:nvSpPr>
          <p:spPr bwMode="auto">
            <a:xfrm>
              <a:off x="4047909" y="2631167"/>
              <a:ext cx="1264205" cy="1264205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500" dirty="0" err="1">
                <a:solidFill>
                  <a:srgbClr val="90B1D0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Text Placeholder 8"/>
            <p:cNvSpPr txBox="1">
              <a:spLocks/>
            </p:cNvSpPr>
            <p:nvPr/>
          </p:nvSpPr>
          <p:spPr>
            <a:xfrm>
              <a:off x="4119824" y="3861927"/>
              <a:ext cx="1120375" cy="467197"/>
            </a:xfrm>
            <a:prstGeom prst="rect">
              <a:avLst/>
            </a:prstGeom>
          </p:spPr>
          <p:txBody>
            <a:bodyPr vert="horz" wrap="square" lIns="107558" tIns="67224" rIns="107558" bIns="67224" rtlCol="0">
              <a:spAutoFit/>
            </a:bodyPr>
            <a:lstStyle>
              <a:lvl1pPr marL="342856" marR="0" indent="-342856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39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125" marR="0" indent="-241269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79999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56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139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4711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024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335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3648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500" dirty="0">
                  <a:solidFill>
                    <a:schemeClr val="bg1"/>
                  </a:solidFill>
                </a:rPr>
                <a:t>Hub</a:t>
              </a:r>
            </a:p>
          </p:txBody>
        </p:sp>
        <p:sp>
          <p:nvSpPr>
            <p:cNvPr id="19" name="Freeform 104"/>
            <p:cNvSpPr>
              <a:spLocks noEditPoints="1"/>
            </p:cNvSpPr>
            <p:nvPr/>
          </p:nvSpPr>
          <p:spPr bwMode="black">
            <a:xfrm>
              <a:off x="4214845" y="2820345"/>
              <a:ext cx="930332" cy="930332"/>
            </a:xfrm>
            <a:custGeom>
              <a:avLst/>
              <a:gdLst>
                <a:gd name="T0" fmla="*/ 37 w 61"/>
                <a:gd name="T1" fmla="*/ 43 h 61"/>
                <a:gd name="T2" fmla="*/ 18 w 61"/>
                <a:gd name="T3" fmla="*/ 37 h 61"/>
                <a:gd name="T4" fmla="*/ 24 w 61"/>
                <a:gd name="T5" fmla="*/ 18 h 61"/>
                <a:gd name="T6" fmla="*/ 43 w 61"/>
                <a:gd name="T7" fmla="*/ 24 h 61"/>
                <a:gd name="T8" fmla="*/ 37 w 61"/>
                <a:gd name="T9" fmla="*/ 43 h 61"/>
                <a:gd name="T10" fmla="*/ 61 w 61"/>
                <a:gd name="T11" fmla="*/ 28 h 61"/>
                <a:gd name="T12" fmla="*/ 58 w 61"/>
                <a:gd name="T13" fmla="*/ 18 h 61"/>
                <a:gd name="T14" fmla="*/ 50 w 61"/>
                <a:gd name="T15" fmla="*/ 19 h 61"/>
                <a:gd name="T16" fmla="*/ 47 w 61"/>
                <a:gd name="T17" fmla="*/ 15 h 61"/>
                <a:gd name="T18" fmla="*/ 50 w 61"/>
                <a:gd name="T19" fmla="*/ 7 h 61"/>
                <a:gd name="T20" fmla="*/ 41 w 61"/>
                <a:gd name="T21" fmla="*/ 2 h 61"/>
                <a:gd name="T22" fmla="*/ 36 w 61"/>
                <a:gd name="T23" fmla="*/ 9 h 61"/>
                <a:gd name="T24" fmla="*/ 30 w 61"/>
                <a:gd name="T25" fmla="*/ 8 h 61"/>
                <a:gd name="T26" fmla="*/ 27 w 61"/>
                <a:gd name="T27" fmla="*/ 0 h 61"/>
                <a:gd name="T28" fmla="*/ 17 w 61"/>
                <a:gd name="T29" fmla="*/ 3 h 61"/>
                <a:gd name="T30" fmla="*/ 18 w 61"/>
                <a:gd name="T31" fmla="*/ 11 h 61"/>
                <a:gd name="T32" fmla="*/ 15 w 61"/>
                <a:gd name="T33" fmla="*/ 14 h 61"/>
                <a:gd name="T34" fmla="*/ 7 w 61"/>
                <a:gd name="T35" fmla="*/ 11 h 61"/>
                <a:gd name="T36" fmla="*/ 2 w 61"/>
                <a:gd name="T37" fmla="*/ 20 h 61"/>
                <a:gd name="T38" fmla="*/ 8 w 61"/>
                <a:gd name="T39" fmla="*/ 25 h 61"/>
                <a:gd name="T40" fmla="*/ 7 w 61"/>
                <a:gd name="T41" fmla="*/ 30 h 61"/>
                <a:gd name="T42" fmla="*/ 0 w 61"/>
                <a:gd name="T43" fmla="*/ 33 h 61"/>
                <a:gd name="T44" fmla="*/ 2 w 61"/>
                <a:gd name="T45" fmla="*/ 43 h 61"/>
                <a:gd name="T46" fmla="*/ 11 w 61"/>
                <a:gd name="T47" fmla="*/ 42 h 61"/>
                <a:gd name="T48" fmla="*/ 14 w 61"/>
                <a:gd name="T49" fmla="*/ 47 h 61"/>
                <a:gd name="T50" fmla="*/ 11 w 61"/>
                <a:gd name="T51" fmla="*/ 54 h 61"/>
                <a:gd name="T52" fmla="*/ 20 w 61"/>
                <a:gd name="T53" fmla="*/ 59 h 61"/>
                <a:gd name="T54" fmla="*/ 25 w 61"/>
                <a:gd name="T55" fmla="*/ 53 h 61"/>
                <a:gd name="T56" fmla="*/ 30 w 61"/>
                <a:gd name="T57" fmla="*/ 53 h 61"/>
                <a:gd name="T58" fmla="*/ 33 w 61"/>
                <a:gd name="T59" fmla="*/ 61 h 61"/>
                <a:gd name="T60" fmla="*/ 43 w 61"/>
                <a:gd name="T61" fmla="*/ 58 h 61"/>
                <a:gd name="T62" fmla="*/ 42 w 61"/>
                <a:gd name="T63" fmla="*/ 50 h 61"/>
                <a:gd name="T64" fmla="*/ 46 w 61"/>
                <a:gd name="T65" fmla="*/ 47 h 61"/>
                <a:gd name="T66" fmla="*/ 54 w 61"/>
                <a:gd name="T67" fmla="*/ 50 h 61"/>
                <a:gd name="T68" fmla="*/ 59 w 61"/>
                <a:gd name="T69" fmla="*/ 41 h 61"/>
                <a:gd name="T70" fmla="*/ 52 w 61"/>
                <a:gd name="T71" fmla="*/ 36 h 61"/>
                <a:gd name="T72" fmla="*/ 53 w 61"/>
                <a:gd name="T73" fmla="*/ 31 h 61"/>
                <a:gd name="T74" fmla="*/ 61 w 61"/>
                <a:gd name="T75" fmla="*/ 28 h 61"/>
                <a:gd name="T76" fmla="*/ 28 w 61"/>
                <a:gd name="T77" fmla="*/ 26 h 61"/>
                <a:gd name="T78" fmla="*/ 26 w 61"/>
                <a:gd name="T79" fmla="*/ 33 h 61"/>
                <a:gd name="T80" fmla="*/ 33 w 61"/>
                <a:gd name="T81" fmla="*/ 35 h 61"/>
                <a:gd name="T82" fmla="*/ 35 w 61"/>
                <a:gd name="T83" fmla="*/ 28 h 61"/>
                <a:gd name="T84" fmla="*/ 28 w 61"/>
                <a:gd name="T85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" h="61">
                  <a:moveTo>
                    <a:pt x="37" y="43"/>
                  </a:moveTo>
                  <a:cubicBezTo>
                    <a:pt x="30" y="47"/>
                    <a:pt x="21" y="44"/>
                    <a:pt x="18" y="37"/>
                  </a:cubicBezTo>
                  <a:cubicBezTo>
                    <a:pt x="14" y="30"/>
                    <a:pt x="17" y="21"/>
                    <a:pt x="24" y="18"/>
                  </a:cubicBezTo>
                  <a:cubicBezTo>
                    <a:pt x="31" y="14"/>
                    <a:pt x="39" y="17"/>
                    <a:pt x="43" y="24"/>
                  </a:cubicBezTo>
                  <a:cubicBezTo>
                    <a:pt x="47" y="31"/>
                    <a:pt x="44" y="40"/>
                    <a:pt x="37" y="43"/>
                  </a:cubicBezTo>
                  <a:moveTo>
                    <a:pt x="61" y="28"/>
                  </a:moveTo>
                  <a:cubicBezTo>
                    <a:pt x="58" y="18"/>
                    <a:pt x="58" y="18"/>
                    <a:pt x="58" y="18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9" y="17"/>
                    <a:pt x="48" y="16"/>
                    <a:pt x="47" y="15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4" y="8"/>
                    <a:pt x="32" y="8"/>
                    <a:pt x="30" y="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6" y="13"/>
                    <a:pt x="15" y="14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7" y="28"/>
                    <a:pt x="7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4"/>
                    <a:pt x="13" y="45"/>
                    <a:pt x="14" y="47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6" y="53"/>
                    <a:pt x="28" y="53"/>
                    <a:pt x="30" y="53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4" y="49"/>
                    <a:pt x="45" y="48"/>
                    <a:pt x="46" y="47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4"/>
                    <a:pt x="53" y="33"/>
                    <a:pt x="53" y="31"/>
                  </a:cubicBezTo>
                  <a:lnTo>
                    <a:pt x="61" y="28"/>
                  </a:lnTo>
                  <a:close/>
                  <a:moveTo>
                    <a:pt x="28" y="26"/>
                  </a:moveTo>
                  <a:cubicBezTo>
                    <a:pt x="25" y="27"/>
                    <a:pt x="24" y="30"/>
                    <a:pt x="26" y="33"/>
                  </a:cubicBezTo>
                  <a:cubicBezTo>
                    <a:pt x="27" y="35"/>
                    <a:pt x="30" y="36"/>
                    <a:pt x="33" y="35"/>
                  </a:cubicBezTo>
                  <a:cubicBezTo>
                    <a:pt x="35" y="34"/>
                    <a:pt x="36" y="31"/>
                    <a:pt x="35" y="28"/>
                  </a:cubicBezTo>
                  <a:cubicBezTo>
                    <a:pt x="34" y="26"/>
                    <a:pt x="31" y="25"/>
                    <a:pt x="28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75" tIns="34287" rIns="68575" bIns="34287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solidFill>
                  <a:srgbClr val="90B1D0"/>
                </a:solidFill>
              </a:endParaRPr>
            </a:p>
          </p:txBody>
        </p:sp>
      </p:grpSp>
      <p:sp>
        <p:nvSpPr>
          <p:cNvPr id="20" name="Naslov 3"/>
          <p:cNvSpPr txBox="1">
            <a:spLocks/>
          </p:cNvSpPr>
          <p:nvPr/>
        </p:nvSpPr>
        <p:spPr>
          <a:xfrm>
            <a:off x="2776607" y="4523753"/>
            <a:ext cx="3593071" cy="421691"/>
          </a:xfrm>
          <a:prstGeom prst="rect">
            <a:avLst/>
          </a:prstGeom>
        </p:spPr>
        <p:txBody>
          <a:bodyPr vert="horz" wrap="square" lIns="67232" tIns="33616" rIns="67232" bIns="33616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sl-SI" sz="3200" b="0" kern="1200" cap="none" spc="-100" baseline="0" dirty="0">
                <a:ln w="3175">
                  <a:noFill/>
                </a:ln>
                <a:solidFill>
                  <a:srgbClr val="0070C0"/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ctr"/>
            <a:r>
              <a:rPr lang="en-US" sz="2353" dirty="0" err="1">
                <a:solidFill>
                  <a:schemeClr val="bg1"/>
                </a:solidFill>
              </a:rPr>
              <a:t>Clients.</a:t>
            </a:r>
            <a:r>
              <a:rPr lang="en-US" sz="2353" dirty="0" err="1">
                <a:solidFill>
                  <a:srgbClr val="90B1D0"/>
                </a:solidFill>
              </a:rPr>
              <a:t>All</a:t>
            </a:r>
            <a:r>
              <a:rPr lang="en-US" sz="2353" dirty="0" err="1">
                <a:solidFill>
                  <a:schemeClr val="bg1"/>
                </a:solidFill>
              </a:rPr>
              <a:t>.</a:t>
            </a:r>
            <a:r>
              <a:rPr lang="en-US" sz="2353" i="1" dirty="0" err="1">
                <a:solidFill>
                  <a:schemeClr val="bg1"/>
                </a:solidFill>
              </a:rPr>
              <a:t>doWork</a:t>
            </a:r>
            <a:r>
              <a:rPr lang="en-US" sz="2353" i="1" dirty="0">
                <a:solidFill>
                  <a:schemeClr val="bg1"/>
                </a:solidFill>
              </a:rPr>
              <a:t>()</a:t>
            </a:r>
            <a:endParaRPr lang="en-US" sz="2353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72373" y="3606290"/>
            <a:ext cx="1548190" cy="0"/>
          </a:xfrm>
          <a:prstGeom prst="straightConnector1">
            <a:avLst/>
          </a:prstGeom>
          <a:ln w="57150">
            <a:solidFill>
              <a:srgbClr val="90B1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527986" y="3765122"/>
            <a:ext cx="1548190" cy="0"/>
          </a:xfrm>
          <a:prstGeom prst="straightConnector1">
            <a:avLst/>
          </a:prstGeom>
          <a:ln w="57150">
            <a:solidFill>
              <a:srgbClr val="90B1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187657" y="3606290"/>
            <a:ext cx="1548190" cy="0"/>
          </a:xfrm>
          <a:prstGeom prst="straightConnector1">
            <a:avLst/>
          </a:prstGeom>
          <a:ln w="57150">
            <a:solidFill>
              <a:srgbClr val="90B1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664493" y="2663422"/>
            <a:ext cx="0" cy="433686"/>
          </a:xfrm>
          <a:prstGeom prst="straightConnector1">
            <a:avLst/>
          </a:prstGeom>
          <a:ln w="57150">
            <a:solidFill>
              <a:srgbClr val="90B1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5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672319" y="3192865"/>
            <a:ext cx="855668" cy="855668"/>
          </a:xfrm>
          <a:prstGeom prst="rect">
            <a:avLst/>
          </a:prstGeom>
          <a:solidFill>
            <a:srgbClr val="90B1D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1511127" y="4024192"/>
            <a:ext cx="1178051" cy="759009"/>
          </a:xfrm>
          <a:prstGeom prst="rect">
            <a:avLst/>
          </a:prstGeom>
        </p:spPr>
        <p:txBody>
          <a:bodyPr vert="horz" wrap="square" lIns="107558" tIns="67224" rIns="107558" bIns="67224" rtlCol="0">
            <a:spAutoFit/>
          </a:bodyPr>
          <a:lstStyle>
            <a:lvl1pPr marL="342856" marR="0" indent="-342856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125" marR="0" indent="-241269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98" marR="0" indent="-228571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68" marR="0" indent="-228571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139" marR="0" indent="-228571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711" indent="-233156" algn="l" defTabSz="9326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024" indent="-233156" algn="l" defTabSz="9326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335" indent="-233156" algn="l" defTabSz="9326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648" indent="-233156" algn="l" defTabSz="9326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dirty="0">
                <a:solidFill>
                  <a:schemeClr val="bg1"/>
                </a:solidFill>
              </a:rPr>
              <a:t>Client</a:t>
            </a: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“Damian”</a:t>
            </a: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(PM)</a:t>
            </a:r>
          </a:p>
        </p:txBody>
      </p:sp>
      <p:sp>
        <p:nvSpPr>
          <p:cNvPr id="7" name="Freeform 144"/>
          <p:cNvSpPr>
            <a:spLocks noEditPoints="1"/>
          </p:cNvSpPr>
          <p:nvPr/>
        </p:nvSpPr>
        <p:spPr bwMode="black">
          <a:xfrm>
            <a:off x="1903795" y="3295891"/>
            <a:ext cx="392715" cy="693311"/>
          </a:xfrm>
          <a:custGeom>
            <a:avLst/>
            <a:gdLst>
              <a:gd name="T0" fmla="*/ 35 w 46"/>
              <a:gd name="T1" fmla="*/ 7 h 84"/>
              <a:gd name="T2" fmla="*/ 29 w 46"/>
              <a:gd name="T3" fmla="*/ 14 h 84"/>
              <a:gd name="T4" fmla="*/ 22 w 46"/>
              <a:gd name="T5" fmla="*/ 7 h 84"/>
              <a:gd name="T6" fmla="*/ 29 w 46"/>
              <a:gd name="T7" fmla="*/ 0 h 84"/>
              <a:gd name="T8" fmla="*/ 35 w 46"/>
              <a:gd name="T9" fmla="*/ 7 h 84"/>
              <a:gd name="T10" fmla="*/ 20 w 46"/>
              <a:gd name="T11" fmla="*/ 12 h 84"/>
              <a:gd name="T12" fmla="*/ 2 w 46"/>
              <a:gd name="T13" fmla="*/ 22 h 84"/>
              <a:gd name="T14" fmla="*/ 0 w 46"/>
              <a:gd name="T15" fmla="*/ 41 h 84"/>
              <a:gd name="T16" fmla="*/ 6 w 46"/>
              <a:gd name="T17" fmla="*/ 41 h 84"/>
              <a:gd name="T18" fmla="*/ 7 w 46"/>
              <a:gd name="T19" fmla="*/ 26 h 84"/>
              <a:gd name="T20" fmla="*/ 15 w 46"/>
              <a:gd name="T21" fmla="*/ 22 h 84"/>
              <a:gd name="T22" fmla="*/ 10 w 46"/>
              <a:gd name="T23" fmla="*/ 37 h 84"/>
              <a:gd name="T24" fmla="*/ 12 w 46"/>
              <a:gd name="T25" fmla="*/ 45 h 84"/>
              <a:gd name="T26" fmla="*/ 0 w 46"/>
              <a:gd name="T27" fmla="*/ 82 h 84"/>
              <a:gd name="T28" fmla="*/ 8 w 46"/>
              <a:gd name="T29" fmla="*/ 84 h 84"/>
              <a:gd name="T30" fmla="*/ 18 w 46"/>
              <a:gd name="T31" fmla="*/ 57 h 84"/>
              <a:gd name="T32" fmla="*/ 21 w 46"/>
              <a:gd name="T33" fmla="*/ 62 h 84"/>
              <a:gd name="T34" fmla="*/ 27 w 46"/>
              <a:gd name="T35" fmla="*/ 84 h 84"/>
              <a:gd name="T36" fmla="*/ 36 w 46"/>
              <a:gd name="T37" fmla="*/ 81 h 84"/>
              <a:gd name="T38" fmla="*/ 29 w 46"/>
              <a:gd name="T39" fmla="*/ 56 h 84"/>
              <a:gd name="T40" fmla="*/ 22 w 46"/>
              <a:gd name="T41" fmla="*/ 45 h 84"/>
              <a:gd name="T42" fmla="*/ 27 w 46"/>
              <a:gd name="T43" fmla="*/ 29 h 84"/>
              <a:gd name="T44" fmla="*/ 29 w 46"/>
              <a:gd name="T45" fmla="*/ 35 h 84"/>
              <a:gd name="T46" fmla="*/ 44 w 46"/>
              <a:gd name="T47" fmla="*/ 41 h 84"/>
              <a:gd name="T48" fmla="*/ 46 w 46"/>
              <a:gd name="T49" fmla="*/ 35 h 84"/>
              <a:gd name="T50" fmla="*/ 35 w 46"/>
              <a:gd name="T51" fmla="*/ 30 h 84"/>
              <a:gd name="T52" fmla="*/ 31 w 46"/>
              <a:gd name="T53" fmla="*/ 17 h 84"/>
              <a:gd name="T54" fmla="*/ 20 w 46"/>
              <a:gd name="T55" fmla="*/ 12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6" h="84">
                <a:moveTo>
                  <a:pt x="35" y="7"/>
                </a:moveTo>
                <a:cubicBezTo>
                  <a:pt x="35" y="11"/>
                  <a:pt x="33" y="14"/>
                  <a:pt x="29" y="14"/>
                </a:cubicBezTo>
                <a:cubicBezTo>
                  <a:pt x="25" y="14"/>
                  <a:pt x="22" y="11"/>
                  <a:pt x="22" y="7"/>
                </a:cubicBezTo>
                <a:cubicBezTo>
                  <a:pt x="22" y="3"/>
                  <a:pt x="25" y="0"/>
                  <a:pt x="29" y="0"/>
                </a:cubicBezTo>
                <a:cubicBezTo>
                  <a:pt x="33" y="0"/>
                  <a:pt x="35" y="3"/>
                  <a:pt x="35" y="7"/>
                </a:cubicBezTo>
                <a:moveTo>
                  <a:pt x="20" y="12"/>
                </a:moveTo>
                <a:cubicBezTo>
                  <a:pt x="2" y="22"/>
                  <a:pt x="2" y="22"/>
                  <a:pt x="2" y="22"/>
                </a:cubicBezTo>
                <a:cubicBezTo>
                  <a:pt x="0" y="41"/>
                  <a:pt x="0" y="41"/>
                  <a:pt x="0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7" y="26"/>
                  <a:pt x="7" y="26"/>
                  <a:pt x="7" y="26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1" y="34"/>
                  <a:pt x="10" y="37"/>
                </a:cubicBezTo>
                <a:cubicBezTo>
                  <a:pt x="9" y="39"/>
                  <a:pt x="11" y="43"/>
                  <a:pt x="12" y="45"/>
                </a:cubicBezTo>
                <a:cubicBezTo>
                  <a:pt x="0" y="82"/>
                  <a:pt x="0" y="82"/>
                  <a:pt x="0" y="82"/>
                </a:cubicBezTo>
                <a:cubicBezTo>
                  <a:pt x="8" y="84"/>
                  <a:pt x="8" y="84"/>
                  <a:pt x="8" y="84"/>
                </a:cubicBezTo>
                <a:cubicBezTo>
                  <a:pt x="18" y="57"/>
                  <a:pt x="18" y="57"/>
                  <a:pt x="18" y="57"/>
                </a:cubicBezTo>
                <a:cubicBezTo>
                  <a:pt x="21" y="62"/>
                  <a:pt x="21" y="62"/>
                  <a:pt x="21" y="62"/>
                </a:cubicBezTo>
                <a:cubicBezTo>
                  <a:pt x="27" y="84"/>
                  <a:pt x="27" y="84"/>
                  <a:pt x="27" y="84"/>
                </a:cubicBezTo>
                <a:cubicBezTo>
                  <a:pt x="36" y="81"/>
                  <a:pt x="36" y="81"/>
                  <a:pt x="36" y="81"/>
                </a:cubicBezTo>
                <a:cubicBezTo>
                  <a:pt x="29" y="56"/>
                  <a:pt x="29" y="56"/>
                  <a:pt x="29" y="56"/>
                </a:cubicBezTo>
                <a:cubicBezTo>
                  <a:pt x="22" y="45"/>
                  <a:pt x="22" y="45"/>
                  <a:pt x="22" y="45"/>
                </a:cubicBezTo>
                <a:cubicBezTo>
                  <a:pt x="27" y="29"/>
                  <a:pt x="27" y="29"/>
                  <a:pt x="27" y="29"/>
                </a:cubicBezTo>
                <a:cubicBezTo>
                  <a:pt x="29" y="35"/>
                  <a:pt x="29" y="35"/>
                  <a:pt x="29" y="35"/>
                </a:cubicBezTo>
                <a:cubicBezTo>
                  <a:pt x="44" y="41"/>
                  <a:pt x="44" y="41"/>
                  <a:pt x="44" y="41"/>
                </a:cubicBezTo>
                <a:cubicBezTo>
                  <a:pt x="46" y="35"/>
                  <a:pt x="46" y="35"/>
                  <a:pt x="46" y="35"/>
                </a:cubicBezTo>
                <a:cubicBezTo>
                  <a:pt x="35" y="30"/>
                  <a:pt x="35" y="30"/>
                  <a:pt x="35" y="30"/>
                </a:cubicBezTo>
                <a:cubicBezTo>
                  <a:pt x="31" y="17"/>
                  <a:pt x="31" y="17"/>
                  <a:pt x="31" y="17"/>
                </a:cubicBezTo>
                <a:lnTo>
                  <a:pt x="2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75" tIns="34287" rIns="68575" bIns="34287" numCol="1" anchor="t" anchorCtr="0" compatLnSpc="1">
            <a:prstTxWarp prst="textNoShape">
              <a:avLst/>
            </a:prstTxWarp>
          </a:bodyPr>
          <a:lstStyle/>
          <a:p>
            <a:endParaRPr lang="en-US" sz="1200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71900" y="1059033"/>
            <a:ext cx="1740877" cy="1638205"/>
            <a:chOff x="46448" y="1394854"/>
            <a:chExt cx="2572056" cy="2420364"/>
          </a:xfrm>
        </p:grpSpPr>
        <p:sp>
          <p:nvSpPr>
            <p:cNvPr id="9" name="Rectangle 8"/>
            <p:cNvSpPr/>
            <p:nvPr/>
          </p:nvSpPr>
          <p:spPr bwMode="auto">
            <a:xfrm>
              <a:off x="731897" y="1394854"/>
              <a:ext cx="1264205" cy="1264205"/>
            </a:xfrm>
            <a:prstGeom prst="rect">
              <a:avLst/>
            </a:prstGeom>
            <a:solidFill>
              <a:srgbClr val="90B1D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5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Text Placeholder 8"/>
            <p:cNvSpPr txBox="1">
              <a:spLocks/>
            </p:cNvSpPr>
            <p:nvPr/>
          </p:nvSpPr>
          <p:spPr>
            <a:xfrm>
              <a:off x="46448" y="2625613"/>
              <a:ext cx="2572056" cy="1189605"/>
            </a:xfrm>
            <a:prstGeom prst="rect">
              <a:avLst/>
            </a:prstGeom>
          </p:spPr>
          <p:txBody>
            <a:bodyPr vert="horz" wrap="square" lIns="107558" tIns="67224" rIns="107558" bIns="67224" rtlCol="0">
              <a:spAutoFit/>
            </a:bodyPr>
            <a:lstStyle>
              <a:lvl1pPr marL="342856" marR="0" indent="-342856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39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125" marR="0" indent="-241269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79999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56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139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4711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024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335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3648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500" dirty="0">
                  <a:solidFill>
                    <a:schemeClr val="bg1"/>
                  </a:solidFill>
                </a:rPr>
                <a:t>Client</a:t>
              </a:r>
              <a:br>
                <a:rPr lang="en-US" sz="1500" dirty="0">
                  <a:solidFill>
                    <a:schemeClr val="bg1"/>
                  </a:solidFill>
                </a:rPr>
              </a:br>
              <a:r>
                <a:rPr lang="en-US" sz="1500" dirty="0">
                  <a:solidFill>
                    <a:schemeClr val="bg1"/>
                  </a:solidFill>
                </a:rPr>
                <a:t>“Andrew”</a:t>
              </a:r>
            </a:p>
            <a:p>
              <a:pPr marL="0" indent="0" algn="ctr">
                <a:buNone/>
              </a:pPr>
              <a:r>
                <a:rPr lang="en-US" sz="1500" dirty="0">
                  <a:solidFill>
                    <a:schemeClr val="bg1"/>
                  </a:solidFill>
                </a:rPr>
                <a:t>(Dev)</a:t>
              </a:r>
            </a:p>
          </p:txBody>
        </p:sp>
        <p:sp>
          <p:nvSpPr>
            <p:cNvPr id="11" name="Freeform 144"/>
            <p:cNvSpPr>
              <a:spLocks noEditPoints="1"/>
            </p:cNvSpPr>
            <p:nvPr/>
          </p:nvSpPr>
          <p:spPr bwMode="black">
            <a:xfrm>
              <a:off x="1073890" y="1547070"/>
              <a:ext cx="580216" cy="1024332"/>
            </a:xfrm>
            <a:custGeom>
              <a:avLst/>
              <a:gdLst>
                <a:gd name="T0" fmla="*/ 35 w 46"/>
                <a:gd name="T1" fmla="*/ 7 h 84"/>
                <a:gd name="T2" fmla="*/ 29 w 46"/>
                <a:gd name="T3" fmla="*/ 14 h 84"/>
                <a:gd name="T4" fmla="*/ 22 w 46"/>
                <a:gd name="T5" fmla="*/ 7 h 84"/>
                <a:gd name="T6" fmla="*/ 29 w 46"/>
                <a:gd name="T7" fmla="*/ 0 h 84"/>
                <a:gd name="T8" fmla="*/ 35 w 46"/>
                <a:gd name="T9" fmla="*/ 7 h 84"/>
                <a:gd name="T10" fmla="*/ 20 w 46"/>
                <a:gd name="T11" fmla="*/ 12 h 84"/>
                <a:gd name="T12" fmla="*/ 2 w 46"/>
                <a:gd name="T13" fmla="*/ 22 h 84"/>
                <a:gd name="T14" fmla="*/ 0 w 46"/>
                <a:gd name="T15" fmla="*/ 41 h 84"/>
                <a:gd name="T16" fmla="*/ 6 w 46"/>
                <a:gd name="T17" fmla="*/ 41 h 84"/>
                <a:gd name="T18" fmla="*/ 7 w 46"/>
                <a:gd name="T19" fmla="*/ 26 h 84"/>
                <a:gd name="T20" fmla="*/ 15 w 46"/>
                <a:gd name="T21" fmla="*/ 22 h 84"/>
                <a:gd name="T22" fmla="*/ 10 w 46"/>
                <a:gd name="T23" fmla="*/ 37 h 84"/>
                <a:gd name="T24" fmla="*/ 12 w 46"/>
                <a:gd name="T25" fmla="*/ 45 h 84"/>
                <a:gd name="T26" fmla="*/ 0 w 46"/>
                <a:gd name="T27" fmla="*/ 82 h 84"/>
                <a:gd name="T28" fmla="*/ 8 w 46"/>
                <a:gd name="T29" fmla="*/ 84 h 84"/>
                <a:gd name="T30" fmla="*/ 18 w 46"/>
                <a:gd name="T31" fmla="*/ 57 h 84"/>
                <a:gd name="T32" fmla="*/ 21 w 46"/>
                <a:gd name="T33" fmla="*/ 62 h 84"/>
                <a:gd name="T34" fmla="*/ 27 w 46"/>
                <a:gd name="T35" fmla="*/ 84 h 84"/>
                <a:gd name="T36" fmla="*/ 36 w 46"/>
                <a:gd name="T37" fmla="*/ 81 h 84"/>
                <a:gd name="T38" fmla="*/ 29 w 46"/>
                <a:gd name="T39" fmla="*/ 56 h 84"/>
                <a:gd name="T40" fmla="*/ 22 w 46"/>
                <a:gd name="T41" fmla="*/ 45 h 84"/>
                <a:gd name="T42" fmla="*/ 27 w 46"/>
                <a:gd name="T43" fmla="*/ 29 h 84"/>
                <a:gd name="T44" fmla="*/ 29 w 46"/>
                <a:gd name="T45" fmla="*/ 35 h 84"/>
                <a:gd name="T46" fmla="*/ 44 w 46"/>
                <a:gd name="T47" fmla="*/ 41 h 84"/>
                <a:gd name="T48" fmla="*/ 46 w 46"/>
                <a:gd name="T49" fmla="*/ 35 h 84"/>
                <a:gd name="T50" fmla="*/ 35 w 46"/>
                <a:gd name="T51" fmla="*/ 30 h 84"/>
                <a:gd name="T52" fmla="*/ 31 w 46"/>
                <a:gd name="T53" fmla="*/ 17 h 84"/>
                <a:gd name="T54" fmla="*/ 20 w 46"/>
                <a:gd name="T55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84">
                  <a:moveTo>
                    <a:pt x="35" y="7"/>
                  </a:moveTo>
                  <a:cubicBezTo>
                    <a:pt x="35" y="11"/>
                    <a:pt x="33" y="14"/>
                    <a:pt x="29" y="14"/>
                  </a:cubicBezTo>
                  <a:cubicBezTo>
                    <a:pt x="25" y="14"/>
                    <a:pt x="22" y="11"/>
                    <a:pt x="22" y="7"/>
                  </a:cubicBezTo>
                  <a:cubicBezTo>
                    <a:pt x="22" y="3"/>
                    <a:pt x="25" y="0"/>
                    <a:pt x="29" y="0"/>
                  </a:cubicBezTo>
                  <a:cubicBezTo>
                    <a:pt x="33" y="0"/>
                    <a:pt x="35" y="3"/>
                    <a:pt x="35" y="7"/>
                  </a:cubicBezTo>
                  <a:moveTo>
                    <a:pt x="20" y="12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1" y="34"/>
                    <a:pt x="10" y="37"/>
                  </a:cubicBezTo>
                  <a:cubicBezTo>
                    <a:pt x="9" y="39"/>
                    <a:pt x="11" y="43"/>
                    <a:pt x="12" y="4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1" y="17"/>
                    <a:pt x="31" y="17"/>
                    <a:pt x="31" y="17"/>
                  </a:cubicBezTo>
                  <a:lnTo>
                    <a:pt x="2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75" tIns="34287" rIns="68575" bIns="34287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638171" y="3201065"/>
            <a:ext cx="1195775" cy="1592040"/>
            <a:chOff x="493742" y="1394854"/>
            <a:chExt cx="1766696" cy="235215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731897" y="1394854"/>
              <a:ext cx="1264205" cy="1264205"/>
            </a:xfrm>
            <a:prstGeom prst="rect">
              <a:avLst/>
            </a:prstGeom>
            <a:solidFill>
              <a:srgbClr val="90B1D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5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Text Placeholder 8"/>
            <p:cNvSpPr txBox="1">
              <a:spLocks/>
            </p:cNvSpPr>
            <p:nvPr/>
          </p:nvSpPr>
          <p:spPr>
            <a:xfrm>
              <a:off x="493742" y="2625615"/>
              <a:ext cx="1766696" cy="1121397"/>
            </a:xfrm>
            <a:prstGeom prst="rect">
              <a:avLst/>
            </a:prstGeom>
          </p:spPr>
          <p:txBody>
            <a:bodyPr vert="horz" wrap="square" lIns="107558" tIns="67224" rIns="107558" bIns="67224" rtlCol="0">
              <a:spAutoFit/>
            </a:bodyPr>
            <a:lstStyle>
              <a:lvl1pPr marL="342856" marR="0" indent="-342856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39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125" marR="0" indent="-241269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79999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56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139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4711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024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335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3648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500" dirty="0">
                  <a:solidFill>
                    <a:schemeClr val="bg1"/>
                  </a:solidFill>
                </a:rPr>
                <a:t>Client</a:t>
              </a:r>
              <a:br>
                <a:rPr lang="en-US" sz="1500" dirty="0">
                  <a:solidFill>
                    <a:schemeClr val="bg1"/>
                  </a:solidFill>
                </a:rPr>
              </a:br>
              <a:r>
                <a:rPr lang="en-US" sz="1500" dirty="0">
                  <a:solidFill>
                    <a:schemeClr val="bg1"/>
                  </a:solidFill>
                </a:rPr>
                <a:t>“Glenn”</a:t>
              </a:r>
              <a:br>
                <a:rPr lang="en-US" sz="1500" dirty="0">
                  <a:solidFill>
                    <a:schemeClr val="bg1"/>
                  </a:solidFill>
                </a:rPr>
              </a:br>
              <a:r>
                <a:rPr lang="en-US" sz="1500" dirty="0">
                  <a:solidFill>
                    <a:schemeClr val="bg1"/>
                  </a:solidFill>
                </a:rPr>
                <a:t>(PM)</a:t>
              </a:r>
            </a:p>
          </p:txBody>
        </p:sp>
        <p:sp>
          <p:nvSpPr>
            <p:cNvPr id="15" name="Freeform 144"/>
            <p:cNvSpPr>
              <a:spLocks noEditPoints="1"/>
            </p:cNvSpPr>
            <p:nvPr/>
          </p:nvSpPr>
          <p:spPr bwMode="black">
            <a:xfrm>
              <a:off x="1073890" y="1547070"/>
              <a:ext cx="580216" cy="1024332"/>
            </a:xfrm>
            <a:custGeom>
              <a:avLst/>
              <a:gdLst>
                <a:gd name="T0" fmla="*/ 35 w 46"/>
                <a:gd name="T1" fmla="*/ 7 h 84"/>
                <a:gd name="T2" fmla="*/ 29 w 46"/>
                <a:gd name="T3" fmla="*/ 14 h 84"/>
                <a:gd name="T4" fmla="*/ 22 w 46"/>
                <a:gd name="T5" fmla="*/ 7 h 84"/>
                <a:gd name="T6" fmla="*/ 29 w 46"/>
                <a:gd name="T7" fmla="*/ 0 h 84"/>
                <a:gd name="T8" fmla="*/ 35 w 46"/>
                <a:gd name="T9" fmla="*/ 7 h 84"/>
                <a:gd name="T10" fmla="*/ 20 w 46"/>
                <a:gd name="T11" fmla="*/ 12 h 84"/>
                <a:gd name="T12" fmla="*/ 2 w 46"/>
                <a:gd name="T13" fmla="*/ 22 h 84"/>
                <a:gd name="T14" fmla="*/ 0 w 46"/>
                <a:gd name="T15" fmla="*/ 41 h 84"/>
                <a:gd name="T16" fmla="*/ 6 w 46"/>
                <a:gd name="T17" fmla="*/ 41 h 84"/>
                <a:gd name="T18" fmla="*/ 7 w 46"/>
                <a:gd name="T19" fmla="*/ 26 h 84"/>
                <a:gd name="T20" fmla="*/ 15 w 46"/>
                <a:gd name="T21" fmla="*/ 22 h 84"/>
                <a:gd name="T22" fmla="*/ 10 w 46"/>
                <a:gd name="T23" fmla="*/ 37 h 84"/>
                <a:gd name="T24" fmla="*/ 12 w 46"/>
                <a:gd name="T25" fmla="*/ 45 h 84"/>
                <a:gd name="T26" fmla="*/ 0 w 46"/>
                <a:gd name="T27" fmla="*/ 82 h 84"/>
                <a:gd name="T28" fmla="*/ 8 w 46"/>
                <a:gd name="T29" fmla="*/ 84 h 84"/>
                <a:gd name="T30" fmla="*/ 18 w 46"/>
                <a:gd name="T31" fmla="*/ 57 h 84"/>
                <a:gd name="T32" fmla="*/ 21 w 46"/>
                <a:gd name="T33" fmla="*/ 62 h 84"/>
                <a:gd name="T34" fmla="*/ 27 w 46"/>
                <a:gd name="T35" fmla="*/ 84 h 84"/>
                <a:gd name="T36" fmla="*/ 36 w 46"/>
                <a:gd name="T37" fmla="*/ 81 h 84"/>
                <a:gd name="T38" fmla="*/ 29 w 46"/>
                <a:gd name="T39" fmla="*/ 56 h 84"/>
                <a:gd name="T40" fmla="*/ 22 w 46"/>
                <a:gd name="T41" fmla="*/ 45 h 84"/>
                <a:gd name="T42" fmla="*/ 27 w 46"/>
                <a:gd name="T43" fmla="*/ 29 h 84"/>
                <a:gd name="T44" fmla="*/ 29 w 46"/>
                <a:gd name="T45" fmla="*/ 35 h 84"/>
                <a:gd name="T46" fmla="*/ 44 w 46"/>
                <a:gd name="T47" fmla="*/ 41 h 84"/>
                <a:gd name="T48" fmla="*/ 46 w 46"/>
                <a:gd name="T49" fmla="*/ 35 h 84"/>
                <a:gd name="T50" fmla="*/ 35 w 46"/>
                <a:gd name="T51" fmla="*/ 30 h 84"/>
                <a:gd name="T52" fmla="*/ 31 w 46"/>
                <a:gd name="T53" fmla="*/ 17 h 84"/>
                <a:gd name="T54" fmla="*/ 20 w 46"/>
                <a:gd name="T55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84">
                  <a:moveTo>
                    <a:pt x="35" y="7"/>
                  </a:moveTo>
                  <a:cubicBezTo>
                    <a:pt x="35" y="11"/>
                    <a:pt x="33" y="14"/>
                    <a:pt x="29" y="14"/>
                  </a:cubicBezTo>
                  <a:cubicBezTo>
                    <a:pt x="25" y="14"/>
                    <a:pt x="22" y="11"/>
                    <a:pt x="22" y="7"/>
                  </a:cubicBezTo>
                  <a:cubicBezTo>
                    <a:pt x="22" y="3"/>
                    <a:pt x="25" y="0"/>
                    <a:pt x="29" y="0"/>
                  </a:cubicBezTo>
                  <a:cubicBezTo>
                    <a:pt x="33" y="0"/>
                    <a:pt x="35" y="3"/>
                    <a:pt x="35" y="7"/>
                  </a:cubicBezTo>
                  <a:moveTo>
                    <a:pt x="20" y="12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1" y="34"/>
                    <a:pt x="10" y="37"/>
                  </a:cubicBezTo>
                  <a:cubicBezTo>
                    <a:pt x="9" y="39"/>
                    <a:pt x="11" y="43"/>
                    <a:pt x="12" y="4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1" y="17"/>
                    <a:pt x="31" y="17"/>
                    <a:pt x="31" y="17"/>
                  </a:cubicBezTo>
                  <a:lnTo>
                    <a:pt x="2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75" tIns="34287" rIns="68575" bIns="34287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98917" y="3201065"/>
            <a:ext cx="929515" cy="1248435"/>
            <a:chOff x="4047909" y="2631167"/>
            <a:chExt cx="1264205" cy="1697957"/>
          </a:xfrm>
        </p:grpSpPr>
        <p:sp>
          <p:nvSpPr>
            <p:cNvPr id="17" name="Rectangle 16"/>
            <p:cNvSpPr/>
            <p:nvPr/>
          </p:nvSpPr>
          <p:spPr bwMode="auto">
            <a:xfrm>
              <a:off x="4047909" y="2631167"/>
              <a:ext cx="1264205" cy="1264205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5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Text Placeholder 8"/>
            <p:cNvSpPr txBox="1">
              <a:spLocks/>
            </p:cNvSpPr>
            <p:nvPr/>
          </p:nvSpPr>
          <p:spPr>
            <a:xfrm>
              <a:off x="4119824" y="3861927"/>
              <a:ext cx="1120375" cy="467197"/>
            </a:xfrm>
            <a:prstGeom prst="rect">
              <a:avLst/>
            </a:prstGeom>
          </p:spPr>
          <p:txBody>
            <a:bodyPr vert="horz" wrap="square" lIns="107558" tIns="67224" rIns="107558" bIns="67224" rtlCol="0">
              <a:spAutoFit/>
            </a:bodyPr>
            <a:lstStyle>
              <a:lvl1pPr marL="342856" marR="0" indent="-342856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39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125" marR="0" indent="-241269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79999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56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139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4711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024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335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3648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500" dirty="0">
                  <a:solidFill>
                    <a:schemeClr val="bg1"/>
                  </a:solidFill>
                </a:rPr>
                <a:t>Hub</a:t>
              </a:r>
            </a:p>
          </p:txBody>
        </p:sp>
        <p:sp>
          <p:nvSpPr>
            <p:cNvPr id="19" name="Freeform 104"/>
            <p:cNvSpPr>
              <a:spLocks noEditPoints="1"/>
            </p:cNvSpPr>
            <p:nvPr/>
          </p:nvSpPr>
          <p:spPr bwMode="black">
            <a:xfrm>
              <a:off x="4214845" y="2820345"/>
              <a:ext cx="930332" cy="930332"/>
            </a:xfrm>
            <a:custGeom>
              <a:avLst/>
              <a:gdLst>
                <a:gd name="T0" fmla="*/ 37 w 61"/>
                <a:gd name="T1" fmla="*/ 43 h 61"/>
                <a:gd name="T2" fmla="*/ 18 w 61"/>
                <a:gd name="T3" fmla="*/ 37 h 61"/>
                <a:gd name="T4" fmla="*/ 24 w 61"/>
                <a:gd name="T5" fmla="*/ 18 h 61"/>
                <a:gd name="T6" fmla="*/ 43 w 61"/>
                <a:gd name="T7" fmla="*/ 24 h 61"/>
                <a:gd name="T8" fmla="*/ 37 w 61"/>
                <a:gd name="T9" fmla="*/ 43 h 61"/>
                <a:gd name="T10" fmla="*/ 61 w 61"/>
                <a:gd name="T11" fmla="*/ 28 h 61"/>
                <a:gd name="T12" fmla="*/ 58 w 61"/>
                <a:gd name="T13" fmla="*/ 18 h 61"/>
                <a:gd name="T14" fmla="*/ 50 w 61"/>
                <a:gd name="T15" fmla="*/ 19 h 61"/>
                <a:gd name="T16" fmla="*/ 47 w 61"/>
                <a:gd name="T17" fmla="*/ 15 h 61"/>
                <a:gd name="T18" fmla="*/ 50 w 61"/>
                <a:gd name="T19" fmla="*/ 7 h 61"/>
                <a:gd name="T20" fmla="*/ 41 w 61"/>
                <a:gd name="T21" fmla="*/ 2 h 61"/>
                <a:gd name="T22" fmla="*/ 36 w 61"/>
                <a:gd name="T23" fmla="*/ 9 h 61"/>
                <a:gd name="T24" fmla="*/ 30 w 61"/>
                <a:gd name="T25" fmla="*/ 8 h 61"/>
                <a:gd name="T26" fmla="*/ 27 w 61"/>
                <a:gd name="T27" fmla="*/ 0 h 61"/>
                <a:gd name="T28" fmla="*/ 17 w 61"/>
                <a:gd name="T29" fmla="*/ 3 h 61"/>
                <a:gd name="T30" fmla="*/ 18 w 61"/>
                <a:gd name="T31" fmla="*/ 11 h 61"/>
                <a:gd name="T32" fmla="*/ 15 w 61"/>
                <a:gd name="T33" fmla="*/ 14 h 61"/>
                <a:gd name="T34" fmla="*/ 7 w 61"/>
                <a:gd name="T35" fmla="*/ 11 h 61"/>
                <a:gd name="T36" fmla="*/ 2 w 61"/>
                <a:gd name="T37" fmla="*/ 20 h 61"/>
                <a:gd name="T38" fmla="*/ 8 w 61"/>
                <a:gd name="T39" fmla="*/ 25 h 61"/>
                <a:gd name="T40" fmla="*/ 7 w 61"/>
                <a:gd name="T41" fmla="*/ 30 h 61"/>
                <a:gd name="T42" fmla="*/ 0 w 61"/>
                <a:gd name="T43" fmla="*/ 33 h 61"/>
                <a:gd name="T44" fmla="*/ 2 w 61"/>
                <a:gd name="T45" fmla="*/ 43 h 61"/>
                <a:gd name="T46" fmla="*/ 11 w 61"/>
                <a:gd name="T47" fmla="*/ 42 h 61"/>
                <a:gd name="T48" fmla="*/ 14 w 61"/>
                <a:gd name="T49" fmla="*/ 47 h 61"/>
                <a:gd name="T50" fmla="*/ 11 w 61"/>
                <a:gd name="T51" fmla="*/ 54 h 61"/>
                <a:gd name="T52" fmla="*/ 20 w 61"/>
                <a:gd name="T53" fmla="*/ 59 h 61"/>
                <a:gd name="T54" fmla="*/ 25 w 61"/>
                <a:gd name="T55" fmla="*/ 53 h 61"/>
                <a:gd name="T56" fmla="*/ 30 w 61"/>
                <a:gd name="T57" fmla="*/ 53 h 61"/>
                <a:gd name="T58" fmla="*/ 33 w 61"/>
                <a:gd name="T59" fmla="*/ 61 h 61"/>
                <a:gd name="T60" fmla="*/ 43 w 61"/>
                <a:gd name="T61" fmla="*/ 58 h 61"/>
                <a:gd name="T62" fmla="*/ 42 w 61"/>
                <a:gd name="T63" fmla="*/ 50 h 61"/>
                <a:gd name="T64" fmla="*/ 46 w 61"/>
                <a:gd name="T65" fmla="*/ 47 h 61"/>
                <a:gd name="T66" fmla="*/ 54 w 61"/>
                <a:gd name="T67" fmla="*/ 50 h 61"/>
                <a:gd name="T68" fmla="*/ 59 w 61"/>
                <a:gd name="T69" fmla="*/ 41 h 61"/>
                <a:gd name="T70" fmla="*/ 52 w 61"/>
                <a:gd name="T71" fmla="*/ 36 h 61"/>
                <a:gd name="T72" fmla="*/ 53 w 61"/>
                <a:gd name="T73" fmla="*/ 31 h 61"/>
                <a:gd name="T74" fmla="*/ 61 w 61"/>
                <a:gd name="T75" fmla="*/ 28 h 61"/>
                <a:gd name="T76" fmla="*/ 28 w 61"/>
                <a:gd name="T77" fmla="*/ 26 h 61"/>
                <a:gd name="T78" fmla="*/ 26 w 61"/>
                <a:gd name="T79" fmla="*/ 33 h 61"/>
                <a:gd name="T80" fmla="*/ 33 w 61"/>
                <a:gd name="T81" fmla="*/ 35 h 61"/>
                <a:gd name="T82" fmla="*/ 35 w 61"/>
                <a:gd name="T83" fmla="*/ 28 h 61"/>
                <a:gd name="T84" fmla="*/ 28 w 61"/>
                <a:gd name="T85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" h="61">
                  <a:moveTo>
                    <a:pt x="37" y="43"/>
                  </a:moveTo>
                  <a:cubicBezTo>
                    <a:pt x="30" y="47"/>
                    <a:pt x="21" y="44"/>
                    <a:pt x="18" y="37"/>
                  </a:cubicBezTo>
                  <a:cubicBezTo>
                    <a:pt x="14" y="30"/>
                    <a:pt x="17" y="21"/>
                    <a:pt x="24" y="18"/>
                  </a:cubicBezTo>
                  <a:cubicBezTo>
                    <a:pt x="31" y="14"/>
                    <a:pt x="39" y="17"/>
                    <a:pt x="43" y="24"/>
                  </a:cubicBezTo>
                  <a:cubicBezTo>
                    <a:pt x="47" y="31"/>
                    <a:pt x="44" y="40"/>
                    <a:pt x="37" y="43"/>
                  </a:cubicBezTo>
                  <a:moveTo>
                    <a:pt x="61" y="28"/>
                  </a:moveTo>
                  <a:cubicBezTo>
                    <a:pt x="58" y="18"/>
                    <a:pt x="58" y="18"/>
                    <a:pt x="58" y="18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9" y="17"/>
                    <a:pt x="48" y="16"/>
                    <a:pt x="47" y="15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4" y="8"/>
                    <a:pt x="32" y="8"/>
                    <a:pt x="30" y="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6" y="13"/>
                    <a:pt x="15" y="14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7" y="28"/>
                    <a:pt x="7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4"/>
                    <a:pt x="13" y="45"/>
                    <a:pt x="14" y="47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6" y="53"/>
                    <a:pt x="28" y="53"/>
                    <a:pt x="30" y="53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4" y="49"/>
                    <a:pt x="45" y="48"/>
                    <a:pt x="46" y="47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4"/>
                    <a:pt x="53" y="33"/>
                    <a:pt x="53" y="31"/>
                  </a:cubicBezTo>
                  <a:lnTo>
                    <a:pt x="61" y="28"/>
                  </a:lnTo>
                  <a:close/>
                  <a:moveTo>
                    <a:pt x="28" y="26"/>
                  </a:moveTo>
                  <a:cubicBezTo>
                    <a:pt x="25" y="27"/>
                    <a:pt x="24" y="30"/>
                    <a:pt x="26" y="33"/>
                  </a:cubicBezTo>
                  <a:cubicBezTo>
                    <a:pt x="27" y="35"/>
                    <a:pt x="30" y="36"/>
                    <a:pt x="33" y="35"/>
                  </a:cubicBezTo>
                  <a:cubicBezTo>
                    <a:pt x="35" y="34"/>
                    <a:pt x="36" y="31"/>
                    <a:pt x="35" y="28"/>
                  </a:cubicBezTo>
                  <a:cubicBezTo>
                    <a:pt x="34" y="26"/>
                    <a:pt x="31" y="25"/>
                    <a:pt x="28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75" tIns="34287" rIns="68575" bIns="34287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0" name="Naslov 3"/>
          <p:cNvSpPr txBox="1">
            <a:spLocks/>
          </p:cNvSpPr>
          <p:nvPr/>
        </p:nvSpPr>
        <p:spPr>
          <a:xfrm>
            <a:off x="2776607" y="4523753"/>
            <a:ext cx="3593071" cy="421691"/>
          </a:xfrm>
          <a:prstGeom prst="rect">
            <a:avLst/>
          </a:prstGeom>
        </p:spPr>
        <p:txBody>
          <a:bodyPr vert="horz" wrap="square" lIns="67232" tIns="33616" rIns="67232" bIns="33616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sl-SI" sz="3200" b="0" kern="1200" cap="none" spc="-100" baseline="0" dirty="0">
                <a:ln w="3175">
                  <a:noFill/>
                </a:ln>
                <a:solidFill>
                  <a:srgbClr val="0070C0"/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ctr"/>
            <a:r>
              <a:rPr lang="en-US" sz="2353" dirty="0" err="1">
                <a:solidFill>
                  <a:schemeClr val="bg1"/>
                </a:solidFill>
              </a:rPr>
              <a:t>Clients.</a:t>
            </a:r>
            <a:r>
              <a:rPr lang="en-US" sz="2353" dirty="0" err="1">
                <a:solidFill>
                  <a:srgbClr val="90B1D0"/>
                </a:solidFill>
              </a:rPr>
              <a:t>Caller</a:t>
            </a:r>
            <a:r>
              <a:rPr lang="en-US" sz="2353" dirty="0" err="1">
                <a:solidFill>
                  <a:schemeClr val="bg1"/>
                </a:solidFill>
              </a:rPr>
              <a:t>.</a:t>
            </a:r>
            <a:r>
              <a:rPr lang="en-US" sz="2353" i="1" dirty="0" err="1">
                <a:solidFill>
                  <a:schemeClr val="bg1"/>
                </a:solidFill>
              </a:rPr>
              <a:t>doWork</a:t>
            </a:r>
            <a:r>
              <a:rPr lang="en-US" sz="2353" i="1" dirty="0">
                <a:solidFill>
                  <a:schemeClr val="bg1"/>
                </a:solidFill>
              </a:rPr>
              <a:t>()</a:t>
            </a:r>
            <a:endParaRPr lang="en-US" sz="2353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72373" y="3606290"/>
            <a:ext cx="1548190" cy="0"/>
          </a:xfrm>
          <a:prstGeom prst="straightConnector1">
            <a:avLst/>
          </a:prstGeom>
          <a:ln w="57150">
            <a:solidFill>
              <a:srgbClr val="90B1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527986" y="3765122"/>
            <a:ext cx="1548190" cy="0"/>
          </a:xfrm>
          <a:prstGeom prst="straightConnector1">
            <a:avLst/>
          </a:prstGeom>
          <a:ln w="57150">
            <a:solidFill>
              <a:srgbClr val="90B1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F8BFC1AE-D3FB-E04E-962F-AE7DD93C4A01}"/>
              </a:ext>
            </a:extLst>
          </p:cNvPr>
          <p:cNvSpPr txBox="1">
            <a:spLocks/>
          </p:cNvSpPr>
          <p:nvPr/>
        </p:nvSpPr>
        <p:spPr>
          <a:xfrm>
            <a:off x="132826" y="-3207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Client Targeting with SignalR Hubs</a:t>
            </a:r>
            <a:endParaRPr lang="en-US" sz="33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5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672319" y="3192865"/>
            <a:ext cx="855668" cy="855668"/>
          </a:xfrm>
          <a:prstGeom prst="rect">
            <a:avLst/>
          </a:prstGeom>
          <a:solidFill>
            <a:srgbClr val="90B1D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1511127" y="4024192"/>
            <a:ext cx="1178051" cy="759009"/>
          </a:xfrm>
          <a:prstGeom prst="rect">
            <a:avLst/>
          </a:prstGeom>
        </p:spPr>
        <p:txBody>
          <a:bodyPr vert="horz" wrap="square" lIns="107558" tIns="67224" rIns="107558" bIns="67224" rtlCol="0">
            <a:spAutoFit/>
          </a:bodyPr>
          <a:lstStyle>
            <a:lvl1pPr marL="342856" marR="0" indent="-342856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125" marR="0" indent="-241269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98" marR="0" indent="-228571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68" marR="0" indent="-228571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139" marR="0" indent="-228571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711" indent="-233156" algn="l" defTabSz="9326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024" indent="-233156" algn="l" defTabSz="9326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335" indent="-233156" algn="l" defTabSz="9326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648" indent="-233156" algn="l" defTabSz="9326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dirty="0">
                <a:solidFill>
                  <a:schemeClr val="bg1"/>
                </a:solidFill>
              </a:rPr>
              <a:t>Client</a:t>
            </a: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“Damian”</a:t>
            </a: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(PM)</a:t>
            </a:r>
          </a:p>
        </p:txBody>
      </p:sp>
      <p:sp>
        <p:nvSpPr>
          <p:cNvPr id="7" name="Freeform 144"/>
          <p:cNvSpPr>
            <a:spLocks noEditPoints="1"/>
          </p:cNvSpPr>
          <p:nvPr/>
        </p:nvSpPr>
        <p:spPr bwMode="black">
          <a:xfrm>
            <a:off x="1903795" y="3295891"/>
            <a:ext cx="392715" cy="693311"/>
          </a:xfrm>
          <a:custGeom>
            <a:avLst/>
            <a:gdLst>
              <a:gd name="T0" fmla="*/ 35 w 46"/>
              <a:gd name="T1" fmla="*/ 7 h 84"/>
              <a:gd name="T2" fmla="*/ 29 w 46"/>
              <a:gd name="T3" fmla="*/ 14 h 84"/>
              <a:gd name="T4" fmla="*/ 22 w 46"/>
              <a:gd name="T5" fmla="*/ 7 h 84"/>
              <a:gd name="T6" fmla="*/ 29 w 46"/>
              <a:gd name="T7" fmla="*/ 0 h 84"/>
              <a:gd name="T8" fmla="*/ 35 w 46"/>
              <a:gd name="T9" fmla="*/ 7 h 84"/>
              <a:gd name="T10" fmla="*/ 20 w 46"/>
              <a:gd name="T11" fmla="*/ 12 h 84"/>
              <a:gd name="T12" fmla="*/ 2 w 46"/>
              <a:gd name="T13" fmla="*/ 22 h 84"/>
              <a:gd name="T14" fmla="*/ 0 w 46"/>
              <a:gd name="T15" fmla="*/ 41 h 84"/>
              <a:gd name="T16" fmla="*/ 6 w 46"/>
              <a:gd name="T17" fmla="*/ 41 h 84"/>
              <a:gd name="T18" fmla="*/ 7 w 46"/>
              <a:gd name="T19" fmla="*/ 26 h 84"/>
              <a:gd name="T20" fmla="*/ 15 w 46"/>
              <a:gd name="T21" fmla="*/ 22 h 84"/>
              <a:gd name="T22" fmla="*/ 10 w 46"/>
              <a:gd name="T23" fmla="*/ 37 h 84"/>
              <a:gd name="T24" fmla="*/ 12 w 46"/>
              <a:gd name="T25" fmla="*/ 45 h 84"/>
              <a:gd name="T26" fmla="*/ 0 w 46"/>
              <a:gd name="T27" fmla="*/ 82 h 84"/>
              <a:gd name="T28" fmla="*/ 8 w 46"/>
              <a:gd name="T29" fmla="*/ 84 h 84"/>
              <a:gd name="T30" fmla="*/ 18 w 46"/>
              <a:gd name="T31" fmla="*/ 57 h 84"/>
              <a:gd name="T32" fmla="*/ 21 w 46"/>
              <a:gd name="T33" fmla="*/ 62 h 84"/>
              <a:gd name="T34" fmla="*/ 27 w 46"/>
              <a:gd name="T35" fmla="*/ 84 h 84"/>
              <a:gd name="T36" fmla="*/ 36 w 46"/>
              <a:gd name="T37" fmla="*/ 81 h 84"/>
              <a:gd name="T38" fmla="*/ 29 w 46"/>
              <a:gd name="T39" fmla="*/ 56 h 84"/>
              <a:gd name="T40" fmla="*/ 22 w 46"/>
              <a:gd name="T41" fmla="*/ 45 h 84"/>
              <a:gd name="T42" fmla="*/ 27 w 46"/>
              <a:gd name="T43" fmla="*/ 29 h 84"/>
              <a:gd name="T44" fmla="*/ 29 w 46"/>
              <a:gd name="T45" fmla="*/ 35 h 84"/>
              <a:gd name="T46" fmla="*/ 44 w 46"/>
              <a:gd name="T47" fmla="*/ 41 h 84"/>
              <a:gd name="T48" fmla="*/ 46 w 46"/>
              <a:gd name="T49" fmla="*/ 35 h 84"/>
              <a:gd name="T50" fmla="*/ 35 w 46"/>
              <a:gd name="T51" fmla="*/ 30 h 84"/>
              <a:gd name="T52" fmla="*/ 31 w 46"/>
              <a:gd name="T53" fmla="*/ 17 h 84"/>
              <a:gd name="T54" fmla="*/ 20 w 46"/>
              <a:gd name="T55" fmla="*/ 12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6" h="84">
                <a:moveTo>
                  <a:pt x="35" y="7"/>
                </a:moveTo>
                <a:cubicBezTo>
                  <a:pt x="35" y="11"/>
                  <a:pt x="33" y="14"/>
                  <a:pt x="29" y="14"/>
                </a:cubicBezTo>
                <a:cubicBezTo>
                  <a:pt x="25" y="14"/>
                  <a:pt x="22" y="11"/>
                  <a:pt x="22" y="7"/>
                </a:cubicBezTo>
                <a:cubicBezTo>
                  <a:pt x="22" y="3"/>
                  <a:pt x="25" y="0"/>
                  <a:pt x="29" y="0"/>
                </a:cubicBezTo>
                <a:cubicBezTo>
                  <a:pt x="33" y="0"/>
                  <a:pt x="35" y="3"/>
                  <a:pt x="35" y="7"/>
                </a:cubicBezTo>
                <a:moveTo>
                  <a:pt x="20" y="12"/>
                </a:moveTo>
                <a:cubicBezTo>
                  <a:pt x="2" y="22"/>
                  <a:pt x="2" y="22"/>
                  <a:pt x="2" y="22"/>
                </a:cubicBezTo>
                <a:cubicBezTo>
                  <a:pt x="0" y="41"/>
                  <a:pt x="0" y="41"/>
                  <a:pt x="0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7" y="26"/>
                  <a:pt x="7" y="26"/>
                  <a:pt x="7" y="26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1" y="34"/>
                  <a:pt x="10" y="37"/>
                </a:cubicBezTo>
                <a:cubicBezTo>
                  <a:pt x="9" y="39"/>
                  <a:pt x="11" y="43"/>
                  <a:pt x="12" y="45"/>
                </a:cubicBezTo>
                <a:cubicBezTo>
                  <a:pt x="0" y="82"/>
                  <a:pt x="0" y="82"/>
                  <a:pt x="0" y="82"/>
                </a:cubicBezTo>
                <a:cubicBezTo>
                  <a:pt x="8" y="84"/>
                  <a:pt x="8" y="84"/>
                  <a:pt x="8" y="84"/>
                </a:cubicBezTo>
                <a:cubicBezTo>
                  <a:pt x="18" y="57"/>
                  <a:pt x="18" y="57"/>
                  <a:pt x="18" y="57"/>
                </a:cubicBezTo>
                <a:cubicBezTo>
                  <a:pt x="21" y="62"/>
                  <a:pt x="21" y="62"/>
                  <a:pt x="21" y="62"/>
                </a:cubicBezTo>
                <a:cubicBezTo>
                  <a:pt x="27" y="84"/>
                  <a:pt x="27" y="84"/>
                  <a:pt x="27" y="84"/>
                </a:cubicBezTo>
                <a:cubicBezTo>
                  <a:pt x="36" y="81"/>
                  <a:pt x="36" y="81"/>
                  <a:pt x="36" y="81"/>
                </a:cubicBezTo>
                <a:cubicBezTo>
                  <a:pt x="29" y="56"/>
                  <a:pt x="29" y="56"/>
                  <a:pt x="29" y="56"/>
                </a:cubicBezTo>
                <a:cubicBezTo>
                  <a:pt x="22" y="45"/>
                  <a:pt x="22" y="45"/>
                  <a:pt x="22" y="45"/>
                </a:cubicBezTo>
                <a:cubicBezTo>
                  <a:pt x="27" y="29"/>
                  <a:pt x="27" y="29"/>
                  <a:pt x="27" y="29"/>
                </a:cubicBezTo>
                <a:cubicBezTo>
                  <a:pt x="29" y="35"/>
                  <a:pt x="29" y="35"/>
                  <a:pt x="29" y="35"/>
                </a:cubicBezTo>
                <a:cubicBezTo>
                  <a:pt x="44" y="41"/>
                  <a:pt x="44" y="41"/>
                  <a:pt x="44" y="41"/>
                </a:cubicBezTo>
                <a:cubicBezTo>
                  <a:pt x="46" y="35"/>
                  <a:pt x="46" y="35"/>
                  <a:pt x="46" y="35"/>
                </a:cubicBezTo>
                <a:cubicBezTo>
                  <a:pt x="35" y="30"/>
                  <a:pt x="35" y="30"/>
                  <a:pt x="35" y="30"/>
                </a:cubicBezTo>
                <a:cubicBezTo>
                  <a:pt x="31" y="17"/>
                  <a:pt x="31" y="17"/>
                  <a:pt x="31" y="17"/>
                </a:cubicBezTo>
                <a:lnTo>
                  <a:pt x="2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75" tIns="34287" rIns="68575" bIns="34287" numCol="1" anchor="t" anchorCtr="0" compatLnSpc="1">
            <a:prstTxWarp prst="textNoShape">
              <a:avLst/>
            </a:prstTxWarp>
          </a:bodyPr>
          <a:lstStyle/>
          <a:p>
            <a:endParaRPr lang="en-US" sz="1200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71900" y="1059033"/>
            <a:ext cx="1740877" cy="1638205"/>
            <a:chOff x="46448" y="1394854"/>
            <a:chExt cx="2572056" cy="2420364"/>
          </a:xfrm>
        </p:grpSpPr>
        <p:sp>
          <p:nvSpPr>
            <p:cNvPr id="9" name="Rectangle 8"/>
            <p:cNvSpPr/>
            <p:nvPr/>
          </p:nvSpPr>
          <p:spPr bwMode="auto">
            <a:xfrm>
              <a:off x="731897" y="1394854"/>
              <a:ext cx="1264205" cy="1264205"/>
            </a:xfrm>
            <a:prstGeom prst="rect">
              <a:avLst/>
            </a:prstGeom>
            <a:solidFill>
              <a:srgbClr val="90B1D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5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Text Placeholder 8"/>
            <p:cNvSpPr txBox="1">
              <a:spLocks/>
            </p:cNvSpPr>
            <p:nvPr/>
          </p:nvSpPr>
          <p:spPr>
            <a:xfrm>
              <a:off x="46448" y="2625613"/>
              <a:ext cx="2572056" cy="1189605"/>
            </a:xfrm>
            <a:prstGeom prst="rect">
              <a:avLst/>
            </a:prstGeom>
          </p:spPr>
          <p:txBody>
            <a:bodyPr vert="horz" wrap="square" lIns="107558" tIns="67224" rIns="107558" bIns="67224" rtlCol="0">
              <a:spAutoFit/>
            </a:bodyPr>
            <a:lstStyle>
              <a:lvl1pPr marL="342856" marR="0" indent="-342856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39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125" marR="0" indent="-241269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79999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56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139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4711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024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335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3648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500" dirty="0">
                  <a:solidFill>
                    <a:schemeClr val="bg1"/>
                  </a:solidFill>
                </a:rPr>
                <a:t>Client</a:t>
              </a:r>
              <a:br>
                <a:rPr lang="en-US" sz="1500" dirty="0">
                  <a:solidFill>
                    <a:schemeClr val="bg1"/>
                  </a:solidFill>
                </a:rPr>
              </a:br>
              <a:r>
                <a:rPr lang="en-US" sz="1500" dirty="0">
                  <a:solidFill>
                    <a:schemeClr val="bg1"/>
                  </a:solidFill>
                </a:rPr>
                <a:t>“Andrew”</a:t>
              </a:r>
            </a:p>
            <a:p>
              <a:pPr marL="0" indent="0" algn="ctr">
                <a:buNone/>
              </a:pPr>
              <a:r>
                <a:rPr lang="en-US" sz="1500" dirty="0">
                  <a:solidFill>
                    <a:schemeClr val="bg1"/>
                  </a:solidFill>
                </a:rPr>
                <a:t>(Dev)</a:t>
              </a:r>
            </a:p>
          </p:txBody>
        </p:sp>
        <p:sp>
          <p:nvSpPr>
            <p:cNvPr id="11" name="Freeform 144"/>
            <p:cNvSpPr>
              <a:spLocks noEditPoints="1"/>
            </p:cNvSpPr>
            <p:nvPr/>
          </p:nvSpPr>
          <p:spPr bwMode="black">
            <a:xfrm>
              <a:off x="1073890" y="1547070"/>
              <a:ext cx="580216" cy="1024332"/>
            </a:xfrm>
            <a:custGeom>
              <a:avLst/>
              <a:gdLst>
                <a:gd name="T0" fmla="*/ 35 w 46"/>
                <a:gd name="T1" fmla="*/ 7 h 84"/>
                <a:gd name="T2" fmla="*/ 29 w 46"/>
                <a:gd name="T3" fmla="*/ 14 h 84"/>
                <a:gd name="T4" fmla="*/ 22 w 46"/>
                <a:gd name="T5" fmla="*/ 7 h 84"/>
                <a:gd name="T6" fmla="*/ 29 w 46"/>
                <a:gd name="T7" fmla="*/ 0 h 84"/>
                <a:gd name="T8" fmla="*/ 35 w 46"/>
                <a:gd name="T9" fmla="*/ 7 h 84"/>
                <a:gd name="T10" fmla="*/ 20 w 46"/>
                <a:gd name="T11" fmla="*/ 12 h 84"/>
                <a:gd name="T12" fmla="*/ 2 w 46"/>
                <a:gd name="T13" fmla="*/ 22 h 84"/>
                <a:gd name="T14" fmla="*/ 0 w 46"/>
                <a:gd name="T15" fmla="*/ 41 h 84"/>
                <a:gd name="T16" fmla="*/ 6 w 46"/>
                <a:gd name="T17" fmla="*/ 41 h 84"/>
                <a:gd name="T18" fmla="*/ 7 w 46"/>
                <a:gd name="T19" fmla="*/ 26 h 84"/>
                <a:gd name="T20" fmla="*/ 15 w 46"/>
                <a:gd name="T21" fmla="*/ 22 h 84"/>
                <a:gd name="T22" fmla="*/ 10 w 46"/>
                <a:gd name="T23" fmla="*/ 37 h 84"/>
                <a:gd name="T24" fmla="*/ 12 w 46"/>
                <a:gd name="T25" fmla="*/ 45 h 84"/>
                <a:gd name="T26" fmla="*/ 0 w 46"/>
                <a:gd name="T27" fmla="*/ 82 h 84"/>
                <a:gd name="T28" fmla="*/ 8 w 46"/>
                <a:gd name="T29" fmla="*/ 84 h 84"/>
                <a:gd name="T30" fmla="*/ 18 w 46"/>
                <a:gd name="T31" fmla="*/ 57 h 84"/>
                <a:gd name="T32" fmla="*/ 21 w 46"/>
                <a:gd name="T33" fmla="*/ 62 h 84"/>
                <a:gd name="T34" fmla="*/ 27 w 46"/>
                <a:gd name="T35" fmla="*/ 84 h 84"/>
                <a:gd name="T36" fmla="*/ 36 w 46"/>
                <a:gd name="T37" fmla="*/ 81 h 84"/>
                <a:gd name="T38" fmla="*/ 29 w 46"/>
                <a:gd name="T39" fmla="*/ 56 h 84"/>
                <a:gd name="T40" fmla="*/ 22 w 46"/>
                <a:gd name="T41" fmla="*/ 45 h 84"/>
                <a:gd name="T42" fmla="*/ 27 w 46"/>
                <a:gd name="T43" fmla="*/ 29 h 84"/>
                <a:gd name="T44" fmla="*/ 29 w 46"/>
                <a:gd name="T45" fmla="*/ 35 h 84"/>
                <a:gd name="T46" fmla="*/ 44 w 46"/>
                <a:gd name="T47" fmla="*/ 41 h 84"/>
                <a:gd name="T48" fmla="*/ 46 w 46"/>
                <a:gd name="T49" fmla="*/ 35 h 84"/>
                <a:gd name="T50" fmla="*/ 35 w 46"/>
                <a:gd name="T51" fmla="*/ 30 h 84"/>
                <a:gd name="T52" fmla="*/ 31 w 46"/>
                <a:gd name="T53" fmla="*/ 17 h 84"/>
                <a:gd name="T54" fmla="*/ 20 w 46"/>
                <a:gd name="T55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84">
                  <a:moveTo>
                    <a:pt x="35" y="7"/>
                  </a:moveTo>
                  <a:cubicBezTo>
                    <a:pt x="35" y="11"/>
                    <a:pt x="33" y="14"/>
                    <a:pt x="29" y="14"/>
                  </a:cubicBezTo>
                  <a:cubicBezTo>
                    <a:pt x="25" y="14"/>
                    <a:pt x="22" y="11"/>
                    <a:pt x="22" y="7"/>
                  </a:cubicBezTo>
                  <a:cubicBezTo>
                    <a:pt x="22" y="3"/>
                    <a:pt x="25" y="0"/>
                    <a:pt x="29" y="0"/>
                  </a:cubicBezTo>
                  <a:cubicBezTo>
                    <a:pt x="33" y="0"/>
                    <a:pt x="35" y="3"/>
                    <a:pt x="35" y="7"/>
                  </a:cubicBezTo>
                  <a:moveTo>
                    <a:pt x="20" y="12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1" y="34"/>
                    <a:pt x="10" y="37"/>
                  </a:cubicBezTo>
                  <a:cubicBezTo>
                    <a:pt x="9" y="39"/>
                    <a:pt x="11" y="43"/>
                    <a:pt x="12" y="4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1" y="17"/>
                    <a:pt x="31" y="17"/>
                    <a:pt x="31" y="17"/>
                  </a:cubicBezTo>
                  <a:lnTo>
                    <a:pt x="2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75" tIns="34287" rIns="68575" bIns="34287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638171" y="3201065"/>
            <a:ext cx="1195775" cy="1592040"/>
            <a:chOff x="493742" y="1394854"/>
            <a:chExt cx="1766696" cy="235215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731897" y="1394854"/>
              <a:ext cx="1264205" cy="1264205"/>
            </a:xfrm>
            <a:prstGeom prst="rect">
              <a:avLst/>
            </a:prstGeom>
            <a:solidFill>
              <a:srgbClr val="90B1D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5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Text Placeholder 8"/>
            <p:cNvSpPr txBox="1">
              <a:spLocks/>
            </p:cNvSpPr>
            <p:nvPr/>
          </p:nvSpPr>
          <p:spPr>
            <a:xfrm>
              <a:off x="493742" y="2625615"/>
              <a:ext cx="1766696" cy="1121397"/>
            </a:xfrm>
            <a:prstGeom prst="rect">
              <a:avLst/>
            </a:prstGeom>
          </p:spPr>
          <p:txBody>
            <a:bodyPr vert="horz" wrap="square" lIns="107558" tIns="67224" rIns="107558" bIns="67224" rtlCol="0">
              <a:spAutoFit/>
            </a:bodyPr>
            <a:lstStyle>
              <a:lvl1pPr marL="342856" marR="0" indent="-342856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39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125" marR="0" indent="-241269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79999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56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139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4711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024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335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3648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500" dirty="0">
                  <a:solidFill>
                    <a:schemeClr val="bg1"/>
                  </a:solidFill>
                </a:rPr>
                <a:t>Client</a:t>
              </a:r>
              <a:br>
                <a:rPr lang="en-US" sz="1500" dirty="0">
                  <a:solidFill>
                    <a:schemeClr val="bg1"/>
                  </a:solidFill>
                </a:rPr>
              </a:br>
              <a:r>
                <a:rPr lang="en-US" sz="1500" dirty="0">
                  <a:solidFill>
                    <a:schemeClr val="bg1"/>
                  </a:solidFill>
                </a:rPr>
                <a:t>“Glenn”</a:t>
              </a:r>
              <a:br>
                <a:rPr lang="en-US" sz="1500" dirty="0">
                  <a:solidFill>
                    <a:schemeClr val="bg1"/>
                  </a:solidFill>
                </a:rPr>
              </a:br>
              <a:r>
                <a:rPr lang="en-US" sz="1500" dirty="0">
                  <a:solidFill>
                    <a:schemeClr val="bg1"/>
                  </a:solidFill>
                </a:rPr>
                <a:t>(PM)</a:t>
              </a:r>
            </a:p>
          </p:txBody>
        </p:sp>
        <p:sp>
          <p:nvSpPr>
            <p:cNvPr id="15" name="Freeform 144"/>
            <p:cNvSpPr>
              <a:spLocks noEditPoints="1"/>
            </p:cNvSpPr>
            <p:nvPr/>
          </p:nvSpPr>
          <p:spPr bwMode="black">
            <a:xfrm>
              <a:off x="1073890" y="1547070"/>
              <a:ext cx="580216" cy="1024332"/>
            </a:xfrm>
            <a:custGeom>
              <a:avLst/>
              <a:gdLst>
                <a:gd name="T0" fmla="*/ 35 w 46"/>
                <a:gd name="T1" fmla="*/ 7 h 84"/>
                <a:gd name="T2" fmla="*/ 29 w 46"/>
                <a:gd name="T3" fmla="*/ 14 h 84"/>
                <a:gd name="T4" fmla="*/ 22 w 46"/>
                <a:gd name="T5" fmla="*/ 7 h 84"/>
                <a:gd name="T6" fmla="*/ 29 w 46"/>
                <a:gd name="T7" fmla="*/ 0 h 84"/>
                <a:gd name="T8" fmla="*/ 35 w 46"/>
                <a:gd name="T9" fmla="*/ 7 h 84"/>
                <a:gd name="T10" fmla="*/ 20 w 46"/>
                <a:gd name="T11" fmla="*/ 12 h 84"/>
                <a:gd name="T12" fmla="*/ 2 w 46"/>
                <a:gd name="T13" fmla="*/ 22 h 84"/>
                <a:gd name="T14" fmla="*/ 0 w 46"/>
                <a:gd name="T15" fmla="*/ 41 h 84"/>
                <a:gd name="T16" fmla="*/ 6 w 46"/>
                <a:gd name="T17" fmla="*/ 41 h 84"/>
                <a:gd name="T18" fmla="*/ 7 w 46"/>
                <a:gd name="T19" fmla="*/ 26 h 84"/>
                <a:gd name="T20" fmla="*/ 15 w 46"/>
                <a:gd name="T21" fmla="*/ 22 h 84"/>
                <a:gd name="T22" fmla="*/ 10 w 46"/>
                <a:gd name="T23" fmla="*/ 37 h 84"/>
                <a:gd name="T24" fmla="*/ 12 w 46"/>
                <a:gd name="T25" fmla="*/ 45 h 84"/>
                <a:gd name="T26" fmla="*/ 0 w 46"/>
                <a:gd name="T27" fmla="*/ 82 h 84"/>
                <a:gd name="T28" fmla="*/ 8 w 46"/>
                <a:gd name="T29" fmla="*/ 84 h 84"/>
                <a:gd name="T30" fmla="*/ 18 w 46"/>
                <a:gd name="T31" fmla="*/ 57 h 84"/>
                <a:gd name="T32" fmla="*/ 21 w 46"/>
                <a:gd name="T33" fmla="*/ 62 h 84"/>
                <a:gd name="T34" fmla="*/ 27 w 46"/>
                <a:gd name="T35" fmla="*/ 84 h 84"/>
                <a:gd name="T36" fmla="*/ 36 w 46"/>
                <a:gd name="T37" fmla="*/ 81 h 84"/>
                <a:gd name="T38" fmla="*/ 29 w 46"/>
                <a:gd name="T39" fmla="*/ 56 h 84"/>
                <a:gd name="T40" fmla="*/ 22 w 46"/>
                <a:gd name="T41" fmla="*/ 45 h 84"/>
                <a:gd name="T42" fmla="*/ 27 w 46"/>
                <a:gd name="T43" fmla="*/ 29 h 84"/>
                <a:gd name="T44" fmla="*/ 29 w 46"/>
                <a:gd name="T45" fmla="*/ 35 h 84"/>
                <a:gd name="T46" fmla="*/ 44 w 46"/>
                <a:gd name="T47" fmla="*/ 41 h 84"/>
                <a:gd name="T48" fmla="*/ 46 w 46"/>
                <a:gd name="T49" fmla="*/ 35 h 84"/>
                <a:gd name="T50" fmla="*/ 35 w 46"/>
                <a:gd name="T51" fmla="*/ 30 h 84"/>
                <a:gd name="T52" fmla="*/ 31 w 46"/>
                <a:gd name="T53" fmla="*/ 17 h 84"/>
                <a:gd name="T54" fmla="*/ 20 w 46"/>
                <a:gd name="T55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84">
                  <a:moveTo>
                    <a:pt x="35" y="7"/>
                  </a:moveTo>
                  <a:cubicBezTo>
                    <a:pt x="35" y="11"/>
                    <a:pt x="33" y="14"/>
                    <a:pt x="29" y="14"/>
                  </a:cubicBezTo>
                  <a:cubicBezTo>
                    <a:pt x="25" y="14"/>
                    <a:pt x="22" y="11"/>
                    <a:pt x="22" y="7"/>
                  </a:cubicBezTo>
                  <a:cubicBezTo>
                    <a:pt x="22" y="3"/>
                    <a:pt x="25" y="0"/>
                    <a:pt x="29" y="0"/>
                  </a:cubicBezTo>
                  <a:cubicBezTo>
                    <a:pt x="33" y="0"/>
                    <a:pt x="35" y="3"/>
                    <a:pt x="35" y="7"/>
                  </a:cubicBezTo>
                  <a:moveTo>
                    <a:pt x="20" y="12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1" y="34"/>
                    <a:pt x="10" y="37"/>
                  </a:cubicBezTo>
                  <a:cubicBezTo>
                    <a:pt x="9" y="39"/>
                    <a:pt x="11" y="43"/>
                    <a:pt x="12" y="4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1" y="17"/>
                    <a:pt x="31" y="17"/>
                    <a:pt x="31" y="17"/>
                  </a:cubicBezTo>
                  <a:lnTo>
                    <a:pt x="2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75" tIns="34287" rIns="68575" bIns="34287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98917" y="3201065"/>
            <a:ext cx="929515" cy="1248435"/>
            <a:chOff x="4047909" y="2631167"/>
            <a:chExt cx="1264205" cy="1697957"/>
          </a:xfrm>
        </p:grpSpPr>
        <p:sp>
          <p:nvSpPr>
            <p:cNvPr id="17" name="Rectangle 16"/>
            <p:cNvSpPr/>
            <p:nvPr/>
          </p:nvSpPr>
          <p:spPr bwMode="auto">
            <a:xfrm>
              <a:off x="4047909" y="2631167"/>
              <a:ext cx="1264205" cy="1264205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5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Text Placeholder 8"/>
            <p:cNvSpPr txBox="1">
              <a:spLocks/>
            </p:cNvSpPr>
            <p:nvPr/>
          </p:nvSpPr>
          <p:spPr>
            <a:xfrm>
              <a:off x="4119824" y="3861927"/>
              <a:ext cx="1120375" cy="467197"/>
            </a:xfrm>
            <a:prstGeom prst="rect">
              <a:avLst/>
            </a:prstGeom>
          </p:spPr>
          <p:txBody>
            <a:bodyPr vert="horz" wrap="square" lIns="107558" tIns="67224" rIns="107558" bIns="67224" rtlCol="0">
              <a:spAutoFit/>
            </a:bodyPr>
            <a:lstStyle>
              <a:lvl1pPr marL="342856" marR="0" indent="-342856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39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125" marR="0" indent="-241269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79999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56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139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4711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024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335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3648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500" dirty="0">
                  <a:solidFill>
                    <a:schemeClr val="bg1"/>
                  </a:solidFill>
                </a:rPr>
                <a:t>Hub</a:t>
              </a:r>
            </a:p>
          </p:txBody>
        </p:sp>
        <p:sp>
          <p:nvSpPr>
            <p:cNvPr id="19" name="Freeform 104"/>
            <p:cNvSpPr>
              <a:spLocks noEditPoints="1"/>
            </p:cNvSpPr>
            <p:nvPr/>
          </p:nvSpPr>
          <p:spPr bwMode="black">
            <a:xfrm>
              <a:off x="4214845" y="2820345"/>
              <a:ext cx="930332" cy="930332"/>
            </a:xfrm>
            <a:custGeom>
              <a:avLst/>
              <a:gdLst>
                <a:gd name="T0" fmla="*/ 37 w 61"/>
                <a:gd name="T1" fmla="*/ 43 h 61"/>
                <a:gd name="T2" fmla="*/ 18 w 61"/>
                <a:gd name="T3" fmla="*/ 37 h 61"/>
                <a:gd name="T4" fmla="*/ 24 w 61"/>
                <a:gd name="T5" fmla="*/ 18 h 61"/>
                <a:gd name="T6" fmla="*/ 43 w 61"/>
                <a:gd name="T7" fmla="*/ 24 h 61"/>
                <a:gd name="T8" fmla="*/ 37 w 61"/>
                <a:gd name="T9" fmla="*/ 43 h 61"/>
                <a:gd name="T10" fmla="*/ 61 w 61"/>
                <a:gd name="T11" fmla="*/ 28 h 61"/>
                <a:gd name="T12" fmla="*/ 58 w 61"/>
                <a:gd name="T13" fmla="*/ 18 h 61"/>
                <a:gd name="T14" fmla="*/ 50 w 61"/>
                <a:gd name="T15" fmla="*/ 19 h 61"/>
                <a:gd name="T16" fmla="*/ 47 w 61"/>
                <a:gd name="T17" fmla="*/ 15 h 61"/>
                <a:gd name="T18" fmla="*/ 50 w 61"/>
                <a:gd name="T19" fmla="*/ 7 h 61"/>
                <a:gd name="T20" fmla="*/ 41 w 61"/>
                <a:gd name="T21" fmla="*/ 2 h 61"/>
                <a:gd name="T22" fmla="*/ 36 w 61"/>
                <a:gd name="T23" fmla="*/ 9 h 61"/>
                <a:gd name="T24" fmla="*/ 30 w 61"/>
                <a:gd name="T25" fmla="*/ 8 h 61"/>
                <a:gd name="T26" fmla="*/ 27 w 61"/>
                <a:gd name="T27" fmla="*/ 0 h 61"/>
                <a:gd name="T28" fmla="*/ 17 w 61"/>
                <a:gd name="T29" fmla="*/ 3 h 61"/>
                <a:gd name="T30" fmla="*/ 18 w 61"/>
                <a:gd name="T31" fmla="*/ 11 h 61"/>
                <a:gd name="T32" fmla="*/ 15 w 61"/>
                <a:gd name="T33" fmla="*/ 14 h 61"/>
                <a:gd name="T34" fmla="*/ 7 w 61"/>
                <a:gd name="T35" fmla="*/ 11 h 61"/>
                <a:gd name="T36" fmla="*/ 2 w 61"/>
                <a:gd name="T37" fmla="*/ 20 h 61"/>
                <a:gd name="T38" fmla="*/ 8 w 61"/>
                <a:gd name="T39" fmla="*/ 25 h 61"/>
                <a:gd name="T40" fmla="*/ 7 w 61"/>
                <a:gd name="T41" fmla="*/ 30 h 61"/>
                <a:gd name="T42" fmla="*/ 0 w 61"/>
                <a:gd name="T43" fmla="*/ 33 h 61"/>
                <a:gd name="T44" fmla="*/ 2 w 61"/>
                <a:gd name="T45" fmla="*/ 43 h 61"/>
                <a:gd name="T46" fmla="*/ 11 w 61"/>
                <a:gd name="T47" fmla="*/ 42 h 61"/>
                <a:gd name="T48" fmla="*/ 14 w 61"/>
                <a:gd name="T49" fmla="*/ 47 h 61"/>
                <a:gd name="T50" fmla="*/ 11 w 61"/>
                <a:gd name="T51" fmla="*/ 54 h 61"/>
                <a:gd name="T52" fmla="*/ 20 w 61"/>
                <a:gd name="T53" fmla="*/ 59 h 61"/>
                <a:gd name="T54" fmla="*/ 25 w 61"/>
                <a:gd name="T55" fmla="*/ 53 h 61"/>
                <a:gd name="T56" fmla="*/ 30 w 61"/>
                <a:gd name="T57" fmla="*/ 53 h 61"/>
                <a:gd name="T58" fmla="*/ 33 w 61"/>
                <a:gd name="T59" fmla="*/ 61 h 61"/>
                <a:gd name="T60" fmla="*/ 43 w 61"/>
                <a:gd name="T61" fmla="*/ 58 h 61"/>
                <a:gd name="T62" fmla="*/ 42 w 61"/>
                <a:gd name="T63" fmla="*/ 50 h 61"/>
                <a:gd name="T64" fmla="*/ 46 w 61"/>
                <a:gd name="T65" fmla="*/ 47 h 61"/>
                <a:gd name="T66" fmla="*/ 54 w 61"/>
                <a:gd name="T67" fmla="*/ 50 h 61"/>
                <a:gd name="T68" fmla="*/ 59 w 61"/>
                <a:gd name="T69" fmla="*/ 41 h 61"/>
                <a:gd name="T70" fmla="*/ 52 w 61"/>
                <a:gd name="T71" fmla="*/ 36 h 61"/>
                <a:gd name="T72" fmla="*/ 53 w 61"/>
                <a:gd name="T73" fmla="*/ 31 h 61"/>
                <a:gd name="T74" fmla="*/ 61 w 61"/>
                <a:gd name="T75" fmla="*/ 28 h 61"/>
                <a:gd name="T76" fmla="*/ 28 w 61"/>
                <a:gd name="T77" fmla="*/ 26 h 61"/>
                <a:gd name="T78" fmla="*/ 26 w 61"/>
                <a:gd name="T79" fmla="*/ 33 h 61"/>
                <a:gd name="T80" fmla="*/ 33 w 61"/>
                <a:gd name="T81" fmla="*/ 35 h 61"/>
                <a:gd name="T82" fmla="*/ 35 w 61"/>
                <a:gd name="T83" fmla="*/ 28 h 61"/>
                <a:gd name="T84" fmla="*/ 28 w 61"/>
                <a:gd name="T85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" h="61">
                  <a:moveTo>
                    <a:pt x="37" y="43"/>
                  </a:moveTo>
                  <a:cubicBezTo>
                    <a:pt x="30" y="47"/>
                    <a:pt x="21" y="44"/>
                    <a:pt x="18" y="37"/>
                  </a:cubicBezTo>
                  <a:cubicBezTo>
                    <a:pt x="14" y="30"/>
                    <a:pt x="17" y="21"/>
                    <a:pt x="24" y="18"/>
                  </a:cubicBezTo>
                  <a:cubicBezTo>
                    <a:pt x="31" y="14"/>
                    <a:pt x="39" y="17"/>
                    <a:pt x="43" y="24"/>
                  </a:cubicBezTo>
                  <a:cubicBezTo>
                    <a:pt x="47" y="31"/>
                    <a:pt x="44" y="40"/>
                    <a:pt x="37" y="43"/>
                  </a:cubicBezTo>
                  <a:moveTo>
                    <a:pt x="61" y="28"/>
                  </a:moveTo>
                  <a:cubicBezTo>
                    <a:pt x="58" y="18"/>
                    <a:pt x="58" y="18"/>
                    <a:pt x="58" y="18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9" y="17"/>
                    <a:pt x="48" y="16"/>
                    <a:pt x="47" y="15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4" y="8"/>
                    <a:pt x="32" y="8"/>
                    <a:pt x="30" y="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6" y="13"/>
                    <a:pt x="15" y="14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7" y="28"/>
                    <a:pt x="7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4"/>
                    <a:pt x="13" y="45"/>
                    <a:pt x="14" y="47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6" y="53"/>
                    <a:pt x="28" y="53"/>
                    <a:pt x="30" y="53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4" y="49"/>
                    <a:pt x="45" y="48"/>
                    <a:pt x="46" y="47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4"/>
                    <a:pt x="53" y="33"/>
                    <a:pt x="53" y="31"/>
                  </a:cubicBezTo>
                  <a:lnTo>
                    <a:pt x="61" y="28"/>
                  </a:lnTo>
                  <a:close/>
                  <a:moveTo>
                    <a:pt x="28" y="26"/>
                  </a:moveTo>
                  <a:cubicBezTo>
                    <a:pt x="25" y="27"/>
                    <a:pt x="24" y="30"/>
                    <a:pt x="26" y="33"/>
                  </a:cubicBezTo>
                  <a:cubicBezTo>
                    <a:pt x="27" y="35"/>
                    <a:pt x="30" y="36"/>
                    <a:pt x="33" y="35"/>
                  </a:cubicBezTo>
                  <a:cubicBezTo>
                    <a:pt x="35" y="34"/>
                    <a:pt x="36" y="31"/>
                    <a:pt x="35" y="28"/>
                  </a:cubicBezTo>
                  <a:cubicBezTo>
                    <a:pt x="34" y="26"/>
                    <a:pt x="31" y="25"/>
                    <a:pt x="28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75" tIns="34287" rIns="68575" bIns="34287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0" name="Naslov 3"/>
          <p:cNvSpPr txBox="1">
            <a:spLocks/>
          </p:cNvSpPr>
          <p:nvPr/>
        </p:nvSpPr>
        <p:spPr>
          <a:xfrm>
            <a:off x="2776607" y="4523753"/>
            <a:ext cx="3593071" cy="421691"/>
          </a:xfrm>
          <a:prstGeom prst="rect">
            <a:avLst/>
          </a:prstGeom>
        </p:spPr>
        <p:txBody>
          <a:bodyPr vert="horz" wrap="square" lIns="67232" tIns="33616" rIns="67232" bIns="33616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sl-SI" sz="3200" b="0" kern="1200" cap="none" spc="-100" baseline="0" dirty="0">
                <a:ln w="3175">
                  <a:noFill/>
                </a:ln>
                <a:solidFill>
                  <a:srgbClr val="0070C0"/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ctr"/>
            <a:r>
              <a:rPr lang="en-US" sz="2353" dirty="0" err="1">
                <a:solidFill>
                  <a:schemeClr val="bg1"/>
                </a:solidFill>
              </a:rPr>
              <a:t>Clients.</a:t>
            </a:r>
            <a:r>
              <a:rPr lang="en-US" sz="2353" dirty="0" err="1">
                <a:solidFill>
                  <a:srgbClr val="90B1D0"/>
                </a:solidFill>
              </a:rPr>
              <a:t>Others</a:t>
            </a:r>
            <a:r>
              <a:rPr lang="en-US" sz="2353" dirty="0" err="1">
                <a:solidFill>
                  <a:schemeClr val="bg1"/>
                </a:solidFill>
              </a:rPr>
              <a:t>.</a:t>
            </a:r>
            <a:r>
              <a:rPr lang="en-US" sz="2353" i="1" dirty="0" err="1">
                <a:solidFill>
                  <a:schemeClr val="bg1"/>
                </a:solidFill>
              </a:rPr>
              <a:t>doWork</a:t>
            </a:r>
            <a:r>
              <a:rPr lang="en-US" sz="2353" i="1" dirty="0">
                <a:solidFill>
                  <a:schemeClr val="bg1"/>
                </a:solidFill>
              </a:rPr>
              <a:t>()</a:t>
            </a:r>
            <a:endParaRPr lang="en-US" sz="2353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72373" y="3606290"/>
            <a:ext cx="1548190" cy="0"/>
          </a:xfrm>
          <a:prstGeom prst="straightConnector1">
            <a:avLst/>
          </a:prstGeom>
          <a:ln w="57150">
            <a:solidFill>
              <a:srgbClr val="90B1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187657" y="3606290"/>
            <a:ext cx="1548190" cy="0"/>
          </a:xfrm>
          <a:prstGeom prst="straightConnector1">
            <a:avLst/>
          </a:prstGeom>
          <a:ln w="57150">
            <a:solidFill>
              <a:srgbClr val="90B1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664493" y="2663422"/>
            <a:ext cx="0" cy="433686"/>
          </a:xfrm>
          <a:prstGeom prst="straightConnector1">
            <a:avLst/>
          </a:prstGeom>
          <a:ln w="57150">
            <a:solidFill>
              <a:srgbClr val="90B1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F075E1F3-B016-2B44-954A-36F468B5948F}"/>
              </a:ext>
            </a:extLst>
          </p:cNvPr>
          <p:cNvSpPr txBox="1">
            <a:spLocks/>
          </p:cNvSpPr>
          <p:nvPr/>
        </p:nvSpPr>
        <p:spPr>
          <a:xfrm>
            <a:off x="132826" y="-3207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Client Targeting with SignalR Hubs</a:t>
            </a:r>
            <a:endParaRPr lang="en-US" sz="33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3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672319" y="3192865"/>
            <a:ext cx="855668" cy="855668"/>
          </a:xfrm>
          <a:prstGeom prst="rect">
            <a:avLst/>
          </a:prstGeom>
          <a:solidFill>
            <a:srgbClr val="90B1D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1511127" y="4024192"/>
            <a:ext cx="1178051" cy="759009"/>
          </a:xfrm>
          <a:prstGeom prst="rect">
            <a:avLst/>
          </a:prstGeom>
        </p:spPr>
        <p:txBody>
          <a:bodyPr vert="horz" wrap="square" lIns="107558" tIns="67224" rIns="107558" bIns="67224" rtlCol="0">
            <a:spAutoFit/>
          </a:bodyPr>
          <a:lstStyle>
            <a:lvl1pPr marL="342856" marR="0" indent="-342856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125" marR="0" indent="-241269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98" marR="0" indent="-228571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68" marR="0" indent="-228571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139" marR="0" indent="-228571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711" indent="-233156" algn="l" defTabSz="9326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024" indent="-233156" algn="l" defTabSz="9326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335" indent="-233156" algn="l" defTabSz="9326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648" indent="-233156" algn="l" defTabSz="9326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dirty="0">
                <a:solidFill>
                  <a:schemeClr val="bg1"/>
                </a:solidFill>
              </a:rPr>
              <a:t>Client</a:t>
            </a: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“Damian”</a:t>
            </a: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(PM)</a:t>
            </a:r>
          </a:p>
        </p:txBody>
      </p:sp>
      <p:sp>
        <p:nvSpPr>
          <p:cNvPr id="7" name="Freeform 144"/>
          <p:cNvSpPr>
            <a:spLocks noEditPoints="1"/>
          </p:cNvSpPr>
          <p:nvPr/>
        </p:nvSpPr>
        <p:spPr bwMode="black">
          <a:xfrm>
            <a:off x="1903795" y="3295891"/>
            <a:ext cx="392715" cy="693311"/>
          </a:xfrm>
          <a:custGeom>
            <a:avLst/>
            <a:gdLst>
              <a:gd name="T0" fmla="*/ 35 w 46"/>
              <a:gd name="T1" fmla="*/ 7 h 84"/>
              <a:gd name="T2" fmla="*/ 29 w 46"/>
              <a:gd name="T3" fmla="*/ 14 h 84"/>
              <a:gd name="T4" fmla="*/ 22 w 46"/>
              <a:gd name="T5" fmla="*/ 7 h 84"/>
              <a:gd name="T6" fmla="*/ 29 w 46"/>
              <a:gd name="T7" fmla="*/ 0 h 84"/>
              <a:gd name="T8" fmla="*/ 35 w 46"/>
              <a:gd name="T9" fmla="*/ 7 h 84"/>
              <a:gd name="T10" fmla="*/ 20 w 46"/>
              <a:gd name="T11" fmla="*/ 12 h 84"/>
              <a:gd name="T12" fmla="*/ 2 w 46"/>
              <a:gd name="T13" fmla="*/ 22 h 84"/>
              <a:gd name="T14" fmla="*/ 0 w 46"/>
              <a:gd name="T15" fmla="*/ 41 h 84"/>
              <a:gd name="T16" fmla="*/ 6 w 46"/>
              <a:gd name="T17" fmla="*/ 41 h 84"/>
              <a:gd name="T18" fmla="*/ 7 w 46"/>
              <a:gd name="T19" fmla="*/ 26 h 84"/>
              <a:gd name="T20" fmla="*/ 15 w 46"/>
              <a:gd name="T21" fmla="*/ 22 h 84"/>
              <a:gd name="T22" fmla="*/ 10 w 46"/>
              <a:gd name="T23" fmla="*/ 37 h 84"/>
              <a:gd name="T24" fmla="*/ 12 w 46"/>
              <a:gd name="T25" fmla="*/ 45 h 84"/>
              <a:gd name="T26" fmla="*/ 0 w 46"/>
              <a:gd name="T27" fmla="*/ 82 h 84"/>
              <a:gd name="T28" fmla="*/ 8 w 46"/>
              <a:gd name="T29" fmla="*/ 84 h 84"/>
              <a:gd name="T30" fmla="*/ 18 w 46"/>
              <a:gd name="T31" fmla="*/ 57 h 84"/>
              <a:gd name="T32" fmla="*/ 21 w 46"/>
              <a:gd name="T33" fmla="*/ 62 h 84"/>
              <a:gd name="T34" fmla="*/ 27 w 46"/>
              <a:gd name="T35" fmla="*/ 84 h 84"/>
              <a:gd name="T36" fmla="*/ 36 w 46"/>
              <a:gd name="T37" fmla="*/ 81 h 84"/>
              <a:gd name="T38" fmla="*/ 29 w 46"/>
              <a:gd name="T39" fmla="*/ 56 h 84"/>
              <a:gd name="T40" fmla="*/ 22 w 46"/>
              <a:gd name="T41" fmla="*/ 45 h 84"/>
              <a:gd name="T42" fmla="*/ 27 w 46"/>
              <a:gd name="T43" fmla="*/ 29 h 84"/>
              <a:gd name="T44" fmla="*/ 29 w 46"/>
              <a:gd name="T45" fmla="*/ 35 h 84"/>
              <a:gd name="T46" fmla="*/ 44 w 46"/>
              <a:gd name="T47" fmla="*/ 41 h 84"/>
              <a:gd name="T48" fmla="*/ 46 w 46"/>
              <a:gd name="T49" fmla="*/ 35 h 84"/>
              <a:gd name="T50" fmla="*/ 35 w 46"/>
              <a:gd name="T51" fmla="*/ 30 h 84"/>
              <a:gd name="T52" fmla="*/ 31 w 46"/>
              <a:gd name="T53" fmla="*/ 17 h 84"/>
              <a:gd name="T54" fmla="*/ 20 w 46"/>
              <a:gd name="T55" fmla="*/ 12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6" h="84">
                <a:moveTo>
                  <a:pt x="35" y="7"/>
                </a:moveTo>
                <a:cubicBezTo>
                  <a:pt x="35" y="11"/>
                  <a:pt x="33" y="14"/>
                  <a:pt x="29" y="14"/>
                </a:cubicBezTo>
                <a:cubicBezTo>
                  <a:pt x="25" y="14"/>
                  <a:pt x="22" y="11"/>
                  <a:pt x="22" y="7"/>
                </a:cubicBezTo>
                <a:cubicBezTo>
                  <a:pt x="22" y="3"/>
                  <a:pt x="25" y="0"/>
                  <a:pt x="29" y="0"/>
                </a:cubicBezTo>
                <a:cubicBezTo>
                  <a:pt x="33" y="0"/>
                  <a:pt x="35" y="3"/>
                  <a:pt x="35" y="7"/>
                </a:cubicBezTo>
                <a:moveTo>
                  <a:pt x="20" y="12"/>
                </a:moveTo>
                <a:cubicBezTo>
                  <a:pt x="2" y="22"/>
                  <a:pt x="2" y="22"/>
                  <a:pt x="2" y="22"/>
                </a:cubicBezTo>
                <a:cubicBezTo>
                  <a:pt x="0" y="41"/>
                  <a:pt x="0" y="41"/>
                  <a:pt x="0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7" y="26"/>
                  <a:pt x="7" y="26"/>
                  <a:pt x="7" y="26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1" y="34"/>
                  <a:pt x="10" y="37"/>
                </a:cubicBezTo>
                <a:cubicBezTo>
                  <a:pt x="9" y="39"/>
                  <a:pt x="11" y="43"/>
                  <a:pt x="12" y="45"/>
                </a:cubicBezTo>
                <a:cubicBezTo>
                  <a:pt x="0" y="82"/>
                  <a:pt x="0" y="82"/>
                  <a:pt x="0" y="82"/>
                </a:cubicBezTo>
                <a:cubicBezTo>
                  <a:pt x="8" y="84"/>
                  <a:pt x="8" y="84"/>
                  <a:pt x="8" y="84"/>
                </a:cubicBezTo>
                <a:cubicBezTo>
                  <a:pt x="18" y="57"/>
                  <a:pt x="18" y="57"/>
                  <a:pt x="18" y="57"/>
                </a:cubicBezTo>
                <a:cubicBezTo>
                  <a:pt x="21" y="62"/>
                  <a:pt x="21" y="62"/>
                  <a:pt x="21" y="62"/>
                </a:cubicBezTo>
                <a:cubicBezTo>
                  <a:pt x="27" y="84"/>
                  <a:pt x="27" y="84"/>
                  <a:pt x="27" y="84"/>
                </a:cubicBezTo>
                <a:cubicBezTo>
                  <a:pt x="36" y="81"/>
                  <a:pt x="36" y="81"/>
                  <a:pt x="36" y="81"/>
                </a:cubicBezTo>
                <a:cubicBezTo>
                  <a:pt x="29" y="56"/>
                  <a:pt x="29" y="56"/>
                  <a:pt x="29" y="56"/>
                </a:cubicBezTo>
                <a:cubicBezTo>
                  <a:pt x="22" y="45"/>
                  <a:pt x="22" y="45"/>
                  <a:pt x="22" y="45"/>
                </a:cubicBezTo>
                <a:cubicBezTo>
                  <a:pt x="27" y="29"/>
                  <a:pt x="27" y="29"/>
                  <a:pt x="27" y="29"/>
                </a:cubicBezTo>
                <a:cubicBezTo>
                  <a:pt x="29" y="35"/>
                  <a:pt x="29" y="35"/>
                  <a:pt x="29" y="35"/>
                </a:cubicBezTo>
                <a:cubicBezTo>
                  <a:pt x="44" y="41"/>
                  <a:pt x="44" y="41"/>
                  <a:pt x="44" y="41"/>
                </a:cubicBezTo>
                <a:cubicBezTo>
                  <a:pt x="46" y="35"/>
                  <a:pt x="46" y="35"/>
                  <a:pt x="46" y="35"/>
                </a:cubicBezTo>
                <a:cubicBezTo>
                  <a:pt x="35" y="30"/>
                  <a:pt x="35" y="30"/>
                  <a:pt x="35" y="30"/>
                </a:cubicBezTo>
                <a:cubicBezTo>
                  <a:pt x="31" y="17"/>
                  <a:pt x="31" y="17"/>
                  <a:pt x="31" y="17"/>
                </a:cubicBezTo>
                <a:lnTo>
                  <a:pt x="2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75" tIns="34287" rIns="68575" bIns="34287" numCol="1" anchor="t" anchorCtr="0" compatLnSpc="1">
            <a:prstTxWarp prst="textNoShape">
              <a:avLst/>
            </a:prstTxWarp>
          </a:bodyPr>
          <a:lstStyle/>
          <a:p>
            <a:endParaRPr lang="en-US" sz="1200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71900" y="1059033"/>
            <a:ext cx="1740877" cy="1638205"/>
            <a:chOff x="46448" y="1394854"/>
            <a:chExt cx="2572056" cy="2420364"/>
          </a:xfrm>
        </p:grpSpPr>
        <p:sp>
          <p:nvSpPr>
            <p:cNvPr id="9" name="Rectangle 8"/>
            <p:cNvSpPr/>
            <p:nvPr/>
          </p:nvSpPr>
          <p:spPr bwMode="auto">
            <a:xfrm>
              <a:off x="731897" y="1394854"/>
              <a:ext cx="1264205" cy="1264205"/>
            </a:xfrm>
            <a:prstGeom prst="rect">
              <a:avLst/>
            </a:prstGeom>
            <a:solidFill>
              <a:srgbClr val="90B1D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5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Text Placeholder 8"/>
            <p:cNvSpPr txBox="1">
              <a:spLocks/>
            </p:cNvSpPr>
            <p:nvPr/>
          </p:nvSpPr>
          <p:spPr>
            <a:xfrm>
              <a:off x="46448" y="2625613"/>
              <a:ext cx="2572056" cy="1189605"/>
            </a:xfrm>
            <a:prstGeom prst="rect">
              <a:avLst/>
            </a:prstGeom>
          </p:spPr>
          <p:txBody>
            <a:bodyPr vert="horz" wrap="square" lIns="107558" tIns="67224" rIns="107558" bIns="67224" rtlCol="0">
              <a:spAutoFit/>
            </a:bodyPr>
            <a:lstStyle>
              <a:lvl1pPr marL="342856" marR="0" indent="-342856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39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125" marR="0" indent="-241269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79999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56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139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4711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024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335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3648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500" dirty="0">
                  <a:solidFill>
                    <a:schemeClr val="bg1"/>
                  </a:solidFill>
                </a:rPr>
                <a:t>Client</a:t>
              </a:r>
              <a:br>
                <a:rPr lang="en-US" sz="1500" dirty="0">
                  <a:solidFill>
                    <a:schemeClr val="bg1"/>
                  </a:solidFill>
                </a:rPr>
              </a:br>
              <a:r>
                <a:rPr lang="en-US" sz="1500" dirty="0">
                  <a:solidFill>
                    <a:schemeClr val="bg1"/>
                  </a:solidFill>
                </a:rPr>
                <a:t>“Andrew”</a:t>
              </a:r>
            </a:p>
            <a:p>
              <a:pPr marL="0" indent="0" algn="ctr">
                <a:buNone/>
              </a:pPr>
              <a:r>
                <a:rPr lang="en-US" sz="1500" dirty="0">
                  <a:solidFill>
                    <a:schemeClr val="bg1"/>
                  </a:solidFill>
                </a:rPr>
                <a:t>(Dev)</a:t>
              </a:r>
            </a:p>
          </p:txBody>
        </p:sp>
        <p:sp>
          <p:nvSpPr>
            <p:cNvPr id="11" name="Freeform 144"/>
            <p:cNvSpPr>
              <a:spLocks noEditPoints="1"/>
            </p:cNvSpPr>
            <p:nvPr/>
          </p:nvSpPr>
          <p:spPr bwMode="black">
            <a:xfrm>
              <a:off x="1073890" y="1547070"/>
              <a:ext cx="580216" cy="1024332"/>
            </a:xfrm>
            <a:custGeom>
              <a:avLst/>
              <a:gdLst>
                <a:gd name="T0" fmla="*/ 35 w 46"/>
                <a:gd name="T1" fmla="*/ 7 h 84"/>
                <a:gd name="T2" fmla="*/ 29 w 46"/>
                <a:gd name="T3" fmla="*/ 14 h 84"/>
                <a:gd name="T4" fmla="*/ 22 w 46"/>
                <a:gd name="T5" fmla="*/ 7 h 84"/>
                <a:gd name="T6" fmla="*/ 29 w 46"/>
                <a:gd name="T7" fmla="*/ 0 h 84"/>
                <a:gd name="T8" fmla="*/ 35 w 46"/>
                <a:gd name="T9" fmla="*/ 7 h 84"/>
                <a:gd name="T10" fmla="*/ 20 w 46"/>
                <a:gd name="T11" fmla="*/ 12 h 84"/>
                <a:gd name="T12" fmla="*/ 2 w 46"/>
                <a:gd name="T13" fmla="*/ 22 h 84"/>
                <a:gd name="T14" fmla="*/ 0 w 46"/>
                <a:gd name="T15" fmla="*/ 41 h 84"/>
                <a:gd name="T16" fmla="*/ 6 w 46"/>
                <a:gd name="T17" fmla="*/ 41 h 84"/>
                <a:gd name="T18" fmla="*/ 7 w 46"/>
                <a:gd name="T19" fmla="*/ 26 h 84"/>
                <a:gd name="T20" fmla="*/ 15 w 46"/>
                <a:gd name="T21" fmla="*/ 22 h 84"/>
                <a:gd name="T22" fmla="*/ 10 w 46"/>
                <a:gd name="T23" fmla="*/ 37 h 84"/>
                <a:gd name="T24" fmla="*/ 12 w 46"/>
                <a:gd name="T25" fmla="*/ 45 h 84"/>
                <a:gd name="T26" fmla="*/ 0 w 46"/>
                <a:gd name="T27" fmla="*/ 82 h 84"/>
                <a:gd name="T28" fmla="*/ 8 w 46"/>
                <a:gd name="T29" fmla="*/ 84 h 84"/>
                <a:gd name="T30" fmla="*/ 18 w 46"/>
                <a:gd name="T31" fmla="*/ 57 h 84"/>
                <a:gd name="T32" fmla="*/ 21 w 46"/>
                <a:gd name="T33" fmla="*/ 62 h 84"/>
                <a:gd name="T34" fmla="*/ 27 w 46"/>
                <a:gd name="T35" fmla="*/ 84 h 84"/>
                <a:gd name="T36" fmla="*/ 36 w 46"/>
                <a:gd name="T37" fmla="*/ 81 h 84"/>
                <a:gd name="T38" fmla="*/ 29 w 46"/>
                <a:gd name="T39" fmla="*/ 56 h 84"/>
                <a:gd name="T40" fmla="*/ 22 w 46"/>
                <a:gd name="T41" fmla="*/ 45 h 84"/>
                <a:gd name="T42" fmla="*/ 27 w 46"/>
                <a:gd name="T43" fmla="*/ 29 h 84"/>
                <a:gd name="T44" fmla="*/ 29 w 46"/>
                <a:gd name="T45" fmla="*/ 35 h 84"/>
                <a:gd name="T46" fmla="*/ 44 w 46"/>
                <a:gd name="T47" fmla="*/ 41 h 84"/>
                <a:gd name="T48" fmla="*/ 46 w 46"/>
                <a:gd name="T49" fmla="*/ 35 h 84"/>
                <a:gd name="T50" fmla="*/ 35 w 46"/>
                <a:gd name="T51" fmla="*/ 30 h 84"/>
                <a:gd name="T52" fmla="*/ 31 w 46"/>
                <a:gd name="T53" fmla="*/ 17 h 84"/>
                <a:gd name="T54" fmla="*/ 20 w 46"/>
                <a:gd name="T55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84">
                  <a:moveTo>
                    <a:pt x="35" y="7"/>
                  </a:moveTo>
                  <a:cubicBezTo>
                    <a:pt x="35" y="11"/>
                    <a:pt x="33" y="14"/>
                    <a:pt x="29" y="14"/>
                  </a:cubicBezTo>
                  <a:cubicBezTo>
                    <a:pt x="25" y="14"/>
                    <a:pt x="22" y="11"/>
                    <a:pt x="22" y="7"/>
                  </a:cubicBezTo>
                  <a:cubicBezTo>
                    <a:pt x="22" y="3"/>
                    <a:pt x="25" y="0"/>
                    <a:pt x="29" y="0"/>
                  </a:cubicBezTo>
                  <a:cubicBezTo>
                    <a:pt x="33" y="0"/>
                    <a:pt x="35" y="3"/>
                    <a:pt x="35" y="7"/>
                  </a:cubicBezTo>
                  <a:moveTo>
                    <a:pt x="20" y="12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1" y="34"/>
                    <a:pt x="10" y="37"/>
                  </a:cubicBezTo>
                  <a:cubicBezTo>
                    <a:pt x="9" y="39"/>
                    <a:pt x="11" y="43"/>
                    <a:pt x="12" y="4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1" y="17"/>
                    <a:pt x="31" y="17"/>
                    <a:pt x="31" y="17"/>
                  </a:cubicBezTo>
                  <a:lnTo>
                    <a:pt x="2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75" tIns="34287" rIns="68575" bIns="34287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638171" y="3201065"/>
            <a:ext cx="1195775" cy="1592040"/>
            <a:chOff x="493742" y="1394854"/>
            <a:chExt cx="1766696" cy="235215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731897" y="1394854"/>
              <a:ext cx="1264205" cy="1264205"/>
            </a:xfrm>
            <a:prstGeom prst="rect">
              <a:avLst/>
            </a:prstGeom>
            <a:solidFill>
              <a:srgbClr val="90B1D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5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Text Placeholder 8"/>
            <p:cNvSpPr txBox="1">
              <a:spLocks/>
            </p:cNvSpPr>
            <p:nvPr/>
          </p:nvSpPr>
          <p:spPr>
            <a:xfrm>
              <a:off x="493742" y="2625615"/>
              <a:ext cx="1766696" cy="1121397"/>
            </a:xfrm>
            <a:prstGeom prst="rect">
              <a:avLst/>
            </a:prstGeom>
          </p:spPr>
          <p:txBody>
            <a:bodyPr vert="horz" wrap="square" lIns="107558" tIns="67224" rIns="107558" bIns="67224" rtlCol="0">
              <a:spAutoFit/>
            </a:bodyPr>
            <a:lstStyle>
              <a:lvl1pPr marL="342856" marR="0" indent="-342856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39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125" marR="0" indent="-241269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79999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56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139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4711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024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335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3648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500" dirty="0">
                  <a:solidFill>
                    <a:schemeClr val="bg1"/>
                  </a:solidFill>
                </a:rPr>
                <a:t>Client</a:t>
              </a:r>
              <a:br>
                <a:rPr lang="en-US" sz="1500" dirty="0">
                  <a:solidFill>
                    <a:schemeClr val="bg1"/>
                  </a:solidFill>
                </a:rPr>
              </a:br>
              <a:r>
                <a:rPr lang="en-US" sz="1500" dirty="0">
                  <a:solidFill>
                    <a:schemeClr val="bg1"/>
                  </a:solidFill>
                </a:rPr>
                <a:t>“Glenn”</a:t>
              </a:r>
              <a:br>
                <a:rPr lang="en-US" sz="1500" dirty="0">
                  <a:solidFill>
                    <a:schemeClr val="bg1"/>
                  </a:solidFill>
                </a:rPr>
              </a:br>
              <a:r>
                <a:rPr lang="en-US" sz="1500" dirty="0">
                  <a:solidFill>
                    <a:schemeClr val="bg1"/>
                  </a:solidFill>
                </a:rPr>
                <a:t>(PM)</a:t>
              </a:r>
            </a:p>
          </p:txBody>
        </p:sp>
        <p:sp>
          <p:nvSpPr>
            <p:cNvPr id="15" name="Freeform 144"/>
            <p:cNvSpPr>
              <a:spLocks noEditPoints="1"/>
            </p:cNvSpPr>
            <p:nvPr/>
          </p:nvSpPr>
          <p:spPr bwMode="black">
            <a:xfrm>
              <a:off x="1073890" y="1547070"/>
              <a:ext cx="580216" cy="1024332"/>
            </a:xfrm>
            <a:custGeom>
              <a:avLst/>
              <a:gdLst>
                <a:gd name="T0" fmla="*/ 35 w 46"/>
                <a:gd name="T1" fmla="*/ 7 h 84"/>
                <a:gd name="T2" fmla="*/ 29 w 46"/>
                <a:gd name="T3" fmla="*/ 14 h 84"/>
                <a:gd name="T4" fmla="*/ 22 w 46"/>
                <a:gd name="T5" fmla="*/ 7 h 84"/>
                <a:gd name="T6" fmla="*/ 29 w 46"/>
                <a:gd name="T7" fmla="*/ 0 h 84"/>
                <a:gd name="T8" fmla="*/ 35 w 46"/>
                <a:gd name="T9" fmla="*/ 7 h 84"/>
                <a:gd name="T10" fmla="*/ 20 w 46"/>
                <a:gd name="T11" fmla="*/ 12 h 84"/>
                <a:gd name="T12" fmla="*/ 2 w 46"/>
                <a:gd name="T13" fmla="*/ 22 h 84"/>
                <a:gd name="T14" fmla="*/ 0 w 46"/>
                <a:gd name="T15" fmla="*/ 41 h 84"/>
                <a:gd name="T16" fmla="*/ 6 w 46"/>
                <a:gd name="T17" fmla="*/ 41 h 84"/>
                <a:gd name="T18" fmla="*/ 7 w 46"/>
                <a:gd name="T19" fmla="*/ 26 h 84"/>
                <a:gd name="T20" fmla="*/ 15 w 46"/>
                <a:gd name="T21" fmla="*/ 22 h 84"/>
                <a:gd name="T22" fmla="*/ 10 w 46"/>
                <a:gd name="T23" fmla="*/ 37 h 84"/>
                <a:gd name="T24" fmla="*/ 12 w 46"/>
                <a:gd name="T25" fmla="*/ 45 h 84"/>
                <a:gd name="T26" fmla="*/ 0 w 46"/>
                <a:gd name="T27" fmla="*/ 82 h 84"/>
                <a:gd name="T28" fmla="*/ 8 w 46"/>
                <a:gd name="T29" fmla="*/ 84 h 84"/>
                <a:gd name="T30" fmla="*/ 18 w 46"/>
                <a:gd name="T31" fmla="*/ 57 h 84"/>
                <a:gd name="T32" fmla="*/ 21 w 46"/>
                <a:gd name="T33" fmla="*/ 62 h 84"/>
                <a:gd name="T34" fmla="*/ 27 w 46"/>
                <a:gd name="T35" fmla="*/ 84 h 84"/>
                <a:gd name="T36" fmla="*/ 36 w 46"/>
                <a:gd name="T37" fmla="*/ 81 h 84"/>
                <a:gd name="T38" fmla="*/ 29 w 46"/>
                <a:gd name="T39" fmla="*/ 56 h 84"/>
                <a:gd name="T40" fmla="*/ 22 w 46"/>
                <a:gd name="T41" fmla="*/ 45 h 84"/>
                <a:gd name="T42" fmla="*/ 27 w 46"/>
                <a:gd name="T43" fmla="*/ 29 h 84"/>
                <a:gd name="T44" fmla="*/ 29 w 46"/>
                <a:gd name="T45" fmla="*/ 35 h 84"/>
                <a:gd name="T46" fmla="*/ 44 w 46"/>
                <a:gd name="T47" fmla="*/ 41 h 84"/>
                <a:gd name="T48" fmla="*/ 46 w 46"/>
                <a:gd name="T49" fmla="*/ 35 h 84"/>
                <a:gd name="T50" fmla="*/ 35 w 46"/>
                <a:gd name="T51" fmla="*/ 30 h 84"/>
                <a:gd name="T52" fmla="*/ 31 w 46"/>
                <a:gd name="T53" fmla="*/ 17 h 84"/>
                <a:gd name="T54" fmla="*/ 20 w 46"/>
                <a:gd name="T55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84">
                  <a:moveTo>
                    <a:pt x="35" y="7"/>
                  </a:moveTo>
                  <a:cubicBezTo>
                    <a:pt x="35" y="11"/>
                    <a:pt x="33" y="14"/>
                    <a:pt x="29" y="14"/>
                  </a:cubicBezTo>
                  <a:cubicBezTo>
                    <a:pt x="25" y="14"/>
                    <a:pt x="22" y="11"/>
                    <a:pt x="22" y="7"/>
                  </a:cubicBezTo>
                  <a:cubicBezTo>
                    <a:pt x="22" y="3"/>
                    <a:pt x="25" y="0"/>
                    <a:pt x="29" y="0"/>
                  </a:cubicBezTo>
                  <a:cubicBezTo>
                    <a:pt x="33" y="0"/>
                    <a:pt x="35" y="3"/>
                    <a:pt x="35" y="7"/>
                  </a:cubicBezTo>
                  <a:moveTo>
                    <a:pt x="20" y="12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1" y="34"/>
                    <a:pt x="10" y="37"/>
                  </a:cubicBezTo>
                  <a:cubicBezTo>
                    <a:pt x="9" y="39"/>
                    <a:pt x="11" y="43"/>
                    <a:pt x="12" y="4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1" y="17"/>
                    <a:pt x="31" y="17"/>
                    <a:pt x="31" y="17"/>
                  </a:cubicBezTo>
                  <a:lnTo>
                    <a:pt x="2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75" tIns="34287" rIns="68575" bIns="34287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98917" y="3201065"/>
            <a:ext cx="929515" cy="1248435"/>
            <a:chOff x="4047909" y="2631167"/>
            <a:chExt cx="1264205" cy="1697957"/>
          </a:xfrm>
        </p:grpSpPr>
        <p:sp>
          <p:nvSpPr>
            <p:cNvPr id="17" name="Rectangle 16"/>
            <p:cNvSpPr/>
            <p:nvPr/>
          </p:nvSpPr>
          <p:spPr bwMode="auto">
            <a:xfrm>
              <a:off x="4047909" y="2631167"/>
              <a:ext cx="1264205" cy="1264205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5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Text Placeholder 8"/>
            <p:cNvSpPr txBox="1">
              <a:spLocks/>
            </p:cNvSpPr>
            <p:nvPr/>
          </p:nvSpPr>
          <p:spPr>
            <a:xfrm>
              <a:off x="4119824" y="3861927"/>
              <a:ext cx="1120375" cy="467197"/>
            </a:xfrm>
            <a:prstGeom prst="rect">
              <a:avLst/>
            </a:prstGeom>
          </p:spPr>
          <p:txBody>
            <a:bodyPr vert="horz" wrap="square" lIns="107558" tIns="67224" rIns="107558" bIns="67224" rtlCol="0">
              <a:spAutoFit/>
            </a:bodyPr>
            <a:lstStyle>
              <a:lvl1pPr marL="342856" marR="0" indent="-342856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39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125" marR="0" indent="-241269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79999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56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139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4711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024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335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3648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500" dirty="0">
                  <a:solidFill>
                    <a:schemeClr val="bg1"/>
                  </a:solidFill>
                </a:rPr>
                <a:t>Hub</a:t>
              </a:r>
            </a:p>
          </p:txBody>
        </p:sp>
        <p:sp>
          <p:nvSpPr>
            <p:cNvPr id="19" name="Freeform 104"/>
            <p:cNvSpPr>
              <a:spLocks noEditPoints="1"/>
            </p:cNvSpPr>
            <p:nvPr/>
          </p:nvSpPr>
          <p:spPr bwMode="black">
            <a:xfrm>
              <a:off x="4214845" y="2820345"/>
              <a:ext cx="930332" cy="930332"/>
            </a:xfrm>
            <a:custGeom>
              <a:avLst/>
              <a:gdLst>
                <a:gd name="T0" fmla="*/ 37 w 61"/>
                <a:gd name="T1" fmla="*/ 43 h 61"/>
                <a:gd name="T2" fmla="*/ 18 w 61"/>
                <a:gd name="T3" fmla="*/ 37 h 61"/>
                <a:gd name="T4" fmla="*/ 24 w 61"/>
                <a:gd name="T5" fmla="*/ 18 h 61"/>
                <a:gd name="T6" fmla="*/ 43 w 61"/>
                <a:gd name="T7" fmla="*/ 24 h 61"/>
                <a:gd name="T8" fmla="*/ 37 w 61"/>
                <a:gd name="T9" fmla="*/ 43 h 61"/>
                <a:gd name="T10" fmla="*/ 61 w 61"/>
                <a:gd name="T11" fmla="*/ 28 h 61"/>
                <a:gd name="T12" fmla="*/ 58 w 61"/>
                <a:gd name="T13" fmla="*/ 18 h 61"/>
                <a:gd name="T14" fmla="*/ 50 w 61"/>
                <a:gd name="T15" fmla="*/ 19 h 61"/>
                <a:gd name="T16" fmla="*/ 47 w 61"/>
                <a:gd name="T17" fmla="*/ 15 h 61"/>
                <a:gd name="T18" fmla="*/ 50 w 61"/>
                <a:gd name="T19" fmla="*/ 7 h 61"/>
                <a:gd name="T20" fmla="*/ 41 w 61"/>
                <a:gd name="T21" fmla="*/ 2 h 61"/>
                <a:gd name="T22" fmla="*/ 36 w 61"/>
                <a:gd name="T23" fmla="*/ 9 h 61"/>
                <a:gd name="T24" fmla="*/ 30 w 61"/>
                <a:gd name="T25" fmla="*/ 8 h 61"/>
                <a:gd name="T26" fmla="*/ 27 w 61"/>
                <a:gd name="T27" fmla="*/ 0 h 61"/>
                <a:gd name="T28" fmla="*/ 17 w 61"/>
                <a:gd name="T29" fmla="*/ 3 h 61"/>
                <a:gd name="T30" fmla="*/ 18 w 61"/>
                <a:gd name="T31" fmla="*/ 11 h 61"/>
                <a:gd name="T32" fmla="*/ 15 w 61"/>
                <a:gd name="T33" fmla="*/ 14 h 61"/>
                <a:gd name="T34" fmla="*/ 7 w 61"/>
                <a:gd name="T35" fmla="*/ 11 h 61"/>
                <a:gd name="T36" fmla="*/ 2 w 61"/>
                <a:gd name="T37" fmla="*/ 20 h 61"/>
                <a:gd name="T38" fmla="*/ 8 w 61"/>
                <a:gd name="T39" fmla="*/ 25 h 61"/>
                <a:gd name="T40" fmla="*/ 7 w 61"/>
                <a:gd name="T41" fmla="*/ 30 h 61"/>
                <a:gd name="T42" fmla="*/ 0 w 61"/>
                <a:gd name="T43" fmla="*/ 33 h 61"/>
                <a:gd name="T44" fmla="*/ 2 w 61"/>
                <a:gd name="T45" fmla="*/ 43 h 61"/>
                <a:gd name="T46" fmla="*/ 11 w 61"/>
                <a:gd name="T47" fmla="*/ 42 h 61"/>
                <a:gd name="T48" fmla="*/ 14 w 61"/>
                <a:gd name="T49" fmla="*/ 47 h 61"/>
                <a:gd name="T50" fmla="*/ 11 w 61"/>
                <a:gd name="T51" fmla="*/ 54 h 61"/>
                <a:gd name="T52" fmla="*/ 20 w 61"/>
                <a:gd name="T53" fmla="*/ 59 h 61"/>
                <a:gd name="T54" fmla="*/ 25 w 61"/>
                <a:gd name="T55" fmla="*/ 53 h 61"/>
                <a:gd name="T56" fmla="*/ 30 w 61"/>
                <a:gd name="T57" fmla="*/ 53 h 61"/>
                <a:gd name="T58" fmla="*/ 33 w 61"/>
                <a:gd name="T59" fmla="*/ 61 h 61"/>
                <a:gd name="T60" fmla="*/ 43 w 61"/>
                <a:gd name="T61" fmla="*/ 58 h 61"/>
                <a:gd name="T62" fmla="*/ 42 w 61"/>
                <a:gd name="T63" fmla="*/ 50 h 61"/>
                <a:gd name="T64" fmla="*/ 46 w 61"/>
                <a:gd name="T65" fmla="*/ 47 h 61"/>
                <a:gd name="T66" fmla="*/ 54 w 61"/>
                <a:gd name="T67" fmla="*/ 50 h 61"/>
                <a:gd name="T68" fmla="*/ 59 w 61"/>
                <a:gd name="T69" fmla="*/ 41 h 61"/>
                <a:gd name="T70" fmla="*/ 52 w 61"/>
                <a:gd name="T71" fmla="*/ 36 h 61"/>
                <a:gd name="T72" fmla="*/ 53 w 61"/>
                <a:gd name="T73" fmla="*/ 31 h 61"/>
                <a:gd name="T74" fmla="*/ 61 w 61"/>
                <a:gd name="T75" fmla="*/ 28 h 61"/>
                <a:gd name="T76" fmla="*/ 28 w 61"/>
                <a:gd name="T77" fmla="*/ 26 h 61"/>
                <a:gd name="T78" fmla="*/ 26 w 61"/>
                <a:gd name="T79" fmla="*/ 33 h 61"/>
                <a:gd name="T80" fmla="*/ 33 w 61"/>
                <a:gd name="T81" fmla="*/ 35 h 61"/>
                <a:gd name="T82" fmla="*/ 35 w 61"/>
                <a:gd name="T83" fmla="*/ 28 h 61"/>
                <a:gd name="T84" fmla="*/ 28 w 61"/>
                <a:gd name="T85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" h="61">
                  <a:moveTo>
                    <a:pt x="37" y="43"/>
                  </a:moveTo>
                  <a:cubicBezTo>
                    <a:pt x="30" y="47"/>
                    <a:pt x="21" y="44"/>
                    <a:pt x="18" y="37"/>
                  </a:cubicBezTo>
                  <a:cubicBezTo>
                    <a:pt x="14" y="30"/>
                    <a:pt x="17" y="21"/>
                    <a:pt x="24" y="18"/>
                  </a:cubicBezTo>
                  <a:cubicBezTo>
                    <a:pt x="31" y="14"/>
                    <a:pt x="39" y="17"/>
                    <a:pt x="43" y="24"/>
                  </a:cubicBezTo>
                  <a:cubicBezTo>
                    <a:pt x="47" y="31"/>
                    <a:pt x="44" y="40"/>
                    <a:pt x="37" y="43"/>
                  </a:cubicBezTo>
                  <a:moveTo>
                    <a:pt x="61" y="28"/>
                  </a:moveTo>
                  <a:cubicBezTo>
                    <a:pt x="58" y="18"/>
                    <a:pt x="58" y="18"/>
                    <a:pt x="58" y="18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9" y="17"/>
                    <a:pt x="48" y="16"/>
                    <a:pt x="47" y="15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4" y="8"/>
                    <a:pt x="32" y="8"/>
                    <a:pt x="30" y="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6" y="13"/>
                    <a:pt x="15" y="14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7" y="28"/>
                    <a:pt x="7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4"/>
                    <a:pt x="13" y="45"/>
                    <a:pt x="14" y="47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6" y="53"/>
                    <a:pt x="28" y="53"/>
                    <a:pt x="30" y="53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4" y="49"/>
                    <a:pt x="45" y="48"/>
                    <a:pt x="46" y="47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4"/>
                    <a:pt x="53" y="33"/>
                    <a:pt x="53" y="31"/>
                  </a:cubicBezTo>
                  <a:lnTo>
                    <a:pt x="61" y="28"/>
                  </a:lnTo>
                  <a:close/>
                  <a:moveTo>
                    <a:pt x="28" y="26"/>
                  </a:moveTo>
                  <a:cubicBezTo>
                    <a:pt x="25" y="27"/>
                    <a:pt x="24" y="30"/>
                    <a:pt x="26" y="33"/>
                  </a:cubicBezTo>
                  <a:cubicBezTo>
                    <a:pt x="27" y="35"/>
                    <a:pt x="30" y="36"/>
                    <a:pt x="33" y="35"/>
                  </a:cubicBezTo>
                  <a:cubicBezTo>
                    <a:pt x="35" y="34"/>
                    <a:pt x="36" y="31"/>
                    <a:pt x="35" y="28"/>
                  </a:cubicBezTo>
                  <a:cubicBezTo>
                    <a:pt x="34" y="26"/>
                    <a:pt x="31" y="25"/>
                    <a:pt x="28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75" tIns="34287" rIns="68575" bIns="34287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0" name="Naslov 3"/>
          <p:cNvSpPr txBox="1">
            <a:spLocks/>
          </p:cNvSpPr>
          <p:nvPr/>
        </p:nvSpPr>
        <p:spPr>
          <a:xfrm>
            <a:off x="2536558" y="4540216"/>
            <a:ext cx="4073168" cy="421691"/>
          </a:xfrm>
          <a:prstGeom prst="rect">
            <a:avLst/>
          </a:prstGeom>
        </p:spPr>
        <p:txBody>
          <a:bodyPr vert="horz" wrap="square" lIns="67232" tIns="33616" rIns="67232" bIns="33616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sl-SI" sz="3200" b="0" kern="1200" cap="none" spc="-100" baseline="0" dirty="0">
                <a:ln w="3175">
                  <a:noFill/>
                </a:ln>
                <a:solidFill>
                  <a:srgbClr val="0070C0"/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ctr"/>
            <a:r>
              <a:rPr lang="en-US" sz="2353" dirty="0" err="1">
                <a:solidFill>
                  <a:schemeClr val="bg1"/>
                </a:solidFill>
              </a:rPr>
              <a:t>Clients.</a:t>
            </a:r>
            <a:r>
              <a:rPr lang="en-US" sz="2353" dirty="0" err="1">
                <a:solidFill>
                  <a:srgbClr val="90B1D0"/>
                </a:solidFill>
              </a:rPr>
              <a:t>Group</a:t>
            </a:r>
            <a:r>
              <a:rPr lang="en-US" sz="2353" dirty="0">
                <a:solidFill>
                  <a:srgbClr val="90B1D0"/>
                </a:solidFill>
              </a:rPr>
              <a:t>(”</a:t>
            </a:r>
            <a:r>
              <a:rPr lang="en-US" sz="2353" dirty="0">
                <a:solidFill>
                  <a:schemeClr val="accent2"/>
                </a:solidFill>
              </a:rPr>
              <a:t>Dev</a:t>
            </a:r>
            <a:r>
              <a:rPr lang="en-US" sz="2353" dirty="0">
                <a:solidFill>
                  <a:srgbClr val="90B1D0"/>
                </a:solidFill>
              </a:rPr>
              <a:t>")</a:t>
            </a:r>
            <a:r>
              <a:rPr lang="en-US" sz="2353" dirty="0">
                <a:solidFill>
                  <a:schemeClr val="bg1"/>
                </a:solidFill>
              </a:rPr>
              <a:t>.</a:t>
            </a:r>
            <a:r>
              <a:rPr lang="en-US" sz="2353" i="1" dirty="0" err="1">
                <a:solidFill>
                  <a:schemeClr val="bg1"/>
                </a:solidFill>
              </a:rPr>
              <a:t>doWork</a:t>
            </a:r>
            <a:r>
              <a:rPr lang="en-US" sz="2353" i="1" dirty="0">
                <a:solidFill>
                  <a:schemeClr val="bg1"/>
                </a:solidFill>
              </a:rPr>
              <a:t>()</a:t>
            </a:r>
            <a:endParaRPr lang="en-US" sz="2353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72373" y="3606290"/>
            <a:ext cx="1548190" cy="0"/>
          </a:xfrm>
          <a:prstGeom prst="straightConnector1">
            <a:avLst/>
          </a:prstGeom>
          <a:ln w="57150">
            <a:solidFill>
              <a:srgbClr val="90B1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664493" y="2663422"/>
            <a:ext cx="0" cy="433686"/>
          </a:xfrm>
          <a:prstGeom prst="straightConnector1">
            <a:avLst/>
          </a:prstGeom>
          <a:ln w="57150">
            <a:solidFill>
              <a:srgbClr val="90B1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D3CAEAFB-0C0D-F84D-A899-09A65A7E9CED}"/>
              </a:ext>
            </a:extLst>
          </p:cNvPr>
          <p:cNvSpPr txBox="1">
            <a:spLocks/>
          </p:cNvSpPr>
          <p:nvPr/>
        </p:nvSpPr>
        <p:spPr>
          <a:xfrm>
            <a:off x="132826" y="-3207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Client Targeting with SignalR Hubs</a:t>
            </a:r>
            <a:endParaRPr lang="en-US" sz="33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22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672319" y="3192865"/>
            <a:ext cx="855668" cy="855668"/>
          </a:xfrm>
          <a:prstGeom prst="rect">
            <a:avLst/>
          </a:prstGeom>
          <a:solidFill>
            <a:srgbClr val="90B1D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1511127" y="4024192"/>
            <a:ext cx="1178051" cy="759009"/>
          </a:xfrm>
          <a:prstGeom prst="rect">
            <a:avLst/>
          </a:prstGeom>
        </p:spPr>
        <p:txBody>
          <a:bodyPr vert="horz" wrap="square" lIns="107558" tIns="67224" rIns="107558" bIns="67224" rtlCol="0">
            <a:spAutoFit/>
          </a:bodyPr>
          <a:lstStyle>
            <a:lvl1pPr marL="342856" marR="0" indent="-342856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125" marR="0" indent="-241269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98" marR="0" indent="-228571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68" marR="0" indent="-228571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139" marR="0" indent="-228571" algn="l" defTabSz="93262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711" indent="-233156" algn="l" defTabSz="9326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024" indent="-233156" algn="l" defTabSz="9326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335" indent="-233156" algn="l" defTabSz="9326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648" indent="-233156" algn="l" defTabSz="9326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dirty="0">
                <a:solidFill>
                  <a:schemeClr val="bg1"/>
                </a:solidFill>
              </a:rPr>
              <a:t>Client</a:t>
            </a: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“Damian”</a:t>
            </a: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(PM)</a:t>
            </a:r>
          </a:p>
        </p:txBody>
      </p:sp>
      <p:sp>
        <p:nvSpPr>
          <p:cNvPr id="7" name="Freeform 144"/>
          <p:cNvSpPr>
            <a:spLocks noEditPoints="1"/>
          </p:cNvSpPr>
          <p:nvPr/>
        </p:nvSpPr>
        <p:spPr bwMode="black">
          <a:xfrm>
            <a:off x="1903795" y="3295891"/>
            <a:ext cx="392715" cy="693311"/>
          </a:xfrm>
          <a:custGeom>
            <a:avLst/>
            <a:gdLst>
              <a:gd name="T0" fmla="*/ 35 w 46"/>
              <a:gd name="T1" fmla="*/ 7 h 84"/>
              <a:gd name="T2" fmla="*/ 29 w 46"/>
              <a:gd name="T3" fmla="*/ 14 h 84"/>
              <a:gd name="T4" fmla="*/ 22 w 46"/>
              <a:gd name="T5" fmla="*/ 7 h 84"/>
              <a:gd name="T6" fmla="*/ 29 w 46"/>
              <a:gd name="T7" fmla="*/ 0 h 84"/>
              <a:gd name="T8" fmla="*/ 35 w 46"/>
              <a:gd name="T9" fmla="*/ 7 h 84"/>
              <a:gd name="T10" fmla="*/ 20 w 46"/>
              <a:gd name="T11" fmla="*/ 12 h 84"/>
              <a:gd name="T12" fmla="*/ 2 w 46"/>
              <a:gd name="T13" fmla="*/ 22 h 84"/>
              <a:gd name="T14" fmla="*/ 0 w 46"/>
              <a:gd name="T15" fmla="*/ 41 h 84"/>
              <a:gd name="T16" fmla="*/ 6 w 46"/>
              <a:gd name="T17" fmla="*/ 41 h 84"/>
              <a:gd name="T18" fmla="*/ 7 w 46"/>
              <a:gd name="T19" fmla="*/ 26 h 84"/>
              <a:gd name="T20" fmla="*/ 15 w 46"/>
              <a:gd name="T21" fmla="*/ 22 h 84"/>
              <a:gd name="T22" fmla="*/ 10 w 46"/>
              <a:gd name="T23" fmla="*/ 37 h 84"/>
              <a:gd name="T24" fmla="*/ 12 w 46"/>
              <a:gd name="T25" fmla="*/ 45 h 84"/>
              <a:gd name="T26" fmla="*/ 0 w 46"/>
              <a:gd name="T27" fmla="*/ 82 h 84"/>
              <a:gd name="T28" fmla="*/ 8 w 46"/>
              <a:gd name="T29" fmla="*/ 84 h 84"/>
              <a:gd name="T30" fmla="*/ 18 w 46"/>
              <a:gd name="T31" fmla="*/ 57 h 84"/>
              <a:gd name="T32" fmla="*/ 21 w 46"/>
              <a:gd name="T33" fmla="*/ 62 h 84"/>
              <a:gd name="T34" fmla="*/ 27 w 46"/>
              <a:gd name="T35" fmla="*/ 84 h 84"/>
              <a:gd name="T36" fmla="*/ 36 w 46"/>
              <a:gd name="T37" fmla="*/ 81 h 84"/>
              <a:gd name="T38" fmla="*/ 29 w 46"/>
              <a:gd name="T39" fmla="*/ 56 h 84"/>
              <a:gd name="T40" fmla="*/ 22 w 46"/>
              <a:gd name="T41" fmla="*/ 45 h 84"/>
              <a:gd name="T42" fmla="*/ 27 w 46"/>
              <a:gd name="T43" fmla="*/ 29 h 84"/>
              <a:gd name="T44" fmla="*/ 29 w 46"/>
              <a:gd name="T45" fmla="*/ 35 h 84"/>
              <a:gd name="T46" fmla="*/ 44 w 46"/>
              <a:gd name="T47" fmla="*/ 41 h 84"/>
              <a:gd name="T48" fmla="*/ 46 w 46"/>
              <a:gd name="T49" fmla="*/ 35 h 84"/>
              <a:gd name="T50" fmla="*/ 35 w 46"/>
              <a:gd name="T51" fmla="*/ 30 h 84"/>
              <a:gd name="T52" fmla="*/ 31 w 46"/>
              <a:gd name="T53" fmla="*/ 17 h 84"/>
              <a:gd name="T54" fmla="*/ 20 w 46"/>
              <a:gd name="T55" fmla="*/ 12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6" h="84">
                <a:moveTo>
                  <a:pt x="35" y="7"/>
                </a:moveTo>
                <a:cubicBezTo>
                  <a:pt x="35" y="11"/>
                  <a:pt x="33" y="14"/>
                  <a:pt x="29" y="14"/>
                </a:cubicBezTo>
                <a:cubicBezTo>
                  <a:pt x="25" y="14"/>
                  <a:pt x="22" y="11"/>
                  <a:pt x="22" y="7"/>
                </a:cubicBezTo>
                <a:cubicBezTo>
                  <a:pt x="22" y="3"/>
                  <a:pt x="25" y="0"/>
                  <a:pt x="29" y="0"/>
                </a:cubicBezTo>
                <a:cubicBezTo>
                  <a:pt x="33" y="0"/>
                  <a:pt x="35" y="3"/>
                  <a:pt x="35" y="7"/>
                </a:cubicBezTo>
                <a:moveTo>
                  <a:pt x="20" y="12"/>
                </a:moveTo>
                <a:cubicBezTo>
                  <a:pt x="2" y="22"/>
                  <a:pt x="2" y="22"/>
                  <a:pt x="2" y="22"/>
                </a:cubicBezTo>
                <a:cubicBezTo>
                  <a:pt x="0" y="41"/>
                  <a:pt x="0" y="41"/>
                  <a:pt x="0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7" y="26"/>
                  <a:pt x="7" y="26"/>
                  <a:pt x="7" y="26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1" y="34"/>
                  <a:pt x="10" y="37"/>
                </a:cubicBezTo>
                <a:cubicBezTo>
                  <a:pt x="9" y="39"/>
                  <a:pt x="11" y="43"/>
                  <a:pt x="12" y="45"/>
                </a:cubicBezTo>
                <a:cubicBezTo>
                  <a:pt x="0" y="82"/>
                  <a:pt x="0" y="82"/>
                  <a:pt x="0" y="82"/>
                </a:cubicBezTo>
                <a:cubicBezTo>
                  <a:pt x="8" y="84"/>
                  <a:pt x="8" y="84"/>
                  <a:pt x="8" y="84"/>
                </a:cubicBezTo>
                <a:cubicBezTo>
                  <a:pt x="18" y="57"/>
                  <a:pt x="18" y="57"/>
                  <a:pt x="18" y="57"/>
                </a:cubicBezTo>
                <a:cubicBezTo>
                  <a:pt x="21" y="62"/>
                  <a:pt x="21" y="62"/>
                  <a:pt x="21" y="62"/>
                </a:cubicBezTo>
                <a:cubicBezTo>
                  <a:pt x="27" y="84"/>
                  <a:pt x="27" y="84"/>
                  <a:pt x="27" y="84"/>
                </a:cubicBezTo>
                <a:cubicBezTo>
                  <a:pt x="36" y="81"/>
                  <a:pt x="36" y="81"/>
                  <a:pt x="36" y="81"/>
                </a:cubicBezTo>
                <a:cubicBezTo>
                  <a:pt x="29" y="56"/>
                  <a:pt x="29" y="56"/>
                  <a:pt x="29" y="56"/>
                </a:cubicBezTo>
                <a:cubicBezTo>
                  <a:pt x="22" y="45"/>
                  <a:pt x="22" y="45"/>
                  <a:pt x="22" y="45"/>
                </a:cubicBezTo>
                <a:cubicBezTo>
                  <a:pt x="27" y="29"/>
                  <a:pt x="27" y="29"/>
                  <a:pt x="27" y="29"/>
                </a:cubicBezTo>
                <a:cubicBezTo>
                  <a:pt x="29" y="35"/>
                  <a:pt x="29" y="35"/>
                  <a:pt x="29" y="35"/>
                </a:cubicBezTo>
                <a:cubicBezTo>
                  <a:pt x="44" y="41"/>
                  <a:pt x="44" y="41"/>
                  <a:pt x="44" y="41"/>
                </a:cubicBezTo>
                <a:cubicBezTo>
                  <a:pt x="46" y="35"/>
                  <a:pt x="46" y="35"/>
                  <a:pt x="46" y="35"/>
                </a:cubicBezTo>
                <a:cubicBezTo>
                  <a:pt x="35" y="30"/>
                  <a:pt x="35" y="30"/>
                  <a:pt x="35" y="30"/>
                </a:cubicBezTo>
                <a:cubicBezTo>
                  <a:pt x="31" y="17"/>
                  <a:pt x="31" y="17"/>
                  <a:pt x="31" y="17"/>
                </a:cubicBezTo>
                <a:lnTo>
                  <a:pt x="20" y="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68575" tIns="34287" rIns="68575" bIns="34287" numCol="1" anchor="t" anchorCtr="0" compatLnSpc="1">
            <a:prstTxWarp prst="textNoShape">
              <a:avLst/>
            </a:prstTxWarp>
          </a:bodyPr>
          <a:lstStyle/>
          <a:p>
            <a:endParaRPr lang="en-US" sz="1200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71900" y="1059033"/>
            <a:ext cx="1740877" cy="1638205"/>
            <a:chOff x="46448" y="1394854"/>
            <a:chExt cx="2572056" cy="2420364"/>
          </a:xfrm>
        </p:grpSpPr>
        <p:sp>
          <p:nvSpPr>
            <p:cNvPr id="9" name="Rectangle 8"/>
            <p:cNvSpPr/>
            <p:nvPr/>
          </p:nvSpPr>
          <p:spPr bwMode="auto">
            <a:xfrm>
              <a:off x="731897" y="1394854"/>
              <a:ext cx="1264205" cy="1264205"/>
            </a:xfrm>
            <a:prstGeom prst="rect">
              <a:avLst/>
            </a:prstGeom>
            <a:solidFill>
              <a:srgbClr val="90B1D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5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Text Placeholder 8"/>
            <p:cNvSpPr txBox="1">
              <a:spLocks/>
            </p:cNvSpPr>
            <p:nvPr/>
          </p:nvSpPr>
          <p:spPr>
            <a:xfrm>
              <a:off x="46448" y="2625613"/>
              <a:ext cx="2572056" cy="1189605"/>
            </a:xfrm>
            <a:prstGeom prst="rect">
              <a:avLst/>
            </a:prstGeom>
          </p:spPr>
          <p:txBody>
            <a:bodyPr vert="horz" wrap="square" lIns="107558" tIns="67224" rIns="107558" bIns="67224" rtlCol="0">
              <a:spAutoFit/>
            </a:bodyPr>
            <a:lstStyle>
              <a:lvl1pPr marL="342856" marR="0" indent="-342856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39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125" marR="0" indent="-241269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79999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56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139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4711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024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335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3648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500" dirty="0">
                  <a:solidFill>
                    <a:schemeClr val="bg1"/>
                  </a:solidFill>
                </a:rPr>
                <a:t>Client</a:t>
              </a:r>
              <a:br>
                <a:rPr lang="en-US" sz="1500" dirty="0">
                  <a:solidFill>
                    <a:schemeClr val="bg1"/>
                  </a:solidFill>
                </a:rPr>
              </a:br>
              <a:r>
                <a:rPr lang="en-US" sz="1500" dirty="0">
                  <a:solidFill>
                    <a:schemeClr val="bg1"/>
                  </a:solidFill>
                </a:rPr>
                <a:t>“Andrew”</a:t>
              </a:r>
            </a:p>
            <a:p>
              <a:pPr marL="0" indent="0" algn="ctr">
                <a:buNone/>
              </a:pPr>
              <a:r>
                <a:rPr lang="en-US" sz="1500" dirty="0">
                  <a:solidFill>
                    <a:schemeClr val="bg1"/>
                  </a:solidFill>
                </a:rPr>
                <a:t>(Dev)</a:t>
              </a:r>
            </a:p>
          </p:txBody>
        </p:sp>
        <p:sp>
          <p:nvSpPr>
            <p:cNvPr id="11" name="Freeform 144"/>
            <p:cNvSpPr>
              <a:spLocks noEditPoints="1"/>
            </p:cNvSpPr>
            <p:nvPr/>
          </p:nvSpPr>
          <p:spPr bwMode="black">
            <a:xfrm>
              <a:off x="1073890" y="1547070"/>
              <a:ext cx="580216" cy="1024332"/>
            </a:xfrm>
            <a:custGeom>
              <a:avLst/>
              <a:gdLst>
                <a:gd name="T0" fmla="*/ 35 w 46"/>
                <a:gd name="T1" fmla="*/ 7 h 84"/>
                <a:gd name="T2" fmla="*/ 29 w 46"/>
                <a:gd name="T3" fmla="*/ 14 h 84"/>
                <a:gd name="T4" fmla="*/ 22 w 46"/>
                <a:gd name="T5" fmla="*/ 7 h 84"/>
                <a:gd name="T6" fmla="*/ 29 w 46"/>
                <a:gd name="T7" fmla="*/ 0 h 84"/>
                <a:gd name="T8" fmla="*/ 35 w 46"/>
                <a:gd name="T9" fmla="*/ 7 h 84"/>
                <a:gd name="T10" fmla="*/ 20 w 46"/>
                <a:gd name="T11" fmla="*/ 12 h 84"/>
                <a:gd name="T12" fmla="*/ 2 w 46"/>
                <a:gd name="T13" fmla="*/ 22 h 84"/>
                <a:gd name="T14" fmla="*/ 0 w 46"/>
                <a:gd name="T15" fmla="*/ 41 h 84"/>
                <a:gd name="T16" fmla="*/ 6 w 46"/>
                <a:gd name="T17" fmla="*/ 41 h 84"/>
                <a:gd name="T18" fmla="*/ 7 w 46"/>
                <a:gd name="T19" fmla="*/ 26 h 84"/>
                <a:gd name="T20" fmla="*/ 15 w 46"/>
                <a:gd name="T21" fmla="*/ 22 h 84"/>
                <a:gd name="T22" fmla="*/ 10 w 46"/>
                <a:gd name="T23" fmla="*/ 37 h 84"/>
                <a:gd name="T24" fmla="*/ 12 w 46"/>
                <a:gd name="T25" fmla="*/ 45 h 84"/>
                <a:gd name="T26" fmla="*/ 0 w 46"/>
                <a:gd name="T27" fmla="*/ 82 h 84"/>
                <a:gd name="T28" fmla="*/ 8 w 46"/>
                <a:gd name="T29" fmla="*/ 84 h 84"/>
                <a:gd name="T30" fmla="*/ 18 w 46"/>
                <a:gd name="T31" fmla="*/ 57 h 84"/>
                <a:gd name="T32" fmla="*/ 21 w 46"/>
                <a:gd name="T33" fmla="*/ 62 h 84"/>
                <a:gd name="T34" fmla="*/ 27 w 46"/>
                <a:gd name="T35" fmla="*/ 84 h 84"/>
                <a:gd name="T36" fmla="*/ 36 w 46"/>
                <a:gd name="T37" fmla="*/ 81 h 84"/>
                <a:gd name="T38" fmla="*/ 29 w 46"/>
                <a:gd name="T39" fmla="*/ 56 h 84"/>
                <a:gd name="T40" fmla="*/ 22 w 46"/>
                <a:gd name="T41" fmla="*/ 45 h 84"/>
                <a:gd name="T42" fmla="*/ 27 w 46"/>
                <a:gd name="T43" fmla="*/ 29 h 84"/>
                <a:gd name="T44" fmla="*/ 29 w 46"/>
                <a:gd name="T45" fmla="*/ 35 h 84"/>
                <a:gd name="T46" fmla="*/ 44 w 46"/>
                <a:gd name="T47" fmla="*/ 41 h 84"/>
                <a:gd name="T48" fmla="*/ 46 w 46"/>
                <a:gd name="T49" fmla="*/ 35 h 84"/>
                <a:gd name="T50" fmla="*/ 35 w 46"/>
                <a:gd name="T51" fmla="*/ 30 h 84"/>
                <a:gd name="T52" fmla="*/ 31 w 46"/>
                <a:gd name="T53" fmla="*/ 17 h 84"/>
                <a:gd name="T54" fmla="*/ 20 w 46"/>
                <a:gd name="T55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84">
                  <a:moveTo>
                    <a:pt x="35" y="7"/>
                  </a:moveTo>
                  <a:cubicBezTo>
                    <a:pt x="35" y="11"/>
                    <a:pt x="33" y="14"/>
                    <a:pt x="29" y="14"/>
                  </a:cubicBezTo>
                  <a:cubicBezTo>
                    <a:pt x="25" y="14"/>
                    <a:pt x="22" y="11"/>
                    <a:pt x="22" y="7"/>
                  </a:cubicBezTo>
                  <a:cubicBezTo>
                    <a:pt x="22" y="3"/>
                    <a:pt x="25" y="0"/>
                    <a:pt x="29" y="0"/>
                  </a:cubicBezTo>
                  <a:cubicBezTo>
                    <a:pt x="33" y="0"/>
                    <a:pt x="35" y="3"/>
                    <a:pt x="35" y="7"/>
                  </a:cubicBezTo>
                  <a:moveTo>
                    <a:pt x="20" y="12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1" y="34"/>
                    <a:pt x="10" y="37"/>
                  </a:cubicBezTo>
                  <a:cubicBezTo>
                    <a:pt x="9" y="39"/>
                    <a:pt x="11" y="43"/>
                    <a:pt x="12" y="4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1" y="17"/>
                    <a:pt x="31" y="17"/>
                    <a:pt x="31" y="17"/>
                  </a:cubicBezTo>
                  <a:lnTo>
                    <a:pt x="2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75" tIns="34287" rIns="68575" bIns="34287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638171" y="3201065"/>
            <a:ext cx="1195775" cy="1592040"/>
            <a:chOff x="493742" y="1394854"/>
            <a:chExt cx="1766696" cy="235215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731897" y="1394854"/>
              <a:ext cx="1264205" cy="1264205"/>
            </a:xfrm>
            <a:prstGeom prst="rect">
              <a:avLst/>
            </a:prstGeom>
            <a:solidFill>
              <a:srgbClr val="90B1D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500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Text Placeholder 8"/>
            <p:cNvSpPr txBox="1">
              <a:spLocks/>
            </p:cNvSpPr>
            <p:nvPr/>
          </p:nvSpPr>
          <p:spPr>
            <a:xfrm>
              <a:off x="493742" y="2625615"/>
              <a:ext cx="1766696" cy="1121397"/>
            </a:xfrm>
            <a:prstGeom prst="rect">
              <a:avLst/>
            </a:prstGeom>
          </p:spPr>
          <p:txBody>
            <a:bodyPr vert="horz" wrap="square" lIns="107558" tIns="67224" rIns="107558" bIns="67224" rtlCol="0">
              <a:spAutoFit/>
            </a:bodyPr>
            <a:lstStyle>
              <a:lvl1pPr marL="342856" marR="0" indent="-342856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39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125" marR="0" indent="-241269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79999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56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139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4711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024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335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3648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500" dirty="0">
                  <a:solidFill>
                    <a:schemeClr val="bg1"/>
                  </a:solidFill>
                </a:rPr>
                <a:t>Client</a:t>
              </a:r>
              <a:br>
                <a:rPr lang="en-US" sz="1500" dirty="0">
                  <a:solidFill>
                    <a:schemeClr val="bg1"/>
                  </a:solidFill>
                </a:rPr>
              </a:br>
              <a:r>
                <a:rPr lang="en-US" sz="1500" dirty="0">
                  <a:solidFill>
                    <a:schemeClr val="bg1"/>
                  </a:solidFill>
                </a:rPr>
                <a:t>“Glenn”</a:t>
              </a:r>
              <a:br>
                <a:rPr lang="en-US" sz="1500" dirty="0">
                  <a:solidFill>
                    <a:schemeClr val="bg1"/>
                  </a:solidFill>
                </a:rPr>
              </a:br>
              <a:r>
                <a:rPr lang="en-US" sz="1500" dirty="0">
                  <a:solidFill>
                    <a:schemeClr val="bg1"/>
                  </a:solidFill>
                </a:rPr>
                <a:t>(PM)</a:t>
              </a:r>
            </a:p>
          </p:txBody>
        </p:sp>
        <p:sp>
          <p:nvSpPr>
            <p:cNvPr id="15" name="Freeform 144"/>
            <p:cNvSpPr>
              <a:spLocks noEditPoints="1"/>
            </p:cNvSpPr>
            <p:nvPr/>
          </p:nvSpPr>
          <p:spPr bwMode="black">
            <a:xfrm>
              <a:off x="1073890" y="1547070"/>
              <a:ext cx="580216" cy="1024332"/>
            </a:xfrm>
            <a:custGeom>
              <a:avLst/>
              <a:gdLst>
                <a:gd name="T0" fmla="*/ 35 w 46"/>
                <a:gd name="T1" fmla="*/ 7 h 84"/>
                <a:gd name="T2" fmla="*/ 29 w 46"/>
                <a:gd name="T3" fmla="*/ 14 h 84"/>
                <a:gd name="T4" fmla="*/ 22 w 46"/>
                <a:gd name="T5" fmla="*/ 7 h 84"/>
                <a:gd name="T6" fmla="*/ 29 w 46"/>
                <a:gd name="T7" fmla="*/ 0 h 84"/>
                <a:gd name="T8" fmla="*/ 35 w 46"/>
                <a:gd name="T9" fmla="*/ 7 h 84"/>
                <a:gd name="T10" fmla="*/ 20 w 46"/>
                <a:gd name="T11" fmla="*/ 12 h 84"/>
                <a:gd name="T12" fmla="*/ 2 w 46"/>
                <a:gd name="T13" fmla="*/ 22 h 84"/>
                <a:gd name="T14" fmla="*/ 0 w 46"/>
                <a:gd name="T15" fmla="*/ 41 h 84"/>
                <a:gd name="T16" fmla="*/ 6 w 46"/>
                <a:gd name="T17" fmla="*/ 41 h 84"/>
                <a:gd name="T18" fmla="*/ 7 w 46"/>
                <a:gd name="T19" fmla="*/ 26 h 84"/>
                <a:gd name="T20" fmla="*/ 15 w 46"/>
                <a:gd name="T21" fmla="*/ 22 h 84"/>
                <a:gd name="T22" fmla="*/ 10 w 46"/>
                <a:gd name="T23" fmla="*/ 37 h 84"/>
                <a:gd name="T24" fmla="*/ 12 w 46"/>
                <a:gd name="T25" fmla="*/ 45 h 84"/>
                <a:gd name="T26" fmla="*/ 0 w 46"/>
                <a:gd name="T27" fmla="*/ 82 h 84"/>
                <a:gd name="T28" fmla="*/ 8 w 46"/>
                <a:gd name="T29" fmla="*/ 84 h 84"/>
                <a:gd name="T30" fmla="*/ 18 w 46"/>
                <a:gd name="T31" fmla="*/ 57 h 84"/>
                <a:gd name="T32" fmla="*/ 21 w 46"/>
                <a:gd name="T33" fmla="*/ 62 h 84"/>
                <a:gd name="T34" fmla="*/ 27 w 46"/>
                <a:gd name="T35" fmla="*/ 84 h 84"/>
                <a:gd name="T36" fmla="*/ 36 w 46"/>
                <a:gd name="T37" fmla="*/ 81 h 84"/>
                <a:gd name="T38" fmla="*/ 29 w 46"/>
                <a:gd name="T39" fmla="*/ 56 h 84"/>
                <a:gd name="T40" fmla="*/ 22 w 46"/>
                <a:gd name="T41" fmla="*/ 45 h 84"/>
                <a:gd name="T42" fmla="*/ 27 w 46"/>
                <a:gd name="T43" fmla="*/ 29 h 84"/>
                <a:gd name="T44" fmla="*/ 29 w 46"/>
                <a:gd name="T45" fmla="*/ 35 h 84"/>
                <a:gd name="T46" fmla="*/ 44 w 46"/>
                <a:gd name="T47" fmla="*/ 41 h 84"/>
                <a:gd name="T48" fmla="*/ 46 w 46"/>
                <a:gd name="T49" fmla="*/ 35 h 84"/>
                <a:gd name="T50" fmla="*/ 35 w 46"/>
                <a:gd name="T51" fmla="*/ 30 h 84"/>
                <a:gd name="T52" fmla="*/ 31 w 46"/>
                <a:gd name="T53" fmla="*/ 17 h 84"/>
                <a:gd name="T54" fmla="*/ 20 w 46"/>
                <a:gd name="T55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84">
                  <a:moveTo>
                    <a:pt x="35" y="7"/>
                  </a:moveTo>
                  <a:cubicBezTo>
                    <a:pt x="35" y="11"/>
                    <a:pt x="33" y="14"/>
                    <a:pt x="29" y="14"/>
                  </a:cubicBezTo>
                  <a:cubicBezTo>
                    <a:pt x="25" y="14"/>
                    <a:pt x="22" y="11"/>
                    <a:pt x="22" y="7"/>
                  </a:cubicBezTo>
                  <a:cubicBezTo>
                    <a:pt x="22" y="3"/>
                    <a:pt x="25" y="0"/>
                    <a:pt x="29" y="0"/>
                  </a:cubicBezTo>
                  <a:cubicBezTo>
                    <a:pt x="33" y="0"/>
                    <a:pt x="35" y="3"/>
                    <a:pt x="35" y="7"/>
                  </a:cubicBezTo>
                  <a:moveTo>
                    <a:pt x="20" y="12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1" y="34"/>
                    <a:pt x="10" y="37"/>
                  </a:cubicBezTo>
                  <a:cubicBezTo>
                    <a:pt x="9" y="39"/>
                    <a:pt x="11" y="43"/>
                    <a:pt x="12" y="4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1" y="17"/>
                    <a:pt x="31" y="17"/>
                    <a:pt x="31" y="17"/>
                  </a:cubicBezTo>
                  <a:lnTo>
                    <a:pt x="2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75" tIns="34287" rIns="68575" bIns="34287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98917" y="3201065"/>
            <a:ext cx="929515" cy="1248435"/>
            <a:chOff x="4047909" y="2631167"/>
            <a:chExt cx="1264205" cy="1697957"/>
          </a:xfrm>
        </p:grpSpPr>
        <p:sp>
          <p:nvSpPr>
            <p:cNvPr id="17" name="Rectangle 16"/>
            <p:cNvSpPr/>
            <p:nvPr/>
          </p:nvSpPr>
          <p:spPr bwMode="auto">
            <a:xfrm>
              <a:off x="4047909" y="2631167"/>
              <a:ext cx="1264205" cy="1264205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57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5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Text Placeholder 8"/>
            <p:cNvSpPr txBox="1">
              <a:spLocks/>
            </p:cNvSpPr>
            <p:nvPr/>
          </p:nvSpPr>
          <p:spPr>
            <a:xfrm>
              <a:off x="4119824" y="3861927"/>
              <a:ext cx="1120375" cy="467197"/>
            </a:xfrm>
            <a:prstGeom prst="rect">
              <a:avLst/>
            </a:prstGeom>
          </p:spPr>
          <p:txBody>
            <a:bodyPr vert="horz" wrap="square" lIns="107558" tIns="67224" rIns="107558" bIns="67224" rtlCol="0">
              <a:spAutoFit/>
            </a:bodyPr>
            <a:lstStyle>
              <a:lvl1pPr marL="342856" marR="0" indent="-342856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39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125" marR="0" indent="-241269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79999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568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139" marR="0" indent="-228571" algn="l" defTabSz="932623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4711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024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335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3648" indent="-233156" algn="l" defTabSz="932623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500" dirty="0">
                  <a:solidFill>
                    <a:schemeClr val="bg1"/>
                  </a:solidFill>
                </a:rPr>
                <a:t>Hub</a:t>
              </a:r>
            </a:p>
          </p:txBody>
        </p:sp>
        <p:sp>
          <p:nvSpPr>
            <p:cNvPr id="19" name="Freeform 104"/>
            <p:cNvSpPr>
              <a:spLocks noEditPoints="1"/>
            </p:cNvSpPr>
            <p:nvPr/>
          </p:nvSpPr>
          <p:spPr bwMode="black">
            <a:xfrm>
              <a:off x="4214845" y="2820345"/>
              <a:ext cx="930332" cy="930332"/>
            </a:xfrm>
            <a:custGeom>
              <a:avLst/>
              <a:gdLst>
                <a:gd name="T0" fmla="*/ 37 w 61"/>
                <a:gd name="T1" fmla="*/ 43 h 61"/>
                <a:gd name="T2" fmla="*/ 18 w 61"/>
                <a:gd name="T3" fmla="*/ 37 h 61"/>
                <a:gd name="T4" fmla="*/ 24 w 61"/>
                <a:gd name="T5" fmla="*/ 18 h 61"/>
                <a:gd name="T6" fmla="*/ 43 w 61"/>
                <a:gd name="T7" fmla="*/ 24 h 61"/>
                <a:gd name="T8" fmla="*/ 37 w 61"/>
                <a:gd name="T9" fmla="*/ 43 h 61"/>
                <a:gd name="T10" fmla="*/ 61 w 61"/>
                <a:gd name="T11" fmla="*/ 28 h 61"/>
                <a:gd name="T12" fmla="*/ 58 w 61"/>
                <a:gd name="T13" fmla="*/ 18 h 61"/>
                <a:gd name="T14" fmla="*/ 50 w 61"/>
                <a:gd name="T15" fmla="*/ 19 h 61"/>
                <a:gd name="T16" fmla="*/ 47 w 61"/>
                <a:gd name="T17" fmla="*/ 15 h 61"/>
                <a:gd name="T18" fmla="*/ 50 w 61"/>
                <a:gd name="T19" fmla="*/ 7 h 61"/>
                <a:gd name="T20" fmla="*/ 41 w 61"/>
                <a:gd name="T21" fmla="*/ 2 h 61"/>
                <a:gd name="T22" fmla="*/ 36 w 61"/>
                <a:gd name="T23" fmla="*/ 9 h 61"/>
                <a:gd name="T24" fmla="*/ 30 w 61"/>
                <a:gd name="T25" fmla="*/ 8 h 61"/>
                <a:gd name="T26" fmla="*/ 27 w 61"/>
                <a:gd name="T27" fmla="*/ 0 h 61"/>
                <a:gd name="T28" fmla="*/ 17 w 61"/>
                <a:gd name="T29" fmla="*/ 3 h 61"/>
                <a:gd name="T30" fmla="*/ 18 w 61"/>
                <a:gd name="T31" fmla="*/ 11 h 61"/>
                <a:gd name="T32" fmla="*/ 15 w 61"/>
                <a:gd name="T33" fmla="*/ 14 h 61"/>
                <a:gd name="T34" fmla="*/ 7 w 61"/>
                <a:gd name="T35" fmla="*/ 11 h 61"/>
                <a:gd name="T36" fmla="*/ 2 w 61"/>
                <a:gd name="T37" fmla="*/ 20 h 61"/>
                <a:gd name="T38" fmla="*/ 8 w 61"/>
                <a:gd name="T39" fmla="*/ 25 h 61"/>
                <a:gd name="T40" fmla="*/ 7 w 61"/>
                <a:gd name="T41" fmla="*/ 30 h 61"/>
                <a:gd name="T42" fmla="*/ 0 w 61"/>
                <a:gd name="T43" fmla="*/ 33 h 61"/>
                <a:gd name="T44" fmla="*/ 2 w 61"/>
                <a:gd name="T45" fmla="*/ 43 h 61"/>
                <a:gd name="T46" fmla="*/ 11 w 61"/>
                <a:gd name="T47" fmla="*/ 42 h 61"/>
                <a:gd name="T48" fmla="*/ 14 w 61"/>
                <a:gd name="T49" fmla="*/ 47 h 61"/>
                <a:gd name="T50" fmla="*/ 11 w 61"/>
                <a:gd name="T51" fmla="*/ 54 h 61"/>
                <a:gd name="T52" fmla="*/ 20 w 61"/>
                <a:gd name="T53" fmla="*/ 59 h 61"/>
                <a:gd name="T54" fmla="*/ 25 w 61"/>
                <a:gd name="T55" fmla="*/ 53 h 61"/>
                <a:gd name="T56" fmla="*/ 30 w 61"/>
                <a:gd name="T57" fmla="*/ 53 h 61"/>
                <a:gd name="T58" fmla="*/ 33 w 61"/>
                <a:gd name="T59" fmla="*/ 61 h 61"/>
                <a:gd name="T60" fmla="*/ 43 w 61"/>
                <a:gd name="T61" fmla="*/ 58 h 61"/>
                <a:gd name="T62" fmla="*/ 42 w 61"/>
                <a:gd name="T63" fmla="*/ 50 h 61"/>
                <a:gd name="T64" fmla="*/ 46 w 61"/>
                <a:gd name="T65" fmla="*/ 47 h 61"/>
                <a:gd name="T66" fmla="*/ 54 w 61"/>
                <a:gd name="T67" fmla="*/ 50 h 61"/>
                <a:gd name="T68" fmla="*/ 59 w 61"/>
                <a:gd name="T69" fmla="*/ 41 h 61"/>
                <a:gd name="T70" fmla="*/ 52 w 61"/>
                <a:gd name="T71" fmla="*/ 36 h 61"/>
                <a:gd name="T72" fmla="*/ 53 w 61"/>
                <a:gd name="T73" fmla="*/ 31 h 61"/>
                <a:gd name="T74" fmla="*/ 61 w 61"/>
                <a:gd name="T75" fmla="*/ 28 h 61"/>
                <a:gd name="T76" fmla="*/ 28 w 61"/>
                <a:gd name="T77" fmla="*/ 26 h 61"/>
                <a:gd name="T78" fmla="*/ 26 w 61"/>
                <a:gd name="T79" fmla="*/ 33 h 61"/>
                <a:gd name="T80" fmla="*/ 33 w 61"/>
                <a:gd name="T81" fmla="*/ 35 h 61"/>
                <a:gd name="T82" fmla="*/ 35 w 61"/>
                <a:gd name="T83" fmla="*/ 28 h 61"/>
                <a:gd name="T84" fmla="*/ 28 w 61"/>
                <a:gd name="T85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" h="61">
                  <a:moveTo>
                    <a:pt x="37" y="43"/>
                  </a:moveTo>
                  <a:cubicBezTo>
                    <a:pt x="30" y="47"/>
                    <a:pt x="21" y="44"/>
                    <a:pt x="18" y="37"/>
                  </a:cubicBezTo>
                  <a:cubicBezTo>
                    <a:pt x="14" y="30"/>
                    <a:pt x="17" y="21"/>
                    <a:pt x="24" y="18"/>
                  </a:cubicBezTo>
                  <a:cubicBezTo>
                    <a:pt x="31" y="14"/>
                    <a:pt x="39" y="17"/>
                    <a:pt x="43" y="24"/>
                  </a:cubicBezTo>
                  <a:cubicBezTo>
                    <a:pt x="47" y="31"/>
                    <a:pt x="44" y="40"/>
                    <a:pt x="37" y="43"/>
                  </a:cubicBezTo>
                  <a:moveTo>
                    <a:pt x="61" y="28"/>
                  </a:moveTo>
                  <a:cubicBezTo>
                    <a:pt x="58" y="18"/>
                    <a:pt x="58" y="18"/>
                    <a:pt x="58" y="18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9" y="17"/>
                    <a:pt x="48" y="16"/>
                    <a:pt x="47" y="15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4" y="8"/>
                    <a:pt x="32" y="8"/>
                    <a:pt x="30" y="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6" y="13"/>
                    <a:pt x="15" y="14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7" y="28"/>
                    <a:pt x="7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4"/>
                    <a:pt x="13" y="45"/>
                    <a:pt x="14" y="47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6" y="53"/>
                    <a:pt x="28" y="53"/>
                    <a:pt x="30" y="53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4" y="49"/>
                    <a:pt x="45" y="48"/>
                    <a:pt x="46" y="47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4"/>
                    <a:pt x="53" y="33"/>
                    <a:pt x="53" y="31"/>
                  </a:cubicBezTo>
                  <a:lnTo>
                    <a:pt x="61" y="28"/>
                  </a:lnTo>
                  <a:close/>
                  <a:moveTo>
                    <a:pt x="28" y="26"/>
                  </a:moveTo>
                  <a:cubicBezTo>
                    <a:pt x="25" y="27"/>
                    <a:pt x="24" y="30"/>
                    <a:pt x="26" y="33"/>
                  </a:cubicBezTo>
                  <a:cubicBezTo>
                    <a:pt x="27" y="35"/>
                    <a:pt x="30" y="36"/>
                    <a:pt x="33" y="35"/>
                  </a:cubicBezTo>
                  <a:cubicBezTo>
                    <a:pt x="35" y="34"/>
                    <a:pt x="36" y="31"/>
                    <a:pt x="35" y="28"/>
                  </a:cubicBezTo>
                  <a:cubicBezTo>
                    <a:pt x="34" y="26"/>
                    <a:pt x="31" y="25"/>
                    <a:pt x="28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68575" tIns="34287" rIns="68575" bIns="34287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0" name="Naslov 3"/>
          <p:cNvSpPr txBox="1">
            <a:spLocks/>
          </p:cNvSpPr>
          <p:nvPr/>
        </p:nvSpPr>
        <p:spPr>
          <a:xfrm>
            <a:off x="2527986" y="4541338"/>
            <a:ext cx="4110185" cy="421691"/>
          </a:xfrm>
          <a:prstGeom prst="rect">
            <a:avLst/>
          </a:prstGeom>
        </p:spPr>
        <p:txBody>
          <a:bodyPr vert="horz" wrap="square" lIns="67232" tIns="33616" rIns="67232" bIns="33616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sl-SI" sz="3200" b="0" kern="1200" cap="none" spc="-100" baseline="0" dirty="0">
                <a:ln w="3175">
                  <a:noFill/>
                </a:ln>
                <a:solidFill>
                  <a:srgbClr val="0070C0"/>
                </a:soli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pPr algn="ctr"/>
            <a:r>
              <a:rPr lang="en-US" sz="2353" dirty="0" err="1">
                <a:solidFill>
                  <a:schemeClr val="bg1"/>
                </a:solidFill>
              </a:rPr>
              <a:t>Clients.</a:t>
            </a:r>
            <a:r>
              <a:rPr lang="en-US" sz="2353" dirty="0" err="1">
                <a:solidFill>
                  <a:srgbClr val="90B1D0"/>
                </a:solidFill>
              </a:rPr>
              <a:t>User</a:t>
            </a:r>
            <a:r>
              <a:rPr lang="en-US" sz="2353" dirty="0">
                <a:solidFill>
                  <a:srgbClr val="90B1D0"/>
                </a:solidFill>
              </a:rPr>
              <a:t>(“</a:t>
            </a:r>
            <a:r>
              <a:rPr lang="en-US" sz="2353" dirty="0">
                <a:solidFill>
                  <a:schemeClr val="accent2"/>
                </a:solidFill>
              </a:rPr>
              <a:t>Glenn</a:t>
            </a:r>
            <a:r>
              <a:rPr lang="en-US" sz="2353" dirty="0">
                <a:solidFill>
                  <a:srgbClr val="90B1D0"/>
                </a:solidFill>
              </a:rPr>
              <a:t>”)</a:t>
            </a:r>
            <a:r>
              <a:rPr lang="en-US" sz="2353" dirty="0">
                <a:solidFill>
                  <a:schemeClr val="bg1"/>
                </a:solidFill>
              </a:rPr>
              <a:t>.</a:t>
            </a:r>
            <a:r>
              <a:rPr lang="en-US" sz="2353" i="1" dirty="0" err="1">
                <a:solidFill>
                  <a:schemeClr val="bg1"/>
                </a:solidFill>
              </a:rPr>
              <a:t>doWork</a:t>
            </a:r>
            <a:r>
              <a:rPr lang="en-US" sz="2353" i="1" dirty="0">
                <a:solidFill>
                  <a:schemeClr val="bg1"/>
                </a:solidFill>
              </a:rPr>
              <a:t>()</a:t>
            </a:r>
            <a:endParaRPr lang="en-US" sz="2353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572373" y="3606290"/>
            <a:ext cx="1548190" cy="0"/>
          </a:xfrm>
          <a:prstGeom prst="straightConnector1">
            <a:avLst/>
          </a:prstGeom>
          <a:ln w="57150">
            <a:solidFill>
              <a:srgbClr val="90B1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187657" y="3606290"/>
            <a:ext cx="1548190" cy="0"/>
          </a:xfrm>
          <a:prstGeom prst="straightConnector1">
            <a:avLst/>
          </a:prstGeom>
          <a:ln w="57150">
            <a:solidFill>
              <a:srgbClr val="90B1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91041050-9389-8441-9779-7761FAC367E6}"/>
              </a:ext>
            </a:extLst>
          </p:cNvPr>
          <p:cNvSpPr txBox="1">
            <a:spLocks/>
          </p:cNvSpPr>
          <p:nvPr/>
        </p:nvSpPr>
        <p:spPr>
          <a:xfrm>
            <a:off x="132826" y="-3207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Client Targeting with SignalR Hubs</a:t>
            </a:r>
            <a:endParaRPr lang="en-US" sz="33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93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D1839C-5E87-6142-9EA7-9FC72C8F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0D7B9-00A2-054C-9FB4-8AC1A207A6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turn!</a:t>
            </a:r>
          </a:p>
        </p:txBody>
      </p:sp>
    </p:spTree>
    <p:extLst>
      <p:ext uri="{BB962C8B-B14F-4D97-AF65-F5344CB8AC3E}">
        <p14:creationId xmlns:p14="http://schemas.microsoft.com/office/powerpoint/2010/main" val="194368381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isual Studio Live! Las Vegas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Visual Studio Live! Las Vegas 2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Visual Studio Live! Las Vegas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704</Words>
  <Application>Microsoft Macintosh PowerPoint</Application>
  <PresentationFormat>On-screen Show (16:9)</PresentationFormat>
  <Paragraphs>184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Segoe UI Light</vt:lpstr>
      <vt:lpstr>Source Sans Pro</vt:lpstr>
      <vt:lpstr>Times New Roman</vt:lpstr>
      <vt:lpstr>Custom Design</vt:lpstr>
      <vt:lpstr>Visual Studio Live! Las Vegas 2017</vt:lpstr>
      <vt:lpstr>1_Custom Design</vt:lpstr>
      <vt:lpstr>Visual Studio Live! Las Vegas 2018</vt:lpstr>
      <vt:lpstr>1_Visual Studio Live! Las Vegas 2017</vt:lpstr>
      <vt:lpstr>2_Custom Design</vt:lpstr>
      <vt:lpstr>PowerPoint Presentation</vt:lpstr>
      <vt:lpstr>Agenda</vt:lpstr>
      <vt:lpstr>Demo</vt:lpstr>
      <vt:lpstr>Client Targeting with SignalR Hubs</vt:lpstr>
      <vt:lpstr>PowerPoint Presentation</vt:lpstr>
      <vt:lpstr>PowerPoint Presentation</vt:lpstr>
      <vt:lpstr>PowerPoint Presentation</vt:lpstr>
      <vt:lpstr>PowerPoint Presentation</vt:lpstr>
      <vt:lpstr>Demo</vt:lpstr>
      <vt:lpstr>SignalR with old-school clients &amp; servers</vt:lpstr>
      <vt:lpstr>SignalR with modern clients &amp; servers</vt:lpstr>
      <vt:lpstr>Demo</vt:lpstr>
      <vt:lpstr>Demo</vt:lpstr>
      <vt:lpstr>Azure SignalR Service</vt:lpstr>
      <vt:lpstr>PowerPoint Presentation</vt:lpstr>
      <vt:lpstr>Demo</vt:lpstr>
      <vt:lpstr>Demo</vt:lpstr>
      <vt:lpstr>Real-time device monitoring</vt:lpstr>
      <vt:lpstr>Demo</vt:lpstr>
      <vt:lpstr>PowerPoint Presentation</vt:lpstr>
      <vt:lpstr>Demo</vt:lpstr>
      <vt:lpstr>Giving credit where it’s due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2015-02-16T21:29:58Z</dcterms:created>
  <dcterms:modified xsi:type="dcterms:W3CDTF">2019-03-07T08:02:15Z</dcterms:modified>
</cp:coreProperties>
</file>