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9" r:id="rId2"/>
    <p:sldId id="478" r:id="rId3"/>
    <p:sldId id="459" r:id="rId4"/>
    <p:sldId id="479" r:id="rId5"/>
    <p:sldId id="4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CBC6F-266C-4691-ACAF-34D85CC4DC1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7E1F0-6B0F-4CEC-A94C-E37F571E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was great growth in the Lodges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it the principles of brotherhood, relief, charity or the need for stability and the sense of belonging that drew people into masonry?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Dawn Lodge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was Consecrated on 13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1922.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1st RWM  Bro A Cook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Regretfully  a discordant element crept into the lodge.   Due to unacceptable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actions of certain BB and SS the Lodge was closed down by the Admin General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 M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Graaf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stated  that the due to the relaxation in the screening of candidates and discordant element crept into Dawn lodge.   Due to unacceptable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actions of certain BB and SS the Lodge was closed down by the Admin General  0n 13 July 1950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a great pity because this was a very active Lodge with a large membership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Hathor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Lodge no 228 was consecrated  on Saturday 23 Sept 1923 with  9 Founding members in the Orient of PMB  228 Church Street PMB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RWM Sister Violet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Puzey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 of the first initiate of Amity Lodge)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young mason in Isis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Hathor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Lodge, I recall the companionship of dragging out the furniture and setting up the Lodge in the Odd Fellows  Hall. Even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Sister Laura Ford 32 ° then in her 80’s,  assisted.   Afterwards the furniture has to be put away.  Even the cups had to be washed ,packed into boxes for RW bro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Syphus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take home.  I also recall the cold winter meetings sitting as the OG literally outside in the cold winters of PMB.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moved I was going through the archives to come across a letter I wrote to my Mother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RWBro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Syphus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on her installation.   How the written word can bring back such memories.  Such a pity that brethren no longer take the time to write to inspire other brethren.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Peal 32 was the prime mover for the creation of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1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triangle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Germiston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 furnished the Lodge and loaned money for its foundation.  The first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on 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1929 and was consecrated as a lodge with 8 founding members on 3 May 1930.  Lodge named Lodge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Lifgt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Osiris no 232.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Motto: Let the light shine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lodge went into abeyance on 22 March 1993.  Brethren know I am very keen for this lodge to be resuscitated and to work on the weekend.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now became possible to build on the foundation of stable craft Lodges 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 other lodges  created were: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Natal Mark Lodge no 5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1921 DBN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Sovereign Chapter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Veritas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31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1921 DBN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 Mark – CT   1924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472CE-58BD-42DA-9AE0-CDE49A61906C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 A Federation 1914- 2014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7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was great growth in the Lodges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it the principles of brotherhood, relief, charity or the need for stability and the sense of belonging that drew people into masonry?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Dawn Lodge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was Consecrated on 13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1922.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1st RWM  Bro A Cook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Regretfully  a discordant element crept into the lodge.   Due to unacceptable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actions of certain BB and SS the Lodge was closed down by the Admin General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 M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Graaf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stated  that the due to the relaxation in the screening of candidates and discordant element crept into Dawn lodge.   Due to unacceptable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actions of certain BB and SS the Lodge was closed down by the Admin General  0n 13 July 1950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a great pity because this was a very active Lodge with a large membership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Hathor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Lodge no 228 was consecrated  on Saturday 23 Sept 1923 with  9 Founding members in the Orient of PMB  228 Church Street PMB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RWM Sister Violet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Puzey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 of the first initiate of Amity Lodge)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young mason in Isis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Hathor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Lodge, I recall the companionship of dragging out the furniture and setting up the Lodge in the Odd Fellows  Hall. Even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Sister Laura Ford 32 ° then in her 80’s,  assisted.   Afterwards the furniture has to be put away.  Even the cups had to be washed ,packed into boxes for RW bro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Syphus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take home.  I also recall the cold winter meetings sitting as the OG literally outside in the cold winters of PMB.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moved I was going through the archives to come across a letter I wrote to my Mother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RWBro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Syphus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on her installation.   How the written word can bring back such memories.  Such a pity that brethren no longer take the time to write to inspire other brethren.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Peal 32 was the prime mover for the creation of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1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triangle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Germiston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 furnished the Lodge and loaned money for its foundation.  The first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on 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1929 and was consecrated as a lodge with 8 founding members on 3 May 1930.  Lodge named Lodge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Lifgt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Osiris no 232.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Motto: Let the light shine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lodge went into abeyance on 22 March 1993.  Brethren know I am very keen for this lodge to be resuscitated and to work on the weekend.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now became possible to build on the foundation of stable craft Lodges 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 other lodges  created were: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Natal Mark Lodge no 5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1921 DBN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Sovereign Chapter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Veritas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31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1921 DBN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 Mark – CT   1924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472CE-58BD-42DA-9AE0-CDE49A61906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 A Federation 1914- 2014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7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3860-0391-47F7-BB07-07DC8CDD3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642BC-E573-4604-88BA-8E47CB963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3AD5-FFB7-4332-9556-31C1B6E7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3861-7653-40DA-A08D-1B5590DA74A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67194-2E34-4975-B8E8-91B2CB69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FDA0-6BA9-4D0E-9B61-169AB724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E77-4992-4C15-AE25-2DD14B69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8EA4-13F0-46A6-A889-F71C109D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21D91-135B-4E14-986F-0DB87C90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59E7-68E4-4F23-A232-94BCB3A8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3861-7653-40DA-A08D-1B5590DA74A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9F29-0731-4354-BC84-F200A14F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32A75-4C50-4B86-AC35-F70667E5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E77-4992-4C15-AE25-2DD14B69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F9C2E-21FE-4060-BF02-4949AA9A8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3DAFA-64DB-4D16-8DD0-4078EC65C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AEE5-2517-41A1-B075-A867D2E0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3861-7653-40DA-A08D-1B5590DA74A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825F-1893-434C-B78F-63711A0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4436-6A48-429E-B0E2-02496FA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E77-4992-4C15-AE25-2DD14B69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01BD-C7E2-4369-B517-A6F44164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33BF-41B5-45F4-8B89-DFAA34B0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6E12C-97F0-4EEB-B775-9E89109D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3861-7653-40DA-A08D-1B5590DA74A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05027-497E-456C-A599-06EEE105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C9E5E-F69A-4DA7-89F0-E7DF5676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E77-4992-4C15-AE25-2DD14B69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FEA2-CCD8-41A6-B79D-AF0AA884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79700-7692-4848-AFA3-B344B343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99CA8-5112-4529-ABA9-20C4C27E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3861-7653-40DA-A08D-1B5590DA74A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EFC6-C476-4BBD-82BA-D8532632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1BE6-8318-4193-A32B-CD74DCC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E77-4992-4C15-AE25-2DD14B69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EF6A-1D34-45E0-B3E5-54A1D53B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1BE4-93BC-438B-9D8F-171BEADD7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1429-A147-4D27-B0A5-735E4374F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DBBDD-445E-4CF4-93E5-02F8B10B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3861-7653-40DA-A08D-1B5590DA74A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56EB9-038C-44BC-BA62-D7018A10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31D78-6893-41C3-8F42-7089083C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E77-4992-4C15-AE25-2DD14B69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9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C08C-AA2C-419A-8F0C-0F3F0EA3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B38E9-9475-44BD-9759-4EBFAA9CA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68DA7-3726-4B84-8EEE-611C2F400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5BE04-99DD-434A-9070-8558747DE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3453B-05AC-4DA3-9076-9496C54F6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13B13-C3A2-4D0E-B7B5-73C7E0AE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3861-7653-40DA-A08D-1B5590DA74A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99544-05BD-4E3E-8594-6803C5A0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30E10-D2C3-4256-B450-369FBC90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E77-4992-4C15-AE25-2DD14B69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C67E-FF01-4DA9-8055-9F207D24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7B5B9-482F-49BD-B8F6-BD146BDE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3861-7653-40DA-A08D-1B5590DA74A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A06AF-A26B-41FC-A880-7E59638B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CBB7B-BB3A-421A-95E9-5CD5DC40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E77-4992-4C15-AE25-2DD14B69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4DCE8-4188-47FB-B321-93D06854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3861-7653-40DA-A08D-1B5590DA74A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17EB9-E074-4AD7-BBF3-09265AB8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7FB2-3228-49F6-A89E-4F7C9EF1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E77-4992-4C15-AE25-2DD14B69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5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F872-3992-46EF-9D2C-9F9A7743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7C06-7283-4F3F-80FB-795A089B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4465F-1174-48B6-803F-824F948F5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C1D5E-4FCB-48AA-88F9-F60C5D19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3861-7653-40DA-A08D-1B5590DA74A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2F183-1CBA-438B-96D9-14C1D505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5CA97-F90C-48A5-B216-95791CB2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E77-4992-4C15-AE25-2DD14B69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D072-94E0-476E-8FEA-0D17396A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DC345-8268-447C-A776-148931F73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122B5-5C4E-415D-A58E-4F64A81C3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44750-953D-4E82-9362-A57A5A2D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3861-7653-40DA-A08D-1B5590DA74A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4864C-EABF-4FB2-A188-0FC7B1AB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F10B2-F402-4A17-B39C-850D9E54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E77-4992-4C15-AE25-2DD14B69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2CD37-448F-406C-8133-BDB1D75F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7C1B-D879-4283-B758-CFFC5A73B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1548-3974-411B-8F59-F048983E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3861-7653-40DA-A08D-1B5590DA74A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3435-CBE5-413B-83AB-BF5B06DB0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18C8-2C41-4AAB-8113-2D5CB2E9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9E77-4992-4C15-AE25-2DD14B69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-27384"/>
            <a:ext cx="9144000" cy="6885384"/>
          </a:xfrm>
          <a:prstGeom prst="rect">
            <a:avLst/>
          </a:prstGeom>
          <a:blipFill dpi="0"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>
            <a:noFill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1" y="5373216"/>
            <a:ext cx="1052757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7" name="Isosceles Triangle 16"/>
          <p:cNvSpPr/>
          <p:nvPr/>
        </p:nvSpPr>
        <p:spPr>
          <a:xfrm>
            <a:off x="8004232" y="1953655"/>
            <a:ext cx="180000" cy="18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7-Point Star 18"/>
          <p:cNvSpPr/>
          <p:nvPr/>
        </p:nvSpPr>
        <p:spPr>
          <a:xfrm>
            <a:off x="9455730" y="3606774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7-Point Star 19"/>
          <p:cNvSpPr/>
          <p:nvPr/>
        </p:nvSpPr>
        <p:spPr>
          <a:xfrm>
            <a:off x="9234817" y="3869432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7-Point Star 20"/>
          <p:cNvSpPr/>
          <p:nvPr/>
        </p:nvSpPr>
        <p:spPr>
          <a:xfrm>
            <a:off x="8004232" y="1988840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7-Point Star 21"/>
          <p:cNvSpPr/>
          <p:nvPr/>
        </p:nvSpPr>
        <p:spPr>
          <a:xfrm>
            <a:off x="8004232" y="2273647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7-Point Star 22"/>
          <p:cNvSpPr/>
          <p:nvPr/>
        </p:nvSpPr>
        <p:spPr>
          <a:xfrm>
            <a:off x="2999656" y="5949320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7-Point Star 23"/>
          <p:cNvSpPr/>
          <p:nvPr/>
        </p:nvSpPr>
        <p:spPr>
          <a:xfrm>
            <a:off x="3250974" y="6273336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75520" y="188640"/>
            <a:ext cx="1800200" cy="2128520"/>
            <a:chOff x="251520" y="188640"/>
            <a:chExt cx="1800200" cy="2128520"/>
          </a:xfrm>
        </p:grpSpPr>
        <p:sp>
          <p:nvSpPr>
            <p:cNvPr id="31" name="TextBox 30"/>
            <p:cNvSpPr txBox="1"/>
            <p:nvPr/>
          </p:nvSpPr>
          <p:spPr>
            <a:xfrm>
              <a:off x="251520" y="188640"/>
              <a:ext cx="1475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KEY</a:t>
              </a:r>
            </a:p>
          </p:txBody>
        </p:sp>
        <p:sp>
          <p:nvSpPr>
            <p:cNvPr id="35" name="7-Point Star 34"/>
            <p:cNvSpPr/>
            <p:nvPr/>
          </p:nvSpPr>
          <p:spPr>
            <a:xfrm>
              <a:off x="251520" y="1077526"/>
              <a:ext cx="180000" cy="180000"/>
            </a:xfrm>
            <a:prstGeom prst="star7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251520" y="738012"/>
              <a:ext cx="180000" cy="1800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ross 36"/>
            <p:cNvSpPr/>
            <p:nvPr/>
          </p:nvSpPr>
          <p:spPr>
            <a:xfrm>
              <a:off x="251520" y="1396554"/>
              <a:ext cx="180000" cy="180000"/>
            </a:xfrm>
            <a:prstGeom prst="plu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4-Point Star 37"/>
            <p:cNvSpPr/>
            <p:nvPr/>
          </p:nvSpPr>
          <p:spPr>
            <a:xfrm>
              <a:off x="251520" y="1731080"/>
              <a:ext cx="180000" cy="180000"/>
            </a:xfrm>
            <a:prstGeom prst="star4">
              <a:avLst/>
            </a:prstGeom>
            <a:solidFill>
              <a:schemeClr val="bg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267018" y="2044626"/>
              <a:ext cx="180000" cy="180000"/>
            </a:xfrm>
            <a:prstGeom prst="star5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8560" y="974522"/>
              <a:ext cx="1443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Craft Lodge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8560" y="629980"/>
              <a:ext cx="1443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Triangle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8560" y="1299756"/>
              <a:ext cx="1443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York Lodge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8560" y="1622634"/>
              <a:ext cx="1443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2"/>
                  </a:solidFill>
                </a:rPr>
                <a:t>Sov</a:t>
              </a:r>
              <a:r>
                <a:rPr lang="en-US" dirty="0">
                  <a:solidFill>
                    <a:schemeClr val="tx2"/>
                  </a:solidFill>
                </a:rPr>
                <a:t>. </a:t>
              </a:r>
              <a:r>
                <a:rPr lang="en-US">
                  <a:solidFill>
                    <a:schemeClr val="tx2"/>
                  </a:solidFill>
                </a:rPr>
                <a:t>Chapter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8560" y="1947828"/>
              <a:ext cx="1443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Encampment</a:t>
              </a:r>
            </a:p>
          </p:txBody>
        </p:sp>
      </p:grpSp>
      <p:sp>
        <p:nvSpPr>
          <p:cNvPr id="45" name="Cross 44"/>
          <p:cNvSpPr/>
          <p:nvPr/>
        </p:nvSpPr>
        <p:spPr>
          <a:xfrm>
            <a:off x="3287688" y="5949280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/>
          <p:cNvSpPr/>
          <p:nvPr/>
        </p:nvSpPr>
        <p:spPr>
          <a:xfrm>
            <a:off x="7788208" y="2096872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7-Point Star 46"/>
          <p:cNvSpPr/>
          <p:nvPr/>
        </p:nvSpPr>
        <p:spPr>
          <a:xfrm>
            <a:off x="7716200" y="2276872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7-Point Star 47"/>
          <p:cNvSpPr/>
          <p:nvPr/>
        </p:nvSpPr>
        <p:spPr>
          <a:xfrm>
            <a:off x="9048328" y="3689432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>
            <a:off x="9120336" y="3465024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4-Point Star 49"/>
          <p:cNvSpPr/>
          <p:nvPr/>
        </p:nvSpPr>
        <p:spPr>
          <a:xfrm>
            <a:off x="9256308" y="3656041"/>
            <a:ext cx="180000" cy="180000"/>
          </a:xfrm>
          <a:prstGeom prst="star4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51784" y="476673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LODGES IN 1931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87488" y="6592268"/>
            <a:ext cx="2895600" cy="365125"/>
          </a:xfrm>
        </p:spPr>
        <p:txBody>
          <a:bodyPr/>
          <a:lstStyle/>
          <a:p>
            <a:r>
              <a:rPr lang="en-US" dirty="0"/>
              <a:t>S.A. Federation 1914 - 2014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F60-CD40-4950-830F-A7FD417E41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1688 L 0.02778 0.0485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32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94676">
            <a:off x="5591941" y="2455989"/>
            <a:ext cx="961427" cy="1338465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  <a:effectLst/>
        </p:spPr>
      </p:pic>
      <p:pic>
        <p:nvPicPr>
          <p:cNvPr id="4" name="Picture 3" descr="D:\Documents\Encampment\double headed eagle.bmp"/>
          <p:cNvPicPr/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72" y="5037296"/>
            <a:ext cx="1020584" cy="9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488" y="6525345"/>
            <a:ext cx="2895600" cy="365125"/>
          </a:xfrm>
        </p:spPr>
        <p:txBody>
          <a:bodyPr/>
          <a:lstStyle/>
          <a:p>
            <a:r>
              <a:rPr lang="en-US" dirty="0"/>
              <a:t>S.A. Federation 1914 - 2014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8864" y="6448252"/>
            <a:ext cx="2133600" cy="365125"/>
          </a:xfrm>
        </p:spPr>
        <p:txBody>
          <a:bodyPr/>
          <a:lstStyle/>
          <a:p>
            <a:fld id="{37E80F60-CD40-4950-830F-A7FD417E41C0}" type="slidenum">
              <a:rPr lang="en-US" smtClean="0"/>
              <a:t>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1" y="3282950"/>
            <a:ext cx="28051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69690" y="114300"/>
            <a:ext cx="8302774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Sovereign Chapter </a:t>
            </a:r>
            <a:r>
              <a:rPr lang="en-US" sz="2400" b="1" dirty="0"/>
              <a:t>Amor</a:t>
            </a:r>
            <a:r>
              <a:rPr lang="en-US" sz="2200" b="1" dirty="0"/>
              <a:t> no 102 </a:t>
            </a:r>
          </a:p>
          <a:p>
            <a:pPr algn="ctr"/>
            <a:r>
              <a:rPr lang="en-US" dirty="0"/>
              <a:t>Consecrated on 27 March 1938 in Valley of Johannesburg</a:t>
            </a:r>
          </a:p>
          <a:p>
            <a:pPr algn="ctr"/>
            <a:endParaRPr lang="en-US" dirty="0"/>
          </a:p>
          <a:p>
            <a:pPr algn="ctr"/>
            <a:r>
              <a:rPr lang="en-US" sz="2400" b="1" dirty="0"/>
              <a:t>Sovereign Chapter Good Hope no 98,</a:t>
            </a:r>
          </a:p>
          <a:p>
            <a:pPr algn="ctr"/>
            <a:r>
              <a:rPr lang="en-US" dirty="0"/>
              <a:t>formed as thirteenth triangle on 217 September 1936 and</a:t>
            </a:r>
          </a:p>
          <a:p>
            <a:pPr algn="ctr"/>
            <a:r>
              <a:rPr lang="en-US" dirty="0"/>
              <a:t> Consecrated on 17 October 1937.</a:t>
            </a:r>
          </a:p>
          <a:p>
            <a:pPr algn="ctr"/>
            <a:r>
              <a:rPr lang="en-US" dirty="0"/>
              <a:t>Surrendered Charter in 1949 but  resuscitated on 29 October 1978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200" b="1" dirty="0"/>
              <a:t>Holy Royal Arch </a:t>
            </a:r>
            <a:r>
              <a:rPr lang="en-US" sz="2200" b="1" dirty="0" err="1"/>
              <a:t>Ithurial</a:t>
            </a:r>
            <a:r>
              <a:rPr lang="en-US" sz="2200" b="1" dirty="0"/>
              <a:t> no 33</a:t>
            </a:r>
          </a:p>
          <a:p>
            <a:pPr algn="ctr"/>
            <a:r>
              <a:rPr lang="en-US" dirty="0"/>
              <a:t>Consecrated on 1 January 1940. Still active in the vault of Johannesburg</a:t>
            </a:r>
          </a:p>
          <a:p>
            <a:pPr algn="ctr"/>
            <a:endParaRPr lang="en-US" dirty="0"/>
          </a:p>
          <a:p>
            <a:pPr algn="ctr"/>
            <a:r>
              <a:rPr lang="en-US" sz="2400" b="1" dirty="0"/>
              <a:t>Royal Ark </a:t>
            </a:r>
            <a:r>
              <a:rPr lang="en-US" sz="2400" b="1" dirty="0" err="1"/>
              <a:t>Marineers</a:t>
            </a:r>
            <a:r>
              <a:rPr lang="en-US" sz="2400" b="1" dirty="0"/>
              <a:t> moored to TVL Mark Lodge no 27</a:t>
            </a:r>
          </a:p>
          <a:p>
            <a:pPr algn="ctr"/>
            <a:r>
              <a:rPr lang="en-US" dirty="0"/>
              <a:t>Consecrated on 10 April 1949 by 10 founding members. Went into abeyance on 21 February 1994 but resuscitated  on 9 August 2010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Encampment of the Southern Light no 127</a:t>
            </a:r>
          </a:p>
          <a:p>
            <a:pPr algn="ctr"/>
            <a:r>
              <a:rPr lang="en-US" dirty="0"/>
              <a:t>Consecrated in the camp of Durban on 29 April 1949.</a:t>
            </a:r>
          </a:p>
          <a:p>
            <a:pPr algn="ctr"/>
            <a:r>
              <a:rPr lang="en-US" dirty="0"/>
              <a:t>  Charter moved to Cape town on 25 September 2011</a:t>
            </a:r>
          </a:p>
          <a:p>
            <a:pPr algn="ctr"/>
            <a:endParaRPr lang="en-US" dirty="0"/>
          </a:p>
          <a:p>
            <a:pPr algn="ctr"/>
            <a:r>
              <a:rPr lang="en-US" sz="2400" b="1" dirty="0"/>
              <a:t>Association of Installed Masters </a:t>
            </a:r>
            <a:r>
              <a:rPr lang="en-US" dirty="0"/>
              <a:t>formed in Durban  &amp; Johannesburg in 1949</a:t>
            </a:r>
          </a:p>
          <a:p>
            <a:pPr algn="ctr"/>
            <a:endParaRPr lang="en-US" dirty="0"/>
          </a:p>
        </p:txBody>
      </p:sp>
      <p:sp>
        <p:nvSpPr>
          <p:cNvPr id="8" name="4-Point Star 7"/>
          <p:cNvSpPr/>
          <p:nvPr/>
        </p:nvSpPr>
        <p:spPr>
          <a:xfrm>
            <a:off x="3539736" y="1196752"/>
            <a:ext cx="180000" cy="180000"/>
          </a:xfrm>
          <a:prstGeom prst="star4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3971784" y="260648"/>
            <a:ext cx="180000" cy="180000"/>
          </a:xfrm>
          <a:prstGeom prst="star4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2495600" y="3789040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4151784" y="2924944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3071665" y="5013177"/>
            <a:ext cx="262135" cy="262135"/>
          </a:xfrm>
          <a:prstGeom prst="star5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552" y="339616"/>
            <a:ext cx="799399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lodge Light of Africa no 233 </a:t>
            </a:r>
            <a:r>
              <a:rPr lang="en-US" dirty="0"/>
              <a:t>Consecrated on 24 April 1949</a:t>
            </a:r>
          </a:p>
          <a:p>
            <a:pPr algn="ctr"/>
            <a:r>
              <a:rPr lang="en-US" dirty="0"/>
              <a:t> with 7 Founder members. In Orient of Durban. Still active</a:t>
            </a:r>
          </a:p>
          <a:p>
            <a:pPr algn="ctr"/>
            <a:r>
              <a:rPr lang="en-US" sz="2400" b="1" dirty="0"/>
              <a:t>Lodge Renaissance no 234, Orient Cape Town</a:t>
            </a:r>
          </a:p>
          <a:p>
            <a:pPr algn="ctr"/>
            <a:r>
              <a:rPr lang="en-US" dirty="0"/>
              <a:t>Triangle formed on 23 March 1949, consecrated on </a:t>
            </a:r>
          </a:p>
          <a:p>
            <a:pPr algn="ctr"/>
            <a:r>
              <a:rPr lang="en-US" dirty="0"/>
              <a:t>10 October 1949, All Cape town Lodges closed down on 13 July 1950.</a:t>
            </a:r>
          </a:p>
          <a:p>
            <a:pPr algn="ctr"/>
            <a:r>
              <a:rPr lang="en-US" sz="2400" b="1" dirty="0"/>
              <a:t>Orpheus lodge ( no Number) </a:t>
            </a:r>
            <a:r>
              <a:rPr lang="en-US" dirty="0"/>
              <a:t>Orient Cape Town, provincial warrant 4 September 1948 but returned on 24 February 1949</a:t>
            </a:r>
          </a:p>
          <a:p>
            <a:pPr algn="ctr"/>
            <a:r>
              <a:rPr lang="en-US" sz="2400" b="1" dirty="0"/>
              <a:t>Sun in Splendor no 235 </a:t>
            </a:r>
            <a:r>
              <a:rPr lang="en-US" b="1" dirty="0"/>
              <a:t>– </a:t>
            </a:r>
            <a:r>
              <a:rPr lang="en-US" dirty="0"/>
              <a:t>Bulawayo, Rhodesia, 1 March 1952.  Due to distance was closed down in 1954</a:t>
            </a:r>
          </a:p>
          <a:p>
            <a:pPr algn="ctr"/>
            <a:r>
              <a:rPr lang="en-US" sz="2400" b="1" dirty="0"/>
              <a:t>Athena Lodge no 236 </a:t>
            </a:r>
            <a:r>
              <a:rPr lang="en-US" sz="2400" dirty="0"/>
              <a:t>– </a:t>
            </a:r>
            <a:r>
              <a:rPr lang="en-US" dirty="0"/>
              <a:t>Orient Pretoria, consecrated as a </a:t>
            </a:r>
          </a:p>
          <a:p>
            <a:pPr algn="ctr"/>
            <a:r>
              <a:rPr lang="en-US" dirty="0"/>
              <a:t>study Lodge on 4 April 1952. Still active as a lodge</a:t>
            </a:r>
          </a:p>
          <a:p>
            <a:pPr algn="ctr"/>
            <a:r>
              <a:rPr lang="en-US" sz="2400" b="1" dirty="0"/>
              <a:t>Masonic Light no 237 </a:t>
            </a:r>
            <a:r>
              <a:rPr lang="en-US" b="1" dirty="0"/>
              <a:t>– </a:t>
            </a:r>
            <a:r>
              <a:rPr lang="en-US" dirty="0"/>
              <a:t>Orient Durban also consecrated as a study Lodge on 20 October 1952. Went into abeyance in 1993.</a:t>
            </a:r>
          </a:p>
          <a:p>
            <a:pPr algn="ctr"/>
            <a:r>
              <a:rPr lang="en-US" sz="2400" b="1" dirty="0"/>
              <a:t>Lodge Dedication no 238 – </a:t>
            </a:r>
            <a:r>
              <a:rPr lang="en-US" dirty="0"/>
              <a:t>Orient Cape Town, consecrated on </a:t>
            </a:r>
          </a:p>
          <a:p>
            <a:pPr algn="ctr"/>
            <a:r>
              <a:rPr lang="en-US" dirty="0"/>
              <a:t>16 April 1956. Still active.</a:t>
            </a:r>
          </a:p>
          <a:p>
            <a:pPr algn="ctr"/>
            <a:r>
              <a:rPr lang="en-US" sz="2400" b="1" dirty="0"/>
              <a:t>Lodge </a:t>
            </a:r>
            <a:r>
              <a:rPr lang="en-US" sz="2400" b="1" dirty="0" err="1"/>
              <a:t>Harmonia</a:t>
            </a:r>
            <a:r>
              <a:rPr lang="en-US" sz="2400" b="1" dirty="0"/>
              <a:t> no 239 </a:t>
            </a:r>
            <a:r>
              <a:rPr lang="en-US" dirty="0"/>
              <a:t>Orient Johannesburg, consecrated on 17 March 1956 – Used the </a:t>
            </a:r>
            <a:r>
              <a:rPr lang="en-US" dirty="0" err="1"/>
              <a:t>Verulam</a:t>
            </a:r>
            <a:r>
              <a:rPr lang="en-US" dirty="0"/>
              <a:t> Ritual. Closed by Consistory on 19 April 1961</a:t>
            </a:r>
          </a:p>
          <a:p>
            <a:pPr algn="ctr"/>
            <a:r>
              <a:rPr lang="en-US" dirty="0"/>
              <a:t> </a:t>
            </a:r>
            <a:r>
              <a:rPr lang="en-US" sz="2400" b="1" dirty="0"/>
              <a:t>Lodge Fraternity no 240, </a:t>
            </a:r>
            <a:r>
              <a:rPr lang="en-US" dirty="0"/>
              <a:t>Orient Durban, consecrated on </a:t>
            </a:r>
          </a:p>
          <a:p>
            <a:pPr algn="ctr"/>
            <a:r>
              <a:rPr lang="en-US" dirty="0"/>
              <a:t>19 May 1960, Used the </a:t>
            </a:r>
            <a:r>
              <a:rPr lang="en-US" dirty="0" err="1"/>
              <a:t>Verulam</a:t>
            </a:r>
            <a:r>
              <a:rPr lang="en-US" dirty="0"/>
              <a:t> Ritual.  Now working as a triangle.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G:\Photos 27 March 2014\Whe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138" y="499655"/>
            <a:ext cx="720080" cy="75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:\Photos 27 March 2014\No 238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4365104"/>
            <a:ext cx="720080" cy="792088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D:\Documents\General Lodge\Face Fraternity 3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5517232"/>
            <a:ext cx="720080" cy="79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7488" y="6520260"/>
            <a:ext cx="2895600" cy="365125"/>
          </a:xfrm>
        </p:spPr>
        <p:txBody>
          <a:bodyPr/>
          <a:lstStyle/>
          <a:p>
            <a:r>
              <a:rPr lang="en-US" dirty="0"/>
              <a:t>S.A. Federation 1914 - 2014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F60-CD40-4950-830F-A7FD417E41C0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7-Point Star 7"/>
          <p:cNvSpPr/>
          <p:nvPr/>
        </p:nvSpPr>
        <p:spPr>
          <a:xfrm>
            <a:off x="2855640" y="5877272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-Point Star 8"/>
          <p:cNvSpPr/>
          <p:nvPr/>
        </p:nvSpPr>
        <p:spPr>
          <a:xfrm>
            <a:off x="2531624" y="4617152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7-Point Star 9"/>
          <p:cNvSpPr/>
          <p:nvPr/>
        </p:nvSpPr>
        <p:spPr>
          <a:xfrm>
            <a:off x="1955560" y="3969080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7-Point Star 10"/>
          <p:cNvSpPr/>
          <p:nvPr/>
        </p:nvSpPr>
        <p:spPr>
          <a:xfrm>
            <a:off x="2855640" y="3284984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2243592" y="2636912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-Point Star 12"/>
          <p:cNvSpPr/>
          <p:nvPr/>
        </p:nvSpPr>
        <p:spPr>
          <a:xfrm>
            <a:off x="2207568" y="2060848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-Point Star 13"/>
          <p:cNvSpPr/>
          <p:nvPr/>
        </p:nvSpPr>
        <p:spPr>
          <a:xfrm>
            <a:off x="2999656" y="1124744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7-Point Star 14"/>
          <p:cNvSpPr/>
          <p:nvPr/>
        </p:nvSpPr>
        <p:spPr>
          <a:xfrm>
            <a:off x="2675640" y="476672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7-Point Star 15"/>
          <p:cNvSpPr/>
          <p:nvPr/>
        </p:nvSpPr>
        <p:spPr>
          <a:xfrm>
            <a:off x="2135560" y="5229200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8764" y="765645"/>
            <a:ext cx="7957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  Natal Lodge of Royal Ark </a:t>
            </a:r>
            <a:r>
              <a:rPr lang="en-US" sz="2400" b="1" dirty="0" err="1"/>
              <a:t>Marineers</a:t>
            </a:r>
            <a:r>
              <a:rPr lang="en-US" sz="2400" b="1" dirty="0"/>
              <a:t> </a:t>
            </a:r>
            <a:r>
              <a:rPr lang="en-US" dirty="0"/>
              <a:t>moored to Natal Mark Lodge no 5, consecrated on 21 April 1952.  Went into  Abeyance in November 2002.</a:t>
            </a:r>
          </a:p>
          <a:p>
            <a:pPr algn="ctr"/>
            <a:r>
              <a:rPr lang="en-US" sz="2400" b="1" dirty="0"/>
              <a:t>Mark Lodge of the Mystic Arch no 42</a:t>
            </a:r>
            <a:r>
              <a:rPr lang="en-US" dirty="0"/>
              <a:t>, consecrated </a:t>
            </a:r>
          </a:p>
          <a:p>
            <a:pPr algn="ctr"/>
            <a:r>
              <a:rPr lang="en-US" dirty="0"/>
              <a:t>on 20 February 1957, Quarries of Durban, using the Sydney ritual</a:t>
            </a:r>
          </a:p>
          <a:p>
            <a:pPr algn="ctr"/>
            <a:r>
              <a:rPr lang="en-US" sz="2400" b="1" dirty="0" err="1"/>
              <a:t>Khurum</a:t>
            </a:r>
            <a:r>
              <a:rPr lang="en-US" sz="2400" b="1" dirty="0"/>
              <a:t> Mark Lodge no 43, </a:t>
            </a:r>
            <a:r>
              <a:rPr lang="en-US" dirty="0"/>
              <a:t>Quarries of Pretoria, consecrated</a:t>
            </a:r>
          </a:p>
          <a:p>
            <a:pPr algn="ctr"/>
            <a:r>
              <a:rPr lang="en-US" dirty="0"/>
              <a:t> on 4 October 1957. Went into abeyance  2002 </a:t>
            </a:r>
          </a:p>
          <a:p>
            <a:pPr algn="ctr"/>
            <a:r>
              <a:rPr lang="en-US" sz="2400" b="1" dirty="0"/>
              <a:t>Sovereign Chapter no 117 </a:t>
            </a:r>
            <a:r>
              <a:rPr lang="en-US" dirty="0"/>
              <a:t>, Valley of Pietermaritzburg, Consecrated 29 June1958. Charter returned 25 November 1989.</a:t>
            </a:r>
          </a:p>
          <a:p>
            <a:pPr algn="ctr"/>
            <a:r>
              <a:rPr lang="en-US" sz="2400" b="1" dirty="0" err="1"/>
              <a:t>Khurum</a:t>
            </a:r>
            <a:r>
              <a:rPr lang="en-US" sz="2400" b="1" dirty="0"/>
              <a:t> Lodge of Royal Ark </a:t>
            </a:r>
            <a:r>
              <a:rPr lang="en-US" sz="2400" b="1" dirty="0" err="1"/>
              <a:t>Marineers</a:t>
            </a:r>
            <a:r>
              <a:rPr lang="en-US" sz="2400" b="1" dirty="0"/>
              <a:t> </a:t>
            </a:r>
            <a:r>
              <a:rPr lang="en-US" dirty="0"/>
              <a:t>moored to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Khurum</a:t>
            </a:r>
            <a:r>
              <a:rPr lang="en-US" dirty="0"/>
              <a:t> Mark Lodge no 43,  consecrated on 6 April 1963. Went into abeyance 2002</a:t>
            </a:r>
          </a:p>
          <a:p>
            <a:pPr algn="ctr"/>
            <a:r>
              <a:rPr lang="en-US" sz="2400" b="1" dirty="0"/>
              <a:t>Encampment of the Mystic Quest no 138</a:t>
            </a:r>
            <a:r>
              <a:rPr lang="en-US" sz="2400" dirty="0"/>
              <a:t>, </a:t>
            </a:r>
            <a:r>
              <a:rPr lang="en-US" dirty="0"/>
              <a:t>Camp of Johannesburg, consecrated on 18 April 1989.  Still  active</a:t>
            </a:r>
          </a:p>
          <a:p>
            <a:pPr algn="ctr"/>
            <a:r>
              <a:rPr lang="en-US" sz="2400" b="1" dirty="0"/>
              <a:t>Good Hope Mark triangle, </a:t>
            </a:r>
            <a:r>
              <a:rPr lang="en-US" dirty="0"/>
              <a:t>Quarries of Cape Town , formed on </a:t>
            </a:r>
          </a:p>
          <a:p>
            <a:pPr algn="ctr"/>
            <a:r>
              <a:rPr lang="en-US" dirty="0"/>
              <a:t>16 April 1967. Provisional warrant returned on 27 October 1978 and a full lodge consecrated on 27 October 1978. Mark Bro M Raymond is the only surviving founder member.( 2014)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55440" y="6520260"/>
            <a:ext cx="2895600" cy="365125"/>
          </a:xfrm>
        </p:spPr>
        <p:txBody>
          <a:bodyPr/>
          <a:lstStyle/>
          <a:p>
            <a:r>
              <a:rPr lang="en-US" dirty="0"/>
              <a:t>S.A. Federation 1914 - 2014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F60-CD40-4950-830F-A7FD417E41C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ross 4"/>
          <p:cNvSpPr/>
          <p:nvPr/>
        </p:nvSpPr>
        <p:spPr>
          <a:xfrm>
            <a:off x="2567608" y="4761168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>
            <a:off x="2927648" y="3501008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2567608" y="2204864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2891664" y="1592816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2171584" y="944744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2135560" y="4113096"/>
            <a:ext cx="180000" cy="180000"/>
          </a:xfrm>
          <a:prstGeom prst="star5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2207568" y="2816952"/>
            <a:ext cx="180000" cy="180000"/>
          </a:xfrm>
          <a:prstGeom prst="star4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22" y="6455"/>
            <a:ext cx="9144000" cy="6885384"/>
          </a:xfrm>
          <a:prstGeom prst="rect">
            <a:avLst/>
          </a:prstGeom>
          <a:blipFill dpi="0"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>
            <a:noFill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1" y="5085184"/>
            <a:ext cx="1052757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9" name="7-Point Star 18"/>
          <p:cNvSpPr/>
          <p:nvPr/>
        </p:nvSpPr>
        <p:spPr>
          <a:xfrm>
            <a:off x="9502336" y="3570373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7-Point Star 19"/>
          <p:cNvSpPr/>
          <p:nvPr/>
        </p:nvSpPr>
        <p:spPr>
          <a:xfrm>
            <a:off x="9300376" y="3789040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7-Point Star 20"/>
          <p:cNvSpPr/>
          <p:nvPr/>
        </p:nvSpPr>
        <p:spPr>
          <a:xfrm>
            <a:off x="7989943" y="1998366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7-Point Star 21"/>
          <p:cNvSpPr/>
          <p:nvPr/>
        </p:nvSpPr>
        <p:spPr>
          <a:xfrm>
            <a:off x="7947076" y="2240888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7-Point Star 23"/>
          <p:cNvSpPr/>
          <p:nvPr/>
        </p:nvSpPr>
        <p:spPr>
          <a:xfrm>
            <a:off x="3260783" y="6283145"/>
            <a:ext cx="160385" cy="160385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75520" y="188640"/>
            <a:ext cx="1800200" cy="2128520"/>
            <a:chOff x="251520" y="188640"/>
            <a:chExt cx="1800200" cy="2128520"/>
          </a:xfrm>
        </p:grpSpPr>
        <p:sp>
          <p:nvSpPr>
            <p:cNvPr id="31" name="TextBox 30"/>
            <p:cNvSpPr txBox="1"/>
            <p:nvPr/>
          </p:nvSpPr>
          <p:spPr>
            <a:xfrm>
              <a:off x="251520" y="188640"/>
              <a:ext cx="1475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KEY</a:t>
              </a:r>
            </a:p>
          </p:txBody>
        </p:sp>
        <p:sp>
          <p:nvSpPr>
            <p:cNvPr id="35" name="7-Point Star 34"/>
            <p:cNvSpPr/>
            <p:nvPr/>
          </p:nvSpPr>
          <p:spPr>
            <a:xfrm>
              <a:off x="251520" y="1077526"/>
              <a:ext cx="180000" cy="180000"/>
            </a:xfrm>
            <a:prstGeom prst="star7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251520" y="738012"/>
              <a:ext cx="180000" cy="1800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ross 36"/>
            <p:cNvSpPr/>
            <p:nvPr/>
          </p:nvSpPr>
          <p:spPr>
            <a:xfrm>
              <a:off x="251520" y="1396554"/>
              <a:ext cx="180000" cy="180000"/>
            </a:xfrm>
            <a:prstGeom prst="plu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4-Point Star 37"/>
            <p:cNvSpPr/>
            <p:nvPr/>
          </p:nvSpPr>
          <p:spPr>
            <a:xfrm>
              <a:off x="251520" y="1731080"/>
              <a:ext cx="180000" cy="180000"/>
            </a:xfrm>
            <a:prstGeom prst="star4">
              <a:avLst/>
            </a:prstGeom>
            <a:solidFill>
              <a:schemeClr val="bg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267018" y="2044626"/>
              <a:ext cx="180000" cy="180000"/>
            </a:xfrm>
            <a:prstGeom prst="star5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8560" y="974522"/>
              <a:ext cx="1443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Craft Lodge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8560" y="629980"/>
              <a:ext cx="1443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Triangle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8560" y="1299756"/>
              <a:ext cx="1443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York Lodge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8560" y="1622634"/>
              <a:ext cx="1443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2"/>
                  </a:solidFill>
                </a:rPr>
                <a:t>Sov</a:t>
              </a:r>
              <a:r>
                <a:rPr lang="en-US" dirty="0">
                  <a:solidFill>
                    <a:schemeClr val="tx2"/>
                  </a:solidFill>
                </a:rPr>
                <a:t>. Chapter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8560" y="1947828"/>
              <a:ext cx="1443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Encampment</a:t>
              </a:r>
            </a:p>
          </p:txBody>
        </p:sp>
      </p:grpSp>
      <p:sp>
        <p:nvSpPr>
          <p:cNvPr id="45" name="Cross 44"/>
          <p:cNvSpPr/>
          <p:nvPr/>
        </p:nvSpPr>
        <p:spPr>
          <a:xfrm>
            <a:off x="3235295" y="5973095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/>
          <p:cNvSpPr/>
          <p:nvPr/>
        </p:nvSpPr>
        <p:spPr>
          <a:xfrm>
            <a:off x="7788208" y="2096872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7-Point Star 46"/>
          <p:cNvSpPr/>
          <p:nvPr/>
        </p:nvSpPr>
        <p:spPr>
          <a:xfrm>
            <a:off x="7716200" y="2276872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7-Point Star 47"/>
          <p:cNvSpPr/>
          <p:nvPr/>
        </p:nvSpPr>
        <p:spPr>
          <a:xfrm>
            <a:off x="9048328" y="3689432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>
            <a:off x="9120336" y="3465024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4-Point Star 49"/>
          <p:cNvSpPr/>
          <p:nvPr/>
        </p:nvSpPr>
        <p:spPr>
          <a:xfrm>
            <a:off x="9256308" y="3656041"/>
            <a:ext cx="180000" cy="180000"/>
          </a:xfrm>
          <a:prstGeom prst="star4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4-Point Star 33"/>
          <p:cNvSpPr/>
          <p:nvPr/>
        </p:nvSpPr>
        <p:spPr>
          <a:xfrm>
            <a:off x="3376324" y="6137939"/>
            <a:ext cx="148996" cy="148996"/>
          </a:xfrm>
          <a:prstGeom prst="star4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>
            <a:off x="8148811" y="2112849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4-Point Star 51"/>
          <p:cNvSpPr/>
          <p:nvPr/>
        </p:nvSpPr>
        <p:spPr>
          <a:xfrm>
            <a:off x="8124996" y="2303370"/>
            <a:ext cx="180000" cy="180000"/>
          </a:xfrm>
          <a:prstGeom prst="star4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>
            <a:off x="9294056" y="3191281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4-Point Star 53"/>
          <p:cNvSpPr/>
          <p:nvPr/>
        </p:nvSpPr>
        <p:spPr>
          <a:xfrm>
            <a:off x="9538095" y="3325771"/>
            <a:ext cx="180000" cy="180000"/>
          </a:xfrm>
          <a:prstGeom prst="star4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9353332" y="3390333"/>
            <a:ext cx="180000" cy="180000"/>
          </a:xfrm>
          <a:prstGeom prst="star5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7-Point Star 55"/>
          <p:cNvSpPr/>
          <p:nvPr/>
        </p:nvSpPr>
        <p:spPr>
          <a:xfrm>
            <a:off x="8025927" y="1766365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>
            <a:off x="7854053" y="1894732"/>
            <a:ext cx="120281" cy="120281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>
            <a:off x="8184795" y="1880848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7-Point Star 58"/>
          <p:cNvSpPr/>
          <p:nvPr/>
        </p:nvSpPr>
        <p:spPr>
          <a:xfrm>
            <a:off x="9654736" y="3722773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7-Point Star 59"/>
          <p:cNvSpPr/>
          <p:nvPr/>
        </p:nvSpPr>
        <p:spPr>
          <a:xfrm>
            <a:off x="9452776" y="3789040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/>
          <p:cNvSpPr/>
          <p:nvPr/>
        </p:nvSpPr>
        <p:spPr>
          <a:xfrm>
            <a:off x="9684494" y="3449475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>
            <a:off x="9654736" y="3189958"/>
            <a:ext cx="180000" cy="180000"/>
          </a:xfrm>
          <a:prstGeom prst="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7-Point Star 62"/>
          <p:cNvSpPr/>
          <p:nvPr/>
        </p:nvSpPr>
        <p:spPr>
          <a:xfrm>
            <a:off x="7932224" y="1229926"/>
            <a:ext cx="180000" cy="18000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55440" y="6592268"/>
            <a:ext cx="2895600" cy="365125"/>
          </a:xfrm>
        </p:spPr>
        <p:txBody>
          <a:bodyPr/>
          <a:lstStyle/>
          <a:p>
            <a:r>
              <a:rPr lang="en-US" dirty="0"/>
              <a:t>S.A. Federation 1914 - 2014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38864" y="6376244"/>
            <a:ext cx="2133600" cy="365125"/>
          </a:xfrm>
        </p:spPr>
        <p:txBody>
          <a:bodyPr/>
          <a:lstStyle/>
          <a:p>
            <a:fld id="{37E80F60-CD40-4950-830F-A7FD417E41C0}" type="slidenum">
              <a:rPr lang="en-US" smtClean="0"/>
              <a:t>5</a:t>
            </a:fld>
            <a:endParaRPr lang="en-US" dirty="0"/>
          </a:p>
        </p:txBody>
      </p:sp>
      <p:sp>
        <p:nvSpPr>
          <p:cNvPr id="64" name="4-Point Star 63"/>
          <p:cNvSpPr/>
          <p:nvPr/>
        </p:nvSpPr>
        <p:spPr>
          <a:xfrm>
            <a:off x="3360822" y="6122437"/>
            <a:ext cx="180000" cy="180000"/>
          </a:xfrm>
          <a:prstGeom prst="star4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1864" y="58875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LODGES IN 1967</a:t>
            </a:r>
          </a:p>
        </p:txBody>
      </p:sp>
    </p:spTree>
    <p:extLst>
      <p:ext uri="{BB962C8B-B14F-4D97-AF65-F5344CB8AC3E}">
        <p14:creationId xmlns:p14="http://schemas.microsoft.com/office/powerpoint/2010/main" val="36220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Microsoft Office PowerPoint</Application>
  <PresentationFormat>Widescreen</PresentationFormat>
  <Paragraphs>136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Bronner</dc:creator>
  <cp:lastModifiedBy>LindaLewies</cp:lastModifiedBy>
  <cp:revision>1</cp:revision>
  <dcterms:created xsi:type="dcterms:W3CDTF">2022-02-07T14:19:53Z</dcterms:created>
  <dcterms:modified xsi:type="dcterms:W3CDTF">2022-02-10T09:28:39Z</dcterms:modified>
</cp:coreProperties>
</file>