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0" r:id="rId4"/>
    <p:sldId id="259" r:id="rId5"/>
    <p:sldId id="261" r:id="rId6"/>
    <p:sldId id="263" r:id="rId7"/>
    <p:sldId id="264" r:id="rId8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6B4"/>
    <a:srgbClr val="0000FF"/>
    <a:srgbClr val="9900FF"/>
    <a:srgbClr val="800080"/>
    <a:srgbClr val="CC00CC"/>
    <a:srgbClr val="CC0099"/>
    <a:srgbClr val="103696"/>
    <a:srgbClr val="FF46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F53A-C4E3-4D5B-92AB-515853C8DD91}" type="datetimeFigureOut">
              <a:rPr lang="zh-TW" altLang="en-US" smtClean="0"/>
              <a:t>2016/9/26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1781-875B-49AB-92F5-6F72A8ED8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13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D98A-1A2B-45F4-9914-1F56472610F9}" type="datetimeFigureOut">
              <a:rPr lang="zh-TW" altLang="en-US" smtClean="0"/>
              <a:t>2016/9/26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E96B-C37C-41BF-B0A7-206C2A65E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" y="4695290"/>
            <a:ext cx="2195458" cy="1843622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547557"/>
            <a:ext cx="12192000" cy="310444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NTHU</a:t>
            </a:r>
            <a:r>
              <a:rPr lang="en-US" altLang="zh-TW" sz="1400" baseline="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   IEEM   Quality Management Lab</a:t>
            </a:r>
            <a:endParaRPr lang="zh-TW" altLang="en-US" sz="1400" dirty="0">
              <a:latin typeface="+mn-lt"/>
              <a:ea typeface="GeosansLight" panose="02000603020000020003" pitchFamily="2" charset="-12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41936"/>
            <a:ext cx="9144000" cy="2565342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1036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38912"/>
            <a:ext cx="12192000" cy="55983"/>
          </a:xfrm>
          <a:prstGeom prst="rect">
            <a:avLst/>
          </a:prstGeom>
          <a:solidFill>
            <a:srgbClr val="49A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" y="1519"/>
            <a:ext cx="12192000" cy="877312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/>
          </p:nvPr>
        </p:nvSpPr>
        <p:spPr>
          <a:xfrm>
            <a:off x="3525416" y="5361121"/>
            <a:ext cx="5141168" cy="3795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26" name="文字版面配置區 24"/>
          <p:cNvSpPr>
            <a:spLocks noGrp="1"/>
          </p:cNvSpPr>
          <p:nvPr>
            <p:ph type="body" sz="quarter" idx="11"/>
          </p:nvPr>
        </p:nvSpPr>
        <p:spPr>
          <a:xfrm>
            <a:off x="3525416" y="5801293"/>
            <a:ext cx="5141169" cy="3385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2"/>
          </p:nvPr>
        </p:nvSpPr>
        <p:spPr>
          <a:xfrm>
            <a:off x="1524000" y="3715924"/>
            <a:ext cx="9144000" cy="12703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endParaRPr lang="zh-TW" altLang="en-US" dirty="0" smtClean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33" y="67171"/>
            <a:ext cx="1623317" cy="162331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53" y="4955450"/>
            <a:ext cx="1233777" cy="7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83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133" y="905691"/>
            <a:ext cx="11751733" cy="5561153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103696"/>
              </a:buClr>
              <a:buSzPct val="75000"/>
              <a:buFont typeface="Wingdings" panose="05000000000000000000" pitchFamily="2" charset="2"/>
              <a:buChar char="n"/>
              <a:defRPr sz="2800" b="0">
                <a:solidFill>
                  <a:srgbClr val="103696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  <a:defRPr sz="25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Times New Roman" panose="02020603050405020304" pitchFamily="18" charset="0"/>
              <a:buChar char="►"/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4586" y="165739"/>
            <a:ext cx="10322826" cy="569869"/>
          </a:xfrm>
        </p:spPr>
        <p:txBody>
          <a:bodyPr/>
          <a:lstStyle>
            <a:lvl1pPr algn="ctr">
              <a:defRPr b="1">
                <a:ln w="3175">
                  <a:noFill/>
                </a:ln>
                <a:solidFill>
                  <a:srgbClr val="1036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547557"/>
            <a:ext cx="12192000" cy="310444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NTHU</a:t>
            </a:r>
            <a:r>
              <a:rPr lang="en-US" altLang="zh-TW" sz="1400" baseline="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   IEEM   Quality Management Lab</a:t>
            </a:r>
            <a:endParaRPr lang="zh-TW" altLang="en-US" sz="1400" dirty="0">
              <a:latin typeface="+mn-lt"/>
              <a:ea typeface="GeosansLight" panose="02000603020000020003" pitchFamily="2" charset="-120"/>
              <a:cs typeface="Arial" panose="020B0604020202020204" pitchFamily="34" charset="0"/>
            </a:endParaRP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1205243" y="729210"/>
            <a:ext cx="9384387" cy="0"/>
          </a:xfrm>
          <a:prstGeom prst="line">
            <a:avLst/>
          </a:prstGeom>
          <a:ln w="12700" cap="flat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103678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57412" y="6603540"/>
            <a:ext cx="913533" cy="24581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E0C9A2DA-6894-44A0-8F07-93C2C1B2E00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" y="20547"/>
            <a:ext cx="773815" cy="773815"/>
          </a:xfrm>
          <a:prstGeom prst="rect">
            <a:avLst/>
          </a:prstGeom>
        </p:spPr>
      </p:pic>
      <p:sp>
        <p:nvSpPr>
          <p:cNvPr id="29" name="矩形 28"/>
          <p:cNvSpPr/>
          <p:nvPr userDrawn="1"/>
        </p:nvSpPr>
        <p:spPr>
          <a:xfrm>
            <a:off x="0" y="6538912"/>
            <a:ext cx="12192000" cy="55983"/>
          </a:xfrm>
          <a:prstGeom prst="rect">
            <a:avLst/>
          </a:prstGeom>
          <a:solidFill>
            <a:srgbClr val="49A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50" y="5798634"/>
            <a:ext cx="881550" cy="7402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21" y="-9365"/>
            <a:ext cx="1101779" cy="6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67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FACC-5D01-4F1F-97B6-9EA8D5AE78CC}" type="datetime1">
              <a:rPr lang="zh-TW" altLang="en-US" smtClean="0"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EE95-C242-478E-B203-D664B122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A </a:t>
            </a:r>
            <a:r>
              <a:rPr lang="en-US" altLang="zh-TW" b="0" dirty="0"/>
              <a:t>repetitive group sampling plan by variables inspection for product acceptance determination</a:t>
            </a:r>
            <a:r>
              <a:rPr lang="en-US" altLang="zh-TW" b="0" dirty="0" smtClean="0"/>
              <a:t>. </a:t>
            </a:r>
            <a:r>
              <a:rPr lang="en-US" altLang="zh-TW" b="0" dirty="0"/>
              <a:t>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i="1" dirty="0"/>
              <a:t>European Journal of Industrial Engineering</a:t>
            </a:r>
            <a:r>
              <a:rPr lang="en-US" altLang="zh-TW" dirty="0"/>
              <a:t>, </a:t>
            </a:r>
            <a:r>
              <a:rPr lang="en-US" altLang="zh-TW" i="1" dirty="0"/>
              <a:t>9</a:t>
            </a:r>
            <a:r>
              <a:rPr lang="en-US" altLang="zh-TW" dirty="0"/>
              <a:t>(3), 308-326. </a:t>
            </a:r>
            <a:endParaRPr lang="en-US" altLang="zh-TW" dirty="0" smtClean="0"/>
          </a:p>
          <a:p>
            <a:r>
              <a:rPr lang="en-US" altLang="zh-TW" dirty="0" smtClean="0"/>
              <a:t>Wu</a:t>
            </a:r>
            <a:r>
              <a:rPr lang="en-US" altLang="zh-TW" dirty="0"/>
              <a:t>, C. W., Aslam, M., Chen, J. C., &amp; Jun, C. H. (2015).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RGS plan</a:t>
            </a:r>
          </a:p>
          <a:p>
            <a:pPr lvl="1"/>
            <a:r>
              <a:rPr lang="zh-TW" altLang="en-US" dirty="0" smtClean="0"/>
              <a:t>基本精神為何？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操作流程為何？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single sampling plan</a:t>
            </a:r>
            <a:r>
              <a:rPr lang="zh-TW" altLang="en-US" dirty="0" smtClean="0"/>
              <a:t>的差異為何？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Sequential </a:t>
            </a:r>
            <a:r>
              <a:rPr lang="en-US" altLang="zh-TW" dirty="0"/>
              <a:t>sampling </a:t>
            </a:r>
            <a:r>
              <a:rPr lang="en-US" altLang="zh-TW" dirty="0" smtClean="0"/>
              <a:t>plan</a:t>
            </a:r>
            <a:r>
              <a:rPr lang="zh-TW" altLang="en-US" dirty="0"/>
              <a:t>的差異為何？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/>
              <a:t>在什麼條件下，</a:t>
            </a:r>
            <a:r>
              <a:rPr lang="en-US" altLang="zh-TW" dirty="0" smtClean="0"/>
              <a:t>RGS plan</a:t>
            </a:r>
            <a:r>
              <a:rPr lang="zh-TW" altLang="en-US" dirty="0" smtClean="0"/>
              <a:t>會退化為</a:t>
            </a:r>
            <a:r>
              <a:rPr lang="en-US" altLang="zh-TW" dirty="0" smtClean="0"/>
              <a:t>single sampling plan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en-US" altLang="zh-TW" dirty="0"/>
              <a:t>RGS </a:t>
            </a:r>
            <a:r>
              <a:rPr lang="en-US" altLang="zh-TW" dirty="0" smtClean="0"/>
              <a:t>plan</a:t>
            </a:r>
            <a:r>
              <a:rPr lang="zh-TW" altLang="en-US" dirty="0" smtClean="0"/>
              <a:t>之允</a:t>
            </a:r>
            <a:r>
              <a:rPr lang="zh-TW" altLang="en-US" dirty="0"/>
              <a:t>收機率函數如何推導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/>
              <a:t>何謂</a:t>
            </a:r>
            <a:r>
              <a:rPr lang="en-US" altLang="zh-TW" dirty="0" smtClean="0"/>
              <a:t>ASN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?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RGS </a:t>
            </a:r>
            <a:r>
              <a:rPr lang="en-US" altLang="zh-TW" dirty="0"/>
              <a:t>plan</a:t>
            </a:r>
            <a:r>
              <a:rPr lang="zh-TW" altLang="en-US" dirty="0" smtClean="0"/>
              <a:t>之</a:t>
            </a:r>
            <a:r>
              <a:rPr lang="en-US" altLang="zh-TW" dirty="0" smtClean="0"/>
              <a:t>ASN</a:t>
            </a:r>
            <a:r>
              <a:rPr lang="zh-TW" altLang="en-US" dirty="0" smtClean="0"/>
              <a:t>函數</a:t>
            </a:r>
            <a:r>
              <a:rPr lang="zh-TW" altLang="en-US" dirty="0"/>
              <a:t>如何推導？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基</a:t>
            </a:r>
            <a:r>
              <a:rPr lang="zh-TW" altLang="en-US" dirty="0" smtClean="0"/>
              <a:t>本觀念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6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TW" altLang="en-US" dirty="0" smtClean="0"/>
                  <a:t>在求解</a:t>
                </a:r>
                <a:r>
                  <a:rPr lang="en-US" altLang="zh-TW" dirty="0" smtClean="0"/>
                  <a:t>RGS plan</a:t>
                </a:r>
                <a:r>
                  <a:rPr lang="zh-TW" altLang="en-US" dirty="0" smtClean="0"/>
                  <a:t>計畫參數時，其目標式是如何設定？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 smtClean="0"/>
                  <a:t>本篇目標式使用</a:t>
                </a:r>
                <a:r>
                  <a:rPr lang="en-US" altLang="zh-TW" dirty="0" smtClean="0"/>
                  <a:t>ASN(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LTPD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，若使用</a:t>
                </a:r>
                <a:r>
                  <a:rPr lang="en-US" altLang="zh-TW" dirty="0"/>
                  <a:t>ASN(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AQL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[ASN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AQL</m:t>
                        </m:r>
                      </m:sub>
                    </m:sSub>
                  </m:oMath>
                </a14:m>
                <a:r>
                  <a:rPr lang="en-US" altLang="zh-TW" dirty="0"/>
                  <a:t>) </a:t>
                </a:r>
                <a:r>
                  <a:rPr lang="en-US" altLang="zh-TW" dirty="0" smtClean="0"/>
                  <a:t>+</a:t>
                </a:r>
                <a:r>
                  <a:rPr lang="en-US" altLang="zh-TW" dirty="0"/>
                  <a:t> ASN(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LTPD</m:t>
                        </m:r>
                      </m:sub>
                    </m:sSub>
                  </m:oMath>
                </a14:m>
                <a:r>
                  <a:rPr lang="en-US" altLang="zh-TW" dirty="0"/>
                  <a:t>) </a:t>
                </a:r>
                <a:r>
                  <a:rPr lang="en-US" altLang="zh-TW" dirty="0" smtClean="0"/>
                  <a:t>]</a:t>
                </a:r>
                <a:r>
                  <a:rPr lang="zh-TW" altLang="en-US" dirty="0" smtClean="0"/>
                  <a:t>、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ASN(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zh-TW" dirty="0" smtClean="0"/>
                  <a:t>))</a:t>
                </a:r>
                <a:r>
                  <a:rPr lang="zh-TW" altLang="en-US" dirty="0" smtClean="0"/>
                  <a:t>，</a:t>
                </a:r>
                <a:r>
                  <a:rPr lang="zh-TW" altLang="en-US" dirty="0" smtClean="0"/>
                  <a:t>分別代表的意義有何不同？所得到的解會有何差異？又哪個目標式的選擇較佳？為什麼？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 smtClean="0"/>
                  <a:t>若</a:t>
                </a:r>
                <a:r>
                  <a:rPr lang="en-US" altLang="zh-TW" dirty="0"/>
                  <a:t>OC curve</a:t>
                </a:r>
                <a:r>
                  <a:rPr lang="zh-TW" altLang="en-US" dirty="0"/>
                  <a:t>要越接近理想</a:t>
                </a:r>
                <a:r>
                  <a:rPr lang="en-US" altLang="zh-TW" dirty="0"/>
                  <a:t>OC curve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值須越大還是越小？</a:t>
                </a:r>
                <a:endParaRPr lang="en-US" altLang="zh-TW" dirty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/>
                  <a:t>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TW" altLang="en-US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TW" altLang="en-US" dirty="0"/>
                  <a:t>變大或變小時，</a:t>
                </a:r>
                <a:r>
                  <a:rPr lang="en-US" altLang="zh-TW" dirty="0"/>
                  <a:t>OC curve</a:t>
                </a:r>
                <a:r>
                  <a:rPr lang="zh-TW" altLang="en-US" dirty="0"/>
                  <a:t>會有什麼影響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問題思考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5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目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練習如何利用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求解具限制式之最大、最小化問題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完成</a:t>
            </a:r>
            <a:r>
              <a:rPr lang="zh-TW" altLang="en-US" dirty="0"/>
              <a:t>表一</a:t>
            </a:r>
            <a:r>
              <a:rPr lang="zh-TW" altLang="en-US" dirty="0" smtClean="0"/>
              <a:t>到表四</a:t>
            </a:r>
            <a:endParaRPr lang="en-US" altLang="zh-TW" dirty="0" smtClean="0"/>
          </a:p>
          <a:p>
            <a:r>
              <a:rPr lang="zh-TW" altLang="en-US" dirty="0"/>
              <a:t>完成圖一到圖</a:t>
            </a:r>
            <a:r>
              <a:rPr lang="zh-TW" altLang="en-US" dirty="0" smtClean="0"/>
              <a:t>二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Design </a:t>
            </a:r>
            <a:r>
              <a:rPr lang="en-US" altLang="zh-TW" b="0" dirty="0"/>
              <a:t>and construction of a variables repetitive group sampling plan for unilateral specification limit.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i="1" dirty="0"/>
              <a:t>Communications in Statistics-Simulation and Computation, 43(8), 1866-1878.  </a:t>
            </a:r>
            <a:endParaRPr lang="en-US" altLang="zh-TW" i="1" dirty="0" smtClean="0"/>
          </a:p>
          <a:p>
            <a:r>
              <a:rPr lang="en-US" altLang="zh-TW" dirty="0"/>
              <a:t>Liu, S. W., &amp; Wu, C. W. (2014).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[</a:t>
            </a:r>
            <a:r>
              <a:rPr lang="en-US" altLang="zh-TW" dirty="0"/>
              <a:t>5]</a:t>
            </a:r>
            <a:r>
              <a:rPr lang="zh-TW" altLang="en-US" dirty="0" smtClean="0"/>
              <a:t>單邊製程能力指標之</a:t>
            </a:r>
            <a:r>
              <a:rPr lang="en-US" altLang="zh-TW" dirty="0" smtClean="0"/>
              <a:t>Single Sampling Plan </a:t>
            </a:r>
            <a:r>
              <a:rPr lang="zh-TW" altLang="en-US" dirty="0" smtClean="0"/>
              <a:t>的推廣</a:t>
            </a:r>
            <a:endParaRPr lang="en-US" altLang="zh-TW" dirty="0" smtClean="0"/>
          </a:p>
          <a:p>
            <a:endParaRPr lang="en-US" altLang="zh-TW" smtClean="0"/>
          </a:p>
          <a:p>
            <a:r>
              <a:rPr lang="zh-TW" altLang="en-US" smtClean="0"/>
              <a:t>完成</a:t>
            </a:r>
            <a:r>
              <a:rPr lang="zh-TW" altLang="en-US" dirty="0" smtClean="0"/>
              <a:t>表一到表三</a:t>
            </a:r>
            <a:endParaRPr lang="en-US" altLang="zh-TW" dirty="0" smtClean="0"/>
          </a:p>
          <a:p>
            <a:r>
              <a:rPr lang="zh-TW" altLang="en-US" dirty="0"/>
              <a:t>完成圖一到圖四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Sherman, R. E. (1965). Design and evaluation of a repetitive group sampling plan. </a:t>
            </a:r>
            <a:r>
              <a:rPr lang="en-US" altLang="zh-TW" i="1" dirty="0" err="1"/>
              <a:t>Technometrics</a:t>
            </a:r>
            <a:r>
              <a:rPr lang="en-US" altLang="zh-TW" dirty="0"/>
              <a:t>, </a:t>
            </a:r>
            <a:r>
              <a:rPr lang="en-US" altLang="zh-TW" i="1" dirty="0"/>
              <a:t>7</a:t>
            </a:r>
            <a:r>
              <a:rPr lang="en-US" altLang="zh-TW" dirty="0"/>
              <a:t>(1), 11-21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Balamurali</a:t>
            </a:r>
            <a:r>
              <a:rPr lang="en-US" altLang="zh-TW" dirty="0"/>
              <a:t>, S., Park, H., Jun, C. H., Kim, K. J., &amp; Lee, J. (2005). Designing of variables repetitive group sampling plan involving minimum average sample number. </a:t>
            </a:r>
            <a:r>
              <a:rPr lang="en-US" altLang="zh-TW" i="1" dirty="0"/>
              <a:t>Communications in Statistics—Simulation and Computation®</a:t>
            </a:r>
            <a:r>
              <a:rPr lang="en-US" altLang="zh-TW" dirty="0"/>
              <a:t>, </a:t>
            </a:r>
            <a:r>
              <a:rPr lang="en-US" altLang="zh-TW" i="1" dirty="0"/>
              <a:t>34</a:t>
            </a:r>
            <a:r>
              <a:rPr lang="en-US" altLang="zh-TW" dirty="0"/>
              <a:t>(3), 799-809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Balamurali</a:t>
            </a:r>
            <a:r>
              <a:rPr lang="en-US" altLang="zh-TW" dirty="0"/>
              <a:t>, S., &amp; Jun, C. H. (2006). Repetitive group sampling procedure for variables inspection. </a:t>
            </a:r>
            <a:r>
              <a:rPr lang="en-US" altLang="zh-TW" i="1" dirty="0"/>
              <a:t>Journal of Applied Statistics</a:t>
            </a:r>
            <a:r>
              <a:rPr lang="en-US" altLang="zh-TW" dirty="0"/>
              <a:t>, </a:t>
            </a:r>
            <a:r>
              <a:rPr lang="en-US" altLang="zh-TW" i="1" dirty="0"/>
              <a:t>33</a:t>
            </a:r>
            <a:r>
              <a:rPr lang="en-US" altLang="zh-TW" dirty="0"/>
              <a:t>(3), 327-338.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補充資料</a:t>
            </a:r>
            <a:r>
              <a:rPr lang="en-US" altLang="zh-TW" dirty="0" smtClean="0"/>
              <a:t>-RGS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0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8275</TotalTime>
  <Words>217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20" baseType="lpstr">
      <vt:lpstr>Arial Unicode MS</vt:lpstr>
      <vt:lpstr>Champagne &amp; Limousines</vt:lpstr>
      <vt:lpstr>GeosansLight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A repetitive group sampling plan by variables inspection for product acceptance determination.  </vt:lpstr>
      <vt:lpstr>基本觀念</vt:lpstr>
      <vt:lpstr>問題思考</vt:lpstr>
      <vt:lpstr>程式練習</vt:lpstr>
      <vt:lpstr>Design and construction of a variables repetitive group sampling plan for unilateral specification limit. </vt:lpstr>
      <vt:lpstr>程式練習</vt:lpstr>
      <vt:lpstr>補充資料-RGS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ying</cp:lastModifiedBy>
  <cp:revision>435</cp:revision>
  <cp:lastPrinted>2016-02-25T05:14:02Z</cp:lastPrinted>
  <dcterms:created xsi:type="dcterms:W3CDTF">2015-10-17T17:24:52Z</dcterms:created>
  <dcterms:modified xsi:type="dcterms:W3CDTF">2016-09-26T07:36:09Z</dcterms:modified>
</cp:coreProperties>
</file>