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6B4"/>
    <a:srgbClr val="0000FF"/>
    <a:srgbClr val="9900FF"/>
    <a:srgbClr val="800080"/>
    <a:srgbClr val="CC00CC"/>
    <a:srgbClr val="CC0099"/>
    <a:srgbClr val="103696"/>
    <a:srgbClr val="FF4600"/>
    <a:srgbClr val="FF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3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DF53A-C4E3-4D5B-92AB-515853C8DD91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1781-875B-49AB-92F5-6F72A8ED8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13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9D98A-1A2B-45F4-9914-1F56472610F9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1E96B-C37C-41BF-B0A7-206C2A65E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5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" y="4695290"/>
            <a:ext cx="2195458" cy="1843622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547557"/>
            <a:ext cx="12192000" cy="310444"/>
          </a:xfrm>
          <a:prstGeom prst="rect">
            <a:avLst/>
          </a:prstGeom>
          <a:solidFill>
            <a:srgbClr val="10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NTHU</a:t>
            </a:r>
            <a:r>
              <a:rPr lang="en-US" altLang="zh-TW" sz="1400" baseline="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   IEEM   Quality Management Lab</a:t>
            </a:r>
            <a:endParaRPr lang="zh-TW" altLang="en-US" sz="1400" dirty="0">
              <a:latin typeface="+mn-lt"/>
              <a:ea typeface="GeosansLight" panose="02000603020000020003" pitchFamily="2" charset="-12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41936"/>
            <a:ext cx="9144000" cy="2565342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1036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538912"/>
            <a:ext cx="12192000" cy="55983"/>
          </a:xfrm>
          <a:prstGeom prst="rect">
            <a:avLst/>
          </a:prstGeom>
          <a:solidFill>
            <a:srgbClr val="49A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" y="1519"/>
            <a:ext cx="12192000" cy="877312"/>
          </a:xfrm>
          <a:prstGeom prst="rect">
            <a:avLst/>
          </a:prstGeom>
          <a:solidFill>
            <a:srgbClr val="10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/>
          </p:nvPr>
        </p:nvSpPr>
        <p:spPr>
          <a:xfrm>
            <a:off x="3525416" y="5361121"/>
            <a:ext cx="5141168" cy="3795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  <p:sp>
        <p:nvSpPr>
          <p:cNvPr id="26" name="文字版面配置區 24"/>
          <p:cNvSpPr>
            <a:spLocks noGrp="1"/>
          </p:cNvSpPr>
          <p:nvPr>
            <p:ph type="body" sz="quarter" idx="11"/>
          </p:nvPr>
        </p:nvSpPr>
        <p:spPr>
          <a:xfrm>
            <a:off x="3525416" y="5801293"/>
            <a:ext cx="5141169" cy="3385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sz="quarter" idx="12"/>
          </p:nvPr>
        </p:nvSpPr>
        <p:spPr>
          <a:xfrm>
            <a:off x="1524000" y="3715924"/>
            <a:ext cx="9144000" cy="12703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endParaRPr lang="zh-TW" altLang="en-US" dirty="0" smtClean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33" y="67171"/>
            <a:ext cx="1623317" cy="162331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53" y="4955450"/>
            <a:ext cx="1233777" cy="7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837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133" y="905691"/>
            <a:ext cx="11751733" cy="5561153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103696"/>
              </a:buClr>
              <a:buSzPct val="75000"/>
              <a:buFont typeface="Wingdings" panose="05000000000000000000" pitchFamily="2" charset="2"/>
              <a:buChar char="n"/>
              <a:defRPr sz="2800" b="0">
                <a:solidFill>
                  <a:srgbClr val="103696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Char char="n"/>
              <a:defRPr sz="25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SzPct val="70000"/>
              <a:buFont typeface="Times New Roman" panose="02020603050405020304" pitchFamily="18" charset="0"/>
              <a:buChar char="►"/>
              <a:defRPr sz="2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defRPr sz="2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defRPr sz="2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4586" y="165739"/>
            <a:ext cx="10322826" cy="569869"/>
          </a:xfrm>
        </p:spPr>
        <p:txBody>
          <a:bodyPr/>
          <a:lstStyle>
            <a:lvl1pPr algn="ctr">
              <a:defRPr b="1">
                <a:ln w="3175">
                  <a:noFill/>
                </a:ln>
                <a:solidFill>
                  <a:srgbClr val="1036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547557"/>
            <a:ext cx="12192000" cy="310444"/>
          </a:xfrm>
          <a:prstGeom prst="rect">
            <a:avLst/>
          </a:prstGeom>
          <a:solidFill>
            <a:srgbClr val="103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NTHU</a:t>
            </a:r>
            <a:r>
              <a:rPr lang="en-US" altLang="zh-TW" sz="1400" baseline="0" dirty="0" smtClean="0">
                <a:latin typeface="+mn-lt"/>
                <a:ea typeface="Champagne &amp; Limousines" panose="020B0502020202020204" pitchFamily="34" charset="0"/>
                <a:cs typeface="Arial" panose="020B0604020202020204" pitchFamily="34" charset="0"/>
              </a:rPr>
              <a:t>   IEEM   Quality Management Lab</a:t>
            </a:r>
            <a:endParaRPr lang="zh-TW" altLang="en-US" sz="1400" dirty="0">
              <a:latin typeface="+mn-lt"/>
              <a:ea typeface="GeosansLight" panose="02000603020000020003" pitchFamily="2" charset="-120"/>
              <a:cs typeface="Arial" panose="020B0604020202020204" pitchFamily="34" charset="0"/>
            </a:endParaRPr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1205243" y="729210"/>
            <a:ext cx="9384387" cy="0"/>
          </a:xfrm>
          <a:prstGeom prst="line">
            <a:avLst/>
          </a:prstGeom>
          <a:ln w="12700" cap="flat" cmpd="sng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4000">
                  <a:srgbClr val="103678"/>
                </a:gs>
              </a:gsLst>
              <a:path path="circle">
                <a:fillToRect l="50000" t="50000" r="50000" b="50000"/>
              </a:path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257412" y="6603540"/>
            <a:ext cx="913533" cy="245816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fld id="{E0C9A2DA-6894-44A0-8F07-93C2C1B2E00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7" name="圖片 2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" y="20547"/>
            <a:ext cx="773815" cy="773815"/>
          </a:xfrm>
          <a:prstGeom prst="rect">
            <a:avLst/>
          </a:prstGeom>
        </p:spPr>
      </p:pic>
      <p:sp>
        <p:nvSpPr>
          <p:cNvPr id="29" name="矩形 28"/>
          <p:cNvSpPr/>
          <p:nvPr userDrawn="1"/>
        </p:nvSpPr>
        <p:spPr>
          <a:xfrm>
            <a:off x="0" y="6538912"/>
            <a:ext cx="12192000" cy="55983"/>
          </a:xfrm>
          <a:prstGeom prst="rect">
            <a:avLst/>
          </a:prstGeom>
          <a:solidFill>
            <a:srgbClr val="49A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450" y="5798634"/>
            <a:ext cx="881550" cy="7402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221" y="-9365"/>
            <a:ext cx="1101779" cy="6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67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FACC-5D01-4F1F-97B6-9EA8D5AE78CC}" type="datetime1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EE95-C242-478E-B203-D664B122CB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Testing </a:t>
            </a:r>
            <a:r>
              <a:rPr lang="en-US" altLang="zh-TW" b="0" dirty="0"/>
              <a:t>process capability for one-sided specification limit with application to the voltage level translator</a:t>
            </a:r>
            <a:r>
              <a:rPr lang="en-US" altLang="zh-TW" b="0" dirty="0" smtClean="0"/>
              <a:t>.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22222"/>
                </a:solidFill>
                <a:latin typeface="Arial"/>
              </a:rPr>
              <a:t> </a:t>
            </a:r>
            <a:r>
              <a:rPr lang="en-US" altLang="zh-TW" i="1" dirty="0"/>
              <a:t> Microelectronics Reliability, 42(12), 1975-1983.</a:t>
            </a:r>
            <a:r>
              <a:rPr lang="en-US" altLang="zh-TW" dirty="0" smtClean="0"/>
              <a:t> </a:t>
            </a:r>
          </a:p>
          <a:p>
            <a:r>
              <a:rPr lang="en-US" altLang="zh-TW" dirty="0">
                <a:solidFill>
                  <a:srgbClr val="222222"/>
                </a:solidFill>
                <a:latin typeface="Arial"/>
              </a:rPr>
              <a:t>Lin, P. C., &amp; </a:t>
            </a:r>
            <a:r>
              <a:rPr lang="en-US" altLang="zh-TW" dirty="0" err="1">
                <a:solidFill>
                  <a:srgbClr val="222222"/>
                </a:solidFill>
                <a:latin typeface="Arial"/>
              </a:rPr>
              <a:t>Pearn</a:t>
            </a:r>
            <a:r>
              <a:rPr lang="en-US" altLang="zh-TW" dirty="0">
                <a:solidFill>
                  <a:srgbClr val="222222"/>
                </a:solidFill>
                <a:latin typeface="Arial"/>
              </a:rPr>
              <a:t>, W. L. (2002).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PU</m:t>
                        </m:r>
                      </m:sub>
                    </m:sSub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zh-TW" altLang="en-US" dirty="0" smtClean="0"/>
                  <a:t>指標與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pk</m:t>
                        </m:r>
                      </m:sub>
                    </m:sSub>
                    <m:r>
                      <a:rPr lang="zh-TW" altLang="en-US" b="0" i="1" smtClean="0">
                        <a:latin typeface="Cambria Math"/>
                      </a:rPr>
                      <m:t>指標</m:t>
                    </m:r>
                  </m:oMath>
                </a14:m>
                <a:r>
                  <a:rPr lang="zh-TW" altLang="en-US" dirty="0" smtClean="0"/>
                  <a:t>間的</a:t>
                </a:r>
                <a:r>
                  <a:rPr lang="zh-TW" altLang="en-US" dirty="0" smtClean="0"/>
                  <a:t>關係與分別的意義為何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>
                  <a:spcBef>
                    <a:spcPts val="1800"/>
                  </a:spcBef>
                </a:pPr>
                <a:r>
                  <a:rPr lang="zh-TW" altLang="en-US" dirty="0" smtClean="0"/>
                  <a:t>一般衡量估計式好壞的</a:t>
                </a:r>
                <a:r>
                  <a:rPr lang="zh-TW" altLang="en-US" dirty="0" smtClean="0"/>
                  <a:t>四個重要</a:t>
                </a:r>
                <a:r>
                  <a:rPr lang="zh-TW" altLang="en-US" dirty="0" smtClean="0"/>
                  <a:t>特性為何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PU</m:t>
                        </m:r>
                      </m:sub>
                    </m:sSub>
                  </m:oMath>
                </a14:m>
                <a:r>
                  <a:rPr lang="en-US" altLang="zh-TW" dirty="0"/>
                  <a:t>(</a:t>
                </a:r>
                <a:r>
                  <a:rPr lang="zh-TW" altLang="en-US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PL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PU</m:t>
                        </m:r>
                      </m:sub>
                    </m:sSub>
                  </m:oMath>
                </a14:m>
                <a:r>
                  <a:rPr lang="en-US" altLang="zh-TW" dirty="0"/>
                  <a:t>(</a:t>
                </a:r>
                <a:r>
                  <a:rPr lang="zh-TW" altLang="en-US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 smtClean="0"/>
                  <a:t>的差異為何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>
                  <a:spcBef>
                    <a:spcPts val="1800"/>
                  </a:spcBef>
                </a:pPr>
                <a:r>
                  <a:rPr lang="zh-TW" altLang="en-US" dirty="0" smtClean="0"/>
                  <a:t>若將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PU</m:t>
                        </m:r>
                      </m:sub>
                    </m:sSub>
                    <m:r>
                      <a:rPr lang="zh-TW" altLang="en-US" b="0" i="1" smtClean="0">
                        <a:latin typeface="Cambria Math"/>
                      </a:rPr>
                      <m:t>或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PL</m:t>
                        </m:r>
                      </m:sub>
                    </m:sSub>
                  </m:oMath>
                </a14:m>
                <a:r>
                  <a:rPr lang="zh-TW" altLang="en-US" dirty="0" smtClean="0"/>
                  <a:t>改用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zh-TW" altLang="en-US" b="0" i="1" smtClean="0">
                        <a:latin typeface="Cambria Math"/>
                      </a:rPr>
                      <m:t>或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PL</m:t>
                        </m:r>
                      </m:sub>
                    </m:sSub>
                  </m:oMath>
                </a14:m>
                <a:r>
                  <a:rPr lang="zh-TW" altLang="en-US" dirty="0" smtClean="0"/>
                  <a:t>所求出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critical value C</a:t>
                </a:r>
                <a:r>
                  <a:rPr lang="en-US" altLang="zh-TW" baseline="-25000" dirty="0" smtClean="0"/>
                  <a:t>0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或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值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會有何不同</a:t>
                </a:r>
                <a:r>
                  <a:rPr lang="zh-TW" altLang="en-US" dirty="0" smtClean="0"/>
                  <a:t>？在進行</a:t>
                </a:r>
                <a:r>
                  <a:rPr lang="zh-TW" altLang="en-US" dirty="0" smtClean="0"/>
                  <a:t>假</a:t>
                </a:r>
                <a:r>
                  <a:rPr lang="zh-TW" altLang="en-US" dirty="0"/>
                  <a:t>設</a:t>
                </a:r>
                <a:r>
                  <a:rPr lang="zh-TW" altLang="en-US" dirty="0" smtClean="0"/>
                  <a:t>檢定</a:t>
                </a:r>
                <a:r>
                  <a:rPr lang="zh-TW" altLang="en-US" dirty="0" smtClean="0"/>
                  <a:t>時所得之結論是否相同？為什麼？</a:t>
                </a:r>
                <a:endParaRPr lang="en-US" altLang="zh-TW" dirty="0" smtClean="0"/>
              </a:p>
              <a:p>
                <a:pPr>
                  <a:spcBef>
                    <a:spcPts val="1800"/>
                  </a:spcBef>
                </a:pPr>
                <a:r>
                  <a:rPr lang="zh-TW" altLang="en-US" dirty="0" smtClean="0"/>
                  <a:t>本</a:t>
                </a:r>
                <a:r>
                  <a:rPr lang="zh-TW" altLang="en-US" dirty="0"/>
                  <a:t>篇所提到的</a:t>
                </a:r>
                <a:r>
                  <a:rPr lang="en-US" altLang="zh-TW" dirty="0"/>
                  <a:t>UMVUE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PU</m:t>
                        </m:r>
                      </m:sub>
                    </m:sSub>
                  </m:oMath>
                </a14:m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之</a:t>
                </a:r>
                <a:r>
                  <a:rPr lang="en-US" altLang="zh-TW" dirty="0" smtClean="0"/>
                  <a:t>pdf</a:t>
                </a:r>
                <a:r>
                  <a:rPr lang="zh-TW" altLang="en-US" dirty="0" smtClean="0"/>
                  <a:t>為何？如何推導？</a:t>
                </a:r>
                <a:endParaRPr lang="en-US" altLang="zh-TW" dirty="0" smtClean="0"/>
              </a:p>
              <a:p>
                <a:pPr>
                  <a:spcBef>
                    <a:spcPts val="1800"/>
                  </a:spcBef>
                </a:pPr>
                <a:r>
                  <a:rPr lang="zh-TW" altLang="en-US" dirty="0"/>
                  <a:t>什麼是</a:t>
                </a:r>
                <a:r>
                  <a:rPr lang="en-US" altLang="zh-TW" dirty="0" smtClean="0"/>
                  <a:t>gamma </a:t>
                </a:r>
                <a:r>
                  <a:rPr lang="en-US" altLang="zh-TW" dirty="0"/>
                  <a:t>function</a:t>
                </a:r>
                <a:r>
                  <a:rPr lang="zh-TW" altLang="en-US" dirty="0" smtClean="0"/>
                  <a:t>？當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大時，如何求算</a:t>
                </a:r>
                <a:r>
                  <a:rPr lang="en-US" altLang="zh-TW" dirty="0" smtClean="0"/>
                  <a:t>?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67" t="-1096" r="-4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基本觀念</a:t>
            </a:r>
            <a:r>
              <a:rPr lang="en-US" altLang="zh-TW" dirty="0" smtClean="0"/>
              <a:t>/</a:t>
            </a:r>
            <a:r>
              <a:rPr lang="zh-TW" altLang="en-US" dirty="0" smtClean="0"/>
              <a:t>問題思考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0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r>
              <a:rPr lang="en-US" altLang="zh-TW" dirty="0" smtClean="0"/>
              <a:t>: </a:t>
            </a:r>
          </a:p>
          <a:p>
            <a:pPr lvl="1"/>
            <a:r>
              <a:rPr lang="zh-TW" altLang="en-US" dirty="0" smtClean="0"/>
              <a:t>熟悉如何利用程式計算各種</a:t>
            </a:r>
            <a:r>
              <a:rPr lang="zh-TW" altLang="en-US" dirty="0"/>
              <a:t>分配的</a:t>
            </a:r>
            <a:r>
              <a:rPr lang="en-US" altLang="zh-TW" dirty="0"/>
              <a:t>pdf</a:t>
            </a:r>
            <a:r>
              <a:rPr lang="zh-TW" altLang="en-US" dirty="0"/>
              <a:t>和</a:t>
            </a:r>
            <a:r>
              <a:rPr lang="en-US" altLang="zh-TW" dirty="0" err="1" smtClean="0"/>
              <a:t>cdf</a:t>
            </a:r>
            <a:r>
              <a:rPr lang="zh-TW" altLang="en-US" dirty="0" smtClean="0"/>
              <a:t>的指令及運用</a:t>
            </a:r>
            <a:endParaRPr lang="en-US" altLang="zh-TW" dirty="0"/>
          </a:p>
          <a:p>
            <a:pPr lvl="1"/>
            <a:r>
              <a:rPr lang="zh-TW" altLang="en-US" dirty="0" smtClean="0"/>
              <a:t>瞭解</a:t>
            </a:r>
            <a:r>
              <a:rPr lang="en-US" altLang="zh-TW" dirty="0"/>
              <a:t>gamma function</a:t>
            </a:r>
            <a:r>
              <a:rPr lang="zh-TW" altLang="en-US" dirty="0" smtClean="0"/>
              <a:t>指令以及運算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完成</a:t>
            </a:r>
            <a:r>
              <a:rPr lang="zh-TW" altLang="en-US" dirty="0" smtClean="0"/>
              <a:t>表一到表四</a:t>
            </a:r>
            <a:endParaRPr lang="en-US" altLang="zh-TW" dirty="0" smtClean="0"/>
          </a:p>
          <a:p>
            <a:r>
              <a:rPr lang="zh-TW" altLang="en-US" dirty="0"/>
              <a:t>完成圖一到圖</a:t>
            </a:r>
            <a:r>
              <a:rPr lang="zh-TW" altLang="en-US" dirty="0" smtClean="0"/>
              <a:t>四</a:t>
            </a:r>
            <a:endParaRPr lang="en-US" altLang="zh-TW" dirty="0" smtClean="0"/>
          </a:p>
          <a:p>
            <a:r>
              <a:rPr lang="zh-TW" altLang="en-US" dirty="0" smtClean="0"/>
              <a:t>完成計算</a:t>
            </a:r>
            <a:r>
              <a:rPr lang="en-US" altLang="zh-TW" dirty="0"/>
              <a:t>p</a:t>
            </a:r>
            <a:r>
              <a:rPr lang="zh-TW" altLang="en-US" dirty="0" smtClean="0"/>
              <a:t>值的程式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程式練習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2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An </a:t>
            </a:r>
            <a:r>
              <a:rPr lang="en-US" altLang="zh-TW" b="0" dirty="0"/>
              <a:t>algorithm for calculating the lower confidence bounds of C PU and C PL with application to low-drop-out linear regulators. 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i="1" dirty="0"/>
              <a:t>Microelectronics Reliability</a:t>
            </a:r>
            <a:r>
              <a:rPr lang="en-US" altLang="zh-TW" dirty="0"/>
              <a:t>, </a:t>
            </a:r>
            <a:r>
              <a:rPr lang="en-US" altLang="zh-TW" i="1" dirty="0"/>
              <a:t>43</a:t>
            </a:r>
            <a:r>
              <a:rPr lang="en-US" altLang="zh-TW" dirty="0"/>
              <a:t>(3), 495-502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/>
              <a:t>Pearn</a:t>
            </a:r>
            <a:r>
              <a:rPr lang="en-US" altLang="zh-TW" dirty="0"/>
              <a:t>, W. L., &amp; Shu, M. H. (2003).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80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若將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PU</m:t>
                        </m:r>
                      </m:sub>
                    </m:sSub>
                    <m:r>
                      <a:rPr lang="zh-TW" altLang="en-US" i="1">
                        <a:latin typeface="Cambria Math"/>
                      </a:rPr>
                      <m:t>或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PL</m:t>
                        </m:r>
                      </m:sub>
                    </m:sSub>
                  </m:oMath>
                </a14:m>
                <a:r>
                  <a:rPr lang="zh-TW" altLang="en-US" dirty="0"/>
                  <a:t>改用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PL</m:t>
                        </m:r>
                      </m:sub>
                    </m:sSub>
                    <m:r>
                      <a:rPr lang="zh-TW" altLang="en-US" i="1">
                        <a:latin typeface="Cambria Math"/>
                      </a:rPr>
                      <m:t>或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PL</m:t>
                        </m:r>
                      </m:sub>
                    </m:sSub>
                  </m:oMath>
                </a14:m>
                <a:r>
                  <a:rPr lang="zh-TW" altLang="en-US" dirty="0"/>
                  <a:t>所求出</a:t>
                </a:r>
                <a:r>
                  <a:rPr lang="zh-TW" altLang="en-US" dirty="0" smtClean="0"/>
                  <a:t>的信賴下界值</a:t>
                </a:r>
                <a:r>
                  <a:rPr lang="en-US" altLang="zh-TW" dirty="0" smtClean="0"/>
                  <a:t>(LCB)</a:t>
                </a:r>
                <a:r>
                  <a:rPr lang="zh-TW" altLang="en-US" dirty="0" smtClean="0"/>
                  <a:t>會</a:t>
                </a:r>
                <a:r>
                  <a:rPr lang="zh-TW" altLang="en-US" dirty="0"/>
                  <a:t>有何不同？在進行假</a:t>
                </a:r>
                <a:r>
                  <a:rPr lang="zh-TW" altLang="en-US" dirty="0"/>
                  <a:t>設</a:t>
                </a:r>
                <a:r>
                  <a:rPr lang="zh-TW" altLang="en-US" dirty="0"/>
                  <a:t>檢定時所得之結論是否相同？</a:t>
                </a:r>
                <a:r>
                  <a:rPr lang="zh-TW" altLang="en-US" dirty="0" smtClean="0"/>
                  <a:t>為什麼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比較</a:t>
                </a:r>
                <a:r>
                  <a:rPr lang="zh-TW" altLang="en-US" dirty="0"/>
                  <a:t>使用</a:t>
                </a:r>
                <a:r>
                  <a:rPr lang="en-US" altLang="zh-TW" dirty="0"/>
                  <a:t>Levinson</a:t>
                </a:r>
                <a:r>
                  <a:rPr lang="zh-TW" altLang="en-US" dirty="0"/>
                  <a:t>提出的起始解</a:t>
                </a:r>
                <a:r>
                  <a:rPr lang="zh-TW" altLang="en-US" dirty="0" smtClean="0"/>
                  <a:t>和</a:t>
                </a:r>
                <a:r>
                  <a:rPr lang="en-US" altLang="zh-TW" dirty="0" err="1" smtClean="0"/>
                  <a:t>M</a:t>
                </a:r>
                <a:r>
                  <a:rPr lang="en-US" altLang="zh-TW" dirty="0" err="1" smtClean="0"/>
                  <a:t>atlab</a:t>
                </a:r>
                <a:r>
                  <a:rPr lang="zh-TW" altLang="en-US" dirty="0" smtClean="0"/>
                  <a:t>提供內建</a:t>
                </a:r>
                <a:r>
                  <a:rPr lang="zh-TW" altLang="en-US" dirty="0"/>
                  <a:t>的起始</a:t>
                </a:r>
                <a:r>
                  <a:rPr lang="zh-TW" altLang="en-US" dirty="0" smtClean="0"/>
                  <a:t>解</a:t>
                </a:r>
                <a:r>
                  <a:rPr lang="zh-TW" altLang="en-US" dirty="0" smtClean="0"/>
                  <a:t>。所</a:t>
                </a:r>
                <a:r>
                  <a:rPr lang="zh-TW" altLang="en-US" dirty="0"/>
                  <a:t>求</a:t>
                </a:r>
                <a:r>
                  <a:rPr lang="zh-TW" altLang="en-US" dirty="0" smtClean="0"/>
                  <a:t>得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LCB</a:t>
                </a:r>
                <a:r>
                  <a:rPr lang="zh-TW" altLang="en-US" dirty="0" smtClean="0"/>
                  <a:t>是否相同？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67" t="-877" r="-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問題思考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0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完成表一、表三、表四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程式練習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A2DA-6894-44A0-8F07-93C2C1B2E00D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8116</TotalTime>
  <Words>339</Words>
  <Application>Microsoft Office PowerPoint</Application>
  <PresentationFormat>自訂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Testing process capability for one-sided specification limit with application to the voltage level translator. </vt:lpstr>
      <vt:lpstr>基本觀念/問題思考</vt:lpstr>
      <vt:lpstr>程式練習</vt:lpstr>
      <vt:lpstr>An algorithm for calculating the lower confidence bounds of C PU and C PL with application to low-drop-out linear regulators. </vt:lpstr>
      <vt:lpstr>問題思考</vt:lpstr>
      <vt:lpstr>程式練習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USER</cp:lastModifiedBy>
  <cp:revision>421</cp:revision>
  <cp:lastPrinted>2016-02-25T05:14:02Z</cp:lastPrinted>
  <dcterms:created xsi:type="dcterms:W3CDTF">2015-10-17T17:24:52Z</dcterms:created>
  <dcterms:modified xsi:type="dcterms:W3CDTF">2016-07-27T15:12:14Z</dcterms:modified>
</cp:coreProperties>
</file>