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9" r:id="rId4"/>
    <p:sldId id="261" r:id="rId5"/>
    <p:sldId id="263" r:id="rId6"/>
    <p:sldId id="265" r:id="rId7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6B4"/>
    <a:srgbClr val="0000FF"/>
    <a:srgbClr val="9900FF"/>
    <a:srgbClr val="800080"/>
    <a:srgbClr val="CC00CC"/>
    <a:srgbClr val="CC0099"/>
    <a:srgbClr val="103696"/>
    <a:srgbClr val="FF46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3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F53A-C4E3-4D5B-92AB-515853C8DD91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1781-875B-49AB-92F5-6F72A8ED8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13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D98A-1A2B-45F4-9914-1F56472610F9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E96B-C37C-41BF-B0A7-206C2A65E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" y="4695290"/>
            <a:ext cx="2195458" cy="1843622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547557"/>
            <a:ext cx="12192000" cy="310444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NTHU</a:t>
            </a:r>
            <a:r>
              <a:rPr lang="en-US" altLang="zh-TW" sz="1400" baseline="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   IEEM   Quality Management Lab</a:t>
            </a:r>
            <a:endParaRPr lang="zh-TW" altLang="en-US" sz="1400" dirty="0">
              <a:latin typeface="+mn-lt"/>
              <a:ea typeface="GeosansLight" panose="02000603020000020003" pitchFamily="2" charset="-12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41936"/>
            <a:ext cx="9144000" cy="2565342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1036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38912"/>
            <a:ext cx="12192000" cy="55983"/>
          </a:xfrm>
          <a:prstGeom prst="rect">
            <a:avLst/>
          </a:prstGeom>
          <a:solidFill>
            <a:srgbClr val="49A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" y="1519"/>
            <a:ext cx="12192000" cy="877312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/>
          </p:nvPr>
        </p:nvSpPr>
        <p:spPr>
          <a:xfrm>
            <a:off x="3525416" y="5361121"/>
            <a:ext cx="5141168" cy="3795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26" name="文字版面配置區 24"/>
          <p:cNvSpPr>
            <a:spLocks noGrp="1"/>
          </p:cNvSpPr>
          <p:nvPr>
            <p:ph type="body" sz="quarter" idx="11"/>
          </p:nvPr>
        </p:nvSpPr>
        <p:spPr>
          <a:xfrm>
            <a:off x="3525416" y="5801293"/>
            <a:ext cx="5141169" cy="3385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2"/>
          </p:nvPr>
        </p:nvSpPr>
        <p:spPr>
          <a:xfrm>
            <a:off x="1524000" y="3715924"/>
            <a:ext cx="9144000" cy="12703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endParaRPr lang="zh-TW" altLang="en-US" dirty="0" smtClean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33" y="67171"/>
            <a:ext cx="1623317" cy="162331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53" y="4955450"/>
            <a:ext cx="1233777" cy="7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83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133" y="905691"/>
            <a:ext cx="11751733" cy="5561153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103696"/>
              </a:buClr>
              <a:buSzPct val="75000"/>
              <a:buFont typeface="Wingdings" panose="05000000000000000000" pitchFamily="2" charset="2"/>
              <a:buChar char="n"/>
              <a:defRPr sz="2800" b="0">
                <a:solidFill>
                  <a:srgbClr val="103696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  <a:defRPr sz="25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Times New Roman" panose="02020603050405020304" pitchFamily="18" charset="0"/>
              <a:buChar char="►"/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4586" y="165739"/>
            <a:ext cx="10322826" cy="569869"/>
          </a:xfrm>
        </p:spPr>
        <p:txBody>
          <a:bodyPr/>
          <a:lstStyle>
            <a:lvl1pPr algn="ctr">
              <a:defRPr b="1">
                <a:ln w="3175">
                  <a:noFill/>
                </a:ln>
                <a:solidFill>
                  <a:srgbClr val="1036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547557"/>
            <a:ext cx="12192000" cy="310444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NTHU</a:t>
            </a:r>
            <a:r>
              <a:rPr lang="en-US" altLang="zh-TW" sz="1400" baseline="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   IEEM   Quality Management Lab</a:t>
            </a:r>
            <a:endParaRPr lang="zh-TW" altLang="en-US" sz="1400" dirty="0">
              <a:latin typeface="+mn-lt"/>
              <a:ea typeface="GeosansLight" panose="02000603020000020003" pitchFamily="2" charset="-120"/>
              <a:cs typeface="Arial" panose="020B0604020202020204" pitchFamily="34" charset="0"/>
            </a:endParaRP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1205243" y="729210"/>
            <a:ext cx="9384387" cy="0"/>
          </a:xfrm>
          <a:prstGeom prst="line">
            <a:avLst/>
          </a:prstGeom>
          <a:ln w="12700" cap="flat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103678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57412" y="6603540"/>
            <a:ext cx="913533" cy="24581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E0C9A2DA-6894-44A0-8F07-93C2C1B2E00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" y="20547"/>
            <a:ext cx="773815" cy="773815"/>
          </a:xfrm>
          <a:prstGeom prst="rect">
            <a:avLst/>
          </a:prstGeom>
        </p:spPr>
      </p:pic>
      <p:sp>
        <p:nvSpPr>
          <p:cNvPr id="29" name="矩形 28"/>
          <p:cNvSpPr/>
          <p:nvPr userDrawn="1"/>
        </p:nvSpPr>
        <p:spPr>
          <a:xfrm>
            <a:off x="0" y="6538912"/>
            <a:ext cx="12192000" cy="55983"/>
          </a:xfrm>
          <a:prstGeom prst="rect">
            <a:avLst/>
          </a:prstGeom>
          <a:solidFill>
            <a:srgbClr val="49A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50" y="5798634"/>
            <a:ext cx="881550" cy="7402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21" y="-9365"/>
            <a:ext cx="1101779" cy="6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67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FACC-5D01-4F1F-97B6-9EA8D5AE78CC}" type="datetime1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EE95-C242-478E-B203-D664B122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Variables </a:t>
            </a:r>
            <a:r>
              <a:rPr lang="en-US" altLang="zh-TW" b="0" dirty="0"/>
              <a:t>sampling inspection scheme for resubmitted lots based on the process capability index C pk.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i="1" dirty="0" smtClean="0"/>
              <a:t>European Journal of Operational Research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217(3), </a:t>
            </a:r>
            <a:r>
              <a:rPr lang="en-US" altLang="zh-TW" dirty="0" smtClean="0"/>
              <a:t>560-566. </a:t>
            </a:r>
          </a:p>
          <a:p>
            <a:r>
              <a:rPr lang="en-US" altLang="zh-TW" dirty="0" smtClean="0"/>
              <a:t>Wu, C. W., Aslam, M., &amp; Jun, C. H. (2012).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Resubmitted sampling plan</a:t>
                </a:r>
              </a:p>
              <a:p>
                <a:pPr lvl="1"/>
                <a:r>
                  <a:rPr lang="zh-TW" altLang="en-US" dirty="0"/>
                  <a:t>基本精神為何？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操作流程為何？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與</a:t>
                </a:r>
                <a:r>
                  <a:rPr lang="en-US" altLang="zh-TW" dirty="0"/>
                  <a:t>single sampling plan</a:t>
                </a:r>
                <a:r>
                  <a:rPr lang="zh-TW" altLang="en-US" dirty="0"/>
                  <a:t>的差異為何？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與</a:t>
                </a:r>
                <a:r>
                  <a:rPr lang="en-US" altLang="zh-TW" dirty="0" smtClean="0"/>
                  <a:t>RGS plan</a:t>
                </a:r>
                <a:r>
                  <a:rPr lang="zh-TW" altLang="en-US" dirty="0"/>
                  <a:t>的差異為何？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Resubmitted sampling </a:t>
                </a:r>
                <a:r>
                  <a:rPr lang="en-US" altLang="zh-TW" dirty="0" smtClean="0"/>
                  <a:t>plan</a:t>
                </a:r>
                <a:r>
                  <a:rPr lang="zh-TW" altLang="en-US" dirty="0" smtClean="0"/>
                  <a:t>基本假設為何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允</a:t>
                </a:r>
                <a:r>
                  <a:rPr lang="zh-TW" altLang="en-US" dirty="0" smtClean="0"/>
                  <a:t>收機率函數如何推導？</a:t>
                </a:r>
                <a:endParaRPr lang="en-US" altLang="zh-TW" dirty="0"/>
              </a:p>
              <a:p>
                <a:r>
                  <a:rPr lang="zh-TW" altLang="en-US" dirty="0"/>
                  <a:t>在什麼條件下</a:t>
                </a:r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resubmitted </a:t>
                </a:r>
                <a:r>
                  <a:rPr lang="en-US" altLang="zh-TW" dirty="0"/>
                  <a:t>plan</a:t>
                </a:r>
                <a:r>
                  <a:rPr lang="zh-TW" altLang="en-US" dirty="0"/>
                  <a:t>會退化為</a:t>
                </a:r>
                <a:r>
                  <a:rPr lang="en-US" altLang="zh-TW" dirty="0"/>
                  <a:t>single sampling plan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r>
                  <a:rPr lang="zh-TW" altLang="en-US" dirty="0"/>
                  <a:t>在</a:t>
                </a:r>
                <a:r>
                  <a:rPr lang="zh-TW" altLang="en-US" dirty="0" smtClean="0"/>
                  <a:t>相同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pk</m:t>
                        </m:r>
                      </m:sub>
                    </m:sSub>
                  </m:oMath>
                </a14:m>
                <a:r>
                  <a:rPr lang="zh-TW" altLang="en-US" dirty="0" smtClean="0"/>
                  <a:t>下，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越大時，其允收機率會如何變化？</a:t>
                </a:r>
                <a:endParaRPr lang="en-US" altLang="zh-TW" dirty="0" smtClean="0"/>
              </a:p>
              <a:p>
                <a:r>
                  <a:rPr lang="zh-TW" altLang="en-US" dirty="0"/>
                  <a:t>在固定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時，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pk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ASN</a:t>
                </a:r>
                <a:r>
                  <a:rPr lang="zh-TW" altLang="en-US" dirty="0" smtClean="0"/>
                  <a:t>之間如何變化？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67" t="-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基本觀念</a:t>
            </a:r>
            <a:r>
              <a:rPr lang="en-US" altLang="zh-TW" dirty="0" smtClean="0"/>
              <a:t>/</a:t>
            </a:r>
            <a:r>
              <a:rPr lang="zh-TW" altLang="en-US" dirty="0" smtClean="0"/>
              <a:t>問題思考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2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完成表一到表</a:t>
            </a:r>
            <a:r>
              <a:rPr lang="zh-TW" altLang="en-US" dirty="0" smtClean="0"/>
              <a:t>三</a:t>
            </a:r>
            <a:endParaRPr lang="en-US" altLang="zh-TW" dirty="0" smtClean="0"/>
          </a:p>
          <a:p>
            <a:r>
              <a:rPr lang="zh-TW" altLang="en-US" dirty="0"/>
              <a:t>完成圖一和圖二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A </a:t>
            </a:r>
            <a:r>
              <a:rPr lang="en-US" altLang="zh-TW" b="0" dirty="0"/>
              <a:t>Sampling Scheme for Resubmitted Lots Based on One-Sided Capability Indices.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i="1" dirty="0"/>
              <a:t>Quality Technology &amp; Quantitative Management</a:t>
            </a:r>
            <a:r>
              <a:rPr lang="en-US" altLang="zh-TW" dirty="0"/>
              <a:t>, </a:t>
            </a:r>
            <a:r>
              <a:rPr lang="en-US" altLang="zh-TW" i="1" dirty="0"/>
              <a:t>12</a:t>
            </a:r>
            <a:r>
              <a:rPr lang="en-US" altLang="zh-TW" dirty="0"/>
              <a:t>(4), 501-515. </a:t>
            </a:r>
            <a:endParaRPr lang="en-US" altLang="zh-TW" dirty="0" smtClean="0"/>
          </a:p>
          <a:p>
            <a:r>
              <a:rPr lang="en-US" altLang="zh-TW" dirty="0" err="1" smtClean="0"/>
              <a:t>Kurniati</a:t>
            </a:r>
            <a:r>
              <a:rPr lang="en-US" altLang="zh-TW" dirty="0"/>
              <a:t>, N., </a:t>
            </a:r>
            <a:r>
              <a:rPr lang="en-US" altLang="zh-TW" dirty="0" err="1"/>
              <a:t>Yeh</a:t>
            </a:r>
            <a:r>
              <a:rPr lang="en-US" altLang="zh-TW" dirty="0"/>
              <a:t>, R. H., &amp; Wu, C. W. (2015).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[5] </a:t>
            </a:r>
            <a:r>
              <a:rPr lang="zh-TW" altLang="en-US" dirty="0" smtClean="0"/>
              <a:t>單</a:t>
            </a:r>
            <a:r>
              <a:rPr lang="zh-TW" altLang="en-US" dirty="0"/>
              <a:t>邊製程能力指標之</a:t>
            </a:r>
            <a:r>
              <a:rPr lang="en-US" altLang="zh-TW" dirty="0"/>
              <a:t>Single Sampling Plan</a:t>
            </a:r>
            <a:r>
              <a:rPr lang="zh-TW" altLang="en-US" dirty="0"/>
              <a:t>的推廣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完成</a:t>
            </a:r>
            <a:r>
              <a:rPr lang="zh-TW" altLang="en-US" dirty="0" smtClean="0"/>
              <a:t>表一到表三</a:t>
            </a:r>
            <a:endParaRPr lang="en-US" altLang="zh-TW" dirty="0" smtClean="0"/>
          </a:p>
          <a:p>
            <a:r>
              <a:rPr lang="zh-TW" altLang="en-US" dirty="0"/>
              <a:t>完成圖二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Govindaraju</a:t>
            </a:r>
            <a:r>
              <a:rPr lang="en-US" altLang="zh-TW" dirty="0"/>
              <a:t>, K., &amp; </a:t>
            </a:r>
            <a:r>
              <a:rPr lang="en-US" altLang="zh-TW" dirty="0" err="1"/>
              <a:t>Ganesalingam</a:t>
            </a:r>
            <a:r>
              <a:rPr lang="en-US" altLang="zh-TW" dirty="0"/>
              <a:t>, S. (1997). Sampling inspection for resubmitted lots. </a:t>
            </a:r>
            <a:r>
              <a:rPr lang="en-US" altLang="zh-TW" i="1" dirty="0"/>
              <a:t>Communications in Statistics-Simulation and Computation</a:t>
            </a:r>
            <a:r>
              <a:rPr lang="en-US" altLang="zh-TW" dirty="0"/>
              <a:t>,</a:t>
            </a:r>
            <a:r>
              <a:rPr lang="en-US" altLang="zh-TW" i="1" dirty="0"/>
              <a:t>26</a:t>
            </a:r>
            <a:r>
              <a:rPr lang="en-US" altLang="zh-TW" dirty="0"/>
              <a:t>(3), 1163-1176.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-resubmitted sampling plan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8323</TotalTime>
  <Words>203</Words>
  <Application>Microsoft Office PowerPoint</Application>
  <PresentationFormat>自訂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Variables sampling inspection scheme for resubmitted lots based on the process capability index C pk. </vt:lpstr>
      <vt:lpstr>基本觀念/問題思考</vt:lpstr>
      <vt:lpstr>程式練習</vt:lpstr>
      <vt:lpstr>A Sampling Scheme for Resubmitted Lots Based on One-Sided Capability Indices. </vt:lpstr>
      <vt:lpstr>程式練習</vt:lpstr>
      <vt:lpstr>補充-resubmitted sampling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USER</cp:lastModifiedBy>
  <cp:revision>432</cp:revision>
  <cp:lastPrinted>2016-02-25T05:14:02Z</cp:lastPrinted>
  <dcterms:created xsi:type="dcterms:W3CDTF">2015-10-17T17:24:52Z</dcterms:created>
  <dcterms:modified xsi:type="dcterms:W3CDTF">2016-07-27T15:32:53Z</dcterms:modified>
</cp:coreProperties>
</file>