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2" r:id="rId3"/>
    <p:sldId id="260" r:id="rId4"/>
    <p:sldId id="263" r:id="rId5"/>
    <p:sldId id="265" r:id="rId6"/>
    <p:sldId id="266" r:id="rId7"/>
    <p:sldId id="261" r:id="rId8"/>
    <p:sldId id="289" r:id="rId9"/>
    <p:sldId id="290" r:id="rId10"/>
    <p:sldId id="291" r:id="rId11"/>
    <p:sldId id="286" r:id="rId12"/>
    <p:sldId id="278" r:id="rId13"/>
    <p:sldId id="259" r:id="rId14"/>
    <p:sldId id="269" r:id="rId15"/>
    <p:sldId id="272" r:id="rId16"/>
    <p:sldId id="279" r:id="rId17"/>
    <p:sldId id="281" r:id="rId18"/>
    <p:sldId id="282" r:id="rId19"/>
    <p:sldId id="264" r:id="rId20"/>
    <p:sldId id="283" r:id="rId21"/>
    <p:sldId id="284" r:id="rId22"/>
    <p:sldId id="267" r:id="rId23"/>
    <p:sldId id="274" r:id="rId24"/>
    <p:sldId id="277" r:id="rId25"/>
    <p:sldId id="270" r:id="rId26"/>
    <p:sldId id="275" r:id="rId27"/>
    <p:sldId id="280" r:id="rId28"/>
    <p:sldId id="258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BDC7E0-1BD8-4F2A-B842-E989BA88FC41}">
          <p14:sldIdLst>
            <p14:sldId id="256"/>
            <p14:sldId id="262"/>
            <p14:sldId id="260"/>
            <p14:sldId id="263"/>
            <p14:sldId id="265"/>
            <p14:sldId id="266"/>
            <p14:sldId id="261"/>
            <p14:sldId id="289"/>
            <p14:sldId id="290"/>
            <p14:sldId id="291"/>
            <p14:sldId id="286"/>
            <p14:sldId id="278"/>
            <p14:sldId id="259"/>
            <p14:sldId id="269"/>
            <p14:sldId id="272"/>
            <p14:sldId id="279"/>
            <p14:sldId id="281"/>
            <p14:sldId id="282"/>
            <p14:sldId id="264"/>
            <p14:sldId id="283"/>
            <p14:sldId id="284"/>
            <p14:sldId id="267"/>
            <p14:sldId id="274"/>
            <p14:sldId id="277"/>
            <p14:sldId id="270"/>
            <p14:sldId id="275"/>
            <p14:sldId id="280"/>
            <p14:sldId id="258"/>
            <p14:sldId id="273"/>
          </p14:sldIdLst>
        </p14:section>
        <p14:section name="Untitled Section" id="{B9DF91BC-9536-4E46-926D-011D7C6FD2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5A9B0-4D81-4C46-BBE7-BEB95D7D176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F3F2EC-2736-4B5B-ABEE-2B2527CAE634}">
      <dgm:prSet/>
      <dgm:spPr/>
      <dgm:t>
        <a:bodyPr/>
        <a:lstStyle/>
        <a:p>
          <a:r>
            <a:rPr lang="en-US" dirty="0"/>
            <a:t>Simple Autoencoder</a:t>
          </a:r>
        </a:p>
      </dgm:t>
    </dgm:pt>
    <dgm:pt modelId="{53B64B2F-C927-4058-9B52-459EAB9DE0DE}" type="parTrans" cxnId="{8BD8E8AC-AEAE-4D27-972F-DECCA49DE60E}">
      <dgm:prSet/>
      <dgm:spPr/>
      <dgm:t>
        <a:bodyPr/>
        <a:lstStyle/>
        <a:p>
          <a:endParaRPr lang="en-US"/>
        </a:p>
      </dgm:t>
    </dgm:pt>
    <dgm:pt modelId="{FA067543-5C7B-45F7-B7AD-8749942FD994}" type="sibTrans" cxnId="{8BD8E8AC-AEAE-4D27-972F-DECCA49DE60E}">
      <dgm:prSet/>
      <dgm:spPr/>
      <dgm:t>
        <a:bodyPr/>
        <a:lstStyle/>
        <a:p>
          <a:endParaRPr lang="en-US"/>
        </a:p>
      </dgm:t>
    </dgm:pt>
    <dgm:pt modelId="{E90EA266-FE1B-4B44-A027-A6158B1BF236}">
      <dgm:prSet/>
      <dgm:spPr/>
      <dgm:t>
        <a:bodyPr/>
        <a:lstStyle/>
        <a:p>
          <a:r>
            <a:rPr lang="en-US"/>
            <a:t>Deep Autoencoder</a:t>
          </a:r>
        </a:p>
      </dgm:t>
    </dgm:pt>
    <dgm:pt modelId="{313785A2-26F1-418F-AAD2-61A811653566}" type="parTrans" cxnId="{574B4328-36FB-4750-BFDA-6D06B13C1957}">
      <dgm:prSet/>
      <dgm:spPr/>
      <dgm:t>
        <a:bodyPr/>
        <a:lstStyle/>
        <a:p>
          <a:endParaRPr lang="en-US"/>
        </a:p>
      </dgm:t>
    </dgm:pt>
    <dgm:pt modelId="{7DF48CDA-37DA-4F58-99DF-01FA47BD2F00}" type="sibTrans" cxnId="{574B4328-36FB-4750-BFDA-6D06B13C1957}">
      <dgm:prSet/>
      <dgm:spPr/>
      <dgm:t>
        <a:bodyPr/>
        <a:lstStyle/>
        <a:p>
          <a:endParaRPr lang="en-US"/>
        </a:p>
      </dgm:t>
    </dgm:pt>
    <dgm:pt modelId="{CEDAA70E-71D4-4876-AE4E-BAED0D0A531A}">
      <dgm:prSet/>
      <dgm:spPr/>
      <dgm:t>
        <a:bodyPr/>
        <a:lstStyle/>
        <a:p>
          <a:r>
            <a:rPr lang="en-US" dirty="0"/>
            <a:t>1D Convolutional Autoencoder</a:t>
          </a:r>
        </a:p>
      </dgm:t>
    </dgm:pt>
    <dgm:pt modelId="{68966AE6-34BF-496A-BF5A-96B0339BDCCD}" type="parTrans" cxnId="{2161DD43-C0B7-4FEB-8770-13FA5778C470}">
      <dgm:prSet/>
      <dgm:spPr/>
      <dgm:t>
        <a:bodyPr/>
        <a:lstStyle/>
        <a:p>
          <a:endParaRPr lang="en-US"/>
        </a:p>
      </dgm:t>
    </dgm:pt>
    <dgm:pt modelId="{CBCD411B-1B4A-4137-B914-8197706F10CD}" type="sibTrans" cxnId="{2161DD43-C0B7-4FEB-8770-13FA5778C470}">
      <dgm:prSet/>
      <dgm:spPr/>
      <dgm:t>
        <a:bodyPr/>
        <a:lstStyle/>
        <a:p>
          <a:endParaRPr lang="en-US"/>
        </a:p>
      </dgm:t>
    </dgm:pt>
    <dgm:pt modelId="{8377E9EB-E3E7-4387-84C6-F7FA3B9982D5}">
      <dgm:prSet/>
      <dgm:spPr/>
      <dgm:t>
        <a:bodyPr/>
        <a:lstStyle/>
        <a:p>
          <a:r>
            <a:rPr lang="en-US" dirty="0"/>
            <a:t>LSTM Autoencoder</a:t>
          </a:r>
        </a:p>
      </dgm:t>
    </dgm:pt>
    <dgm:pt modelId="{2CFBC47D-3289-418D-B25B-45FD66650901}" type="parTrans" cxnId="{75CD4AF2-C74A-4190-BF2B-6E49053CA31D}">
      <dgm:prSet/>
      <dgm:spPr/>
      <dgm:t>
        <a:bodyPr/>
        <a:lstStyle/>
        <a:p>
          <a:endParaRPr lang="en-US"/>
        </a:p>
      </dgm:t>
    </dgm:pt>
    <dgm:pt modelId="{19F5ACFB-8790-49CC-939B-700BDC440791}" type="sibTrans" cxnId="{75CD4AF2-C74A-4190-BF2B-6E49053CA31D}">
      <dgm:prSet/>
      <dgm:spPr/>
      <dgm:t>
        <a:bodyPr/>
        <a:lstStyle/>
        <a:p>
          <a:endParaRPr lang="en-US"/>
        </a:p>
      </dgm:t>
    </dgm:pt>
    <dgm:pt modelId="{85973D7E-F5CA-4F3C-BBD9-D9321C45ECAE}">
      <dgm:prSet/>
      <dgm:spPr/>
      <dgm:t>
        <a:bodyPr/>
        <a:lstStyle/>
        <a:p>
          <a:r>
            <a:rPr lang="en-US" b="0" dirty="0"/>
            <a:t>*Synthetic Data &amp; Simple Autoencoder</a:t>
          </a:r>
        </a:p>
      </dgm:t>
    </dgm:pt>
    <dgm:pt modelId="{11CBA366-9859-41CC-9BE5-037D697DAEF1}" type="parTrans" cxnId="{4F7FF942-FBDC-4C44-8EC3-ABF6DCA1358A}">
      <dgm:prSet/>
      <dgm:spPr/>
      <dgm:t>
        <a:bodyPr/>
        <a:lstStyle/>
        <a:p>
          <a:endParaRPr lang="en-US"/>
        </a:p>
      </dgm:t>
    </dgm:pt>
    <dgm:pt modelId="{294B942B-DB25-4C90-94EB-0DBF996BC146}" type="sibTrans" cxnId="{4F7FF942-FBDC-4C44-8EC3-ABF6DCA1358A}">
      <dgm:prSet/>
      <dgm:spPr/>
      <dgm:t>
        <a:bodyPr/>
        <a:lstStyle/>
        <a:p>
          <a:endParaRPr lang="en-US"/>
        </a:p>
      </dgm:t>
    </dgm:pt>
    <dgm:pt modelId="{8E3AAE40-6969-43EC-B092-B790BBEBE543}">
      <dgm:prSet/>
      <dgm:spPr/>
      <dgm:t>
        <a:bodyPr/>
        <a:lstStyle/>
        <a:p>
          <a:r>
            <a:rPr lang="en-US" b="1" dirty="0"/>
            <a:t>**Synthetic Data &amp; Deep Autoencoder</a:t>
          </a:r>
        </a:p>
      </dgm:t>
    </dgm:pt>
    <dgm:pt modelId="{DF488348-C378-4E06-801B-BF9944195FD0}" type="parTrans" cxnId="{D56EFF2E-E9BD-4EBB-854F-BD2A9820BFCF}">
      <dgm:prSet/>
      <dgm:spPr/>
      <dgm:t>
        <a:bodyPr/>
        <a:lstStyle/>
        <a:p>
          <a:endParaRPr lang="en-US"/>
        </a:p>
      </dgm:t>
    </dgm:pt>
    <dgm:pt modelId="{40283065-5A05-4361-B4A1-03FC36F1DEF3}" type="sibTrans" cxnId="{D56EFF2E-E9BD-4EBB-854F-BD2A9820BFCF}">
      <dgm:prSet/>
      <dgm:spPr/>
      <dgm:t>
        <a:bodyPr/>
        <a:lstStyle/>
        <a:p>
          <a:endParaRPr lang="en-US"/>
        </a:p>
      </dgm:t>
    </dgm:pt>
    <dgm:pt modelId="{18D3955F-39F0-4628-9234-A2AE8B18461F}" type="pres">
      <dgm:prSet presAssocID="{4B55A9B0-4D81-4C46-BBE7-BEB95D7D1763}" presName="vert0" presStyleCnt="0">
        <dgm:presLayoutVars>
          <dgm:dir/>
          <dgm:animOne val="branch"/>
          <dgm:animLvl val="lvl"/>
        </dgm:presLayoutVars>
      </dgm:prSet>
      <dgm:spPr/>
    </dgm:pt>
    <dgm:pt modelId="{DF3CFF70-BB84-4F27-8C49-819A7741F04F}" type="pres">
      <dgm:prSet presAssocID="{ABF3F2EC-2736-4B5B-ABEE-2B2527CAE634}" presName="thickLine" presStyleLbl="alignNode1" presStyleIdx="0" presStyleCnt="6"/>
      <dgm:spPr/>
    </dgm:pt>
    <dgm:pt modelId="{087BFB79-59D1-4AE8-848F-88E6E1DF1FBF}" type="pres">
      <dgm:prSet presAssocID="{ABF3F2EC-2736-4B5B-ABEE-2B2527CAE634}" presName="horz1" presStyleCnt="0"/>
      <dgm:spPr/>
    </dgm:pt>
    <dgm:pt modelId="{D65B4723-6467-4707-9210-2C8580ABDAD5}" type="pres">
      <dgm:prSet presAssocID="{ABF3F2EC-2736-4B5B-ABEE-2B2527CAE634}" presName="tx1" presStyleLbl="revTx" presStyleIdx="0" presStyleCnt="6"/>
      <dgm:spPr/>
    </dgm:pt>
    <dgm:pt modelId="{1BE42468-9216-469D-AB42-F2EE1073EE55}" type="pres">
      <dgm:prSet presAssocID="{ABF3F2EC-2736-4B5B-ABEE-2B2527CAE634}" presName="vert1" presStyleCnt="0"/>
      <dgm:spPr/>
    </dgm:pt>
    <dgm:pt modelId="{BE70D7CB-10CF-41DE-AFD4-F2233DE4C9C7}" type="pres">
      <dgm:prSet presAssocID="{E90EA266-FE1B-4B44-A027-A6158B1BF236}" presName="thickLine" presStyleLbl="alignNode1" presStyleIdx="1" presStyleCnt="6"/>
      <dgm:spPr/>
    </dgm:pt>
    <dgm:pt modelId="{2E8102F9-E5A4-4BBA-B864-4FD026B85769}" type="pres">
      <dgm:prSet presAssocID="{E90EA266-FE1B-4B44-A027-A6158B1BF236}" presName="horz1" presStyleCnt="0"/>
      <dgm:spPr/>
    </dgm:pt>
    <dgm:pt modelId="{3DAD523C-2700-4AFF-80F0-B08871E0CFD1}" type="pres">
      <dgm:prSet presAssocID="{E90EA266-FE1B-4B44-A027-A6158B1BF236}" presName="tx1" presStyleLbl="revTx" presStyleIdx="1" presStyleCnt="6"/>
      <dgm:spPr/>
    </dgm:pt>
    <dgm:pt modelId="{187C3E08-3B96-49A1-99C0-8D789EBE0836}" type="pres">
      <dgm:prSet presAssocID="{E90EA266-FE1B-4B44-A027-A6158B1BF236}" presName="vert1" presStyleCnt="0"/>
      <dgm:spPr/>
    </dgm:pt>
    <dgm:pt modelId="{7CD4C224-3C88-4091-B7C7-6A2210C2F9D4}" type="pres">
      <dgm:prSet presAssocID="{CEDAA70E-71D4-4876-AE4E-BAED0D0A531A}" presName="thickLine" presStyleLbl="alignNode1" presStyleIdx="2" presStyleCnt="6"/>
      <dgm:spPr/>
    </dgm:pt>
    <dgm:pt modelId="{659F2E74-7D42-4C73-AA6E-554F544F20FB}" type="pres">
      <dgm:prSet presAssocID="{CEDAA70E-71D4-4876-AE4E-BAED0D0A531A}" presName="horz1" presStyleCnt="0"/>
      <dgm:spPr/>
    </dgm:pt>
    <dgm:pt modelId="{29F2E2E4-0A74-4A9D-B925-855AA2F78441}" type="pres">
      <dgm:prSet presAssocID="{CEDAA70E-71D4-4876-AE4E-BAED0D0A531A}" presName="tx1" presStyleLbl="revTx" presStyleIdx="2" presStyleCnt="6"/>
      <dgm:spPr/>
    </dgm:pt>
    <dgm:pt modelId="{96032B84-E2AE-4211-97EE-69A3EF6484FC}" type="pres">
      <dgm:prSet presAssocID="{CEDAA70E-71D4-4876-AE4E-BAED0D0A531A}" presName="vert1" presStyleCnt="0"/>
      <dgm:spPr/>
    </dgm:pt>
    <dgm:pt modelId="{3CC2451E-9F42-4B19-A806-A2E8D4C81F9C}" type="pres">
      <dgm:prSet presAssocID="{8377E9EB-E3E7-4387-84C6-F7FA3B9982D5}" presName="thickLine" presStyleLbl="alignNode1" presStyleIdx="3" presStyleCnt="6"/>
      <dgm:spPr/>
    </dgm:pt>
    <dgm:pt modelId="{5D69C0E6-3028-4D06-B822-027B4D83D6DC}" type="pres">
      <dgm:prSet presAssocID="{8377E9EB-E3E7-4387-84C6-F7FA3B9982D5}" presName="horz1" presStyleCnt="0"/>
      <dgm:spPr/>
    </dgm:pt>
    <dgm:pt modelId="{2EA69E57-8E90-4CA0-972E-4026170C8E22}" type="pres">
      <dgm:prSet presAssocID="{8377E9EB-E3E7-4387-84C6-F7FA3B9982D5}" presName="tx1" presStyleLbl="revTx" presStyleIdx="3" presStyleCnt="6"/>
      <dgm:spPr/>
    </dgm:pt>
    <dgm:pt modelId="{C3A1BC66-55AD-4E4F-ADA4-1A9F808D92A0}" type="pres">
      <dgm:prSet presAssocID="{8377E9EB-E3E7-4387-84C6-F7FA3B9982D5}" presName="vert1" presStyleCnt="0"/>
      <dgm:spPr/>
    </dgm:pt>
    <dgm:pt modelId="{925019D1-693C-41FF-B911-43CBF1990C7F}" type="pres">
      <dgm:prSet presAssocID="{85973D7E-F5CA-4F3C-BBD9-D9321C45ECAE}" presName="thickLine" presStyleLbl="alignNode1" presStyleIdx="4" presStyleCnt="6"/>
      <dgm:spPr/>
    </dgm:pt>
    <dgm:pt modelId="{60932019-999F-499A-B790-9316F602410B}" type="pres">
      <dgm:prSet presAssocID="{85973D7E-F5CA-4F3C-BBD9-D9321C45ECAE}" presName="horz1" presStyleCnt="0"/>
      <dgm:spPr/>
    </dgm:pt>
    <dgm:pt modelId="{A82FAD31-78C6-49B6-B069-A88FA1BDC042}" type="pres">
      <dgm:prSet presAssocID="{85973D7E-F5CA-4F3C-BBD9-D9321C45ECAE}" presName="tx1" presStyleLbl="revTx" presStyleIdx="4" presStyleCnt="6"/>
      <dgm:spPr/>
    </dgm:pt>
    <dgm:pt modelId="{F29C9BDE-1A2F-4DF8-83C1-EC42FB6A4A5A}" type="pres">
      <dgm:prSet presAssocID="{85973D7E-F5CA-4F3C-BBD9-D9321C45ECAE}" presName="vert1" presStyleCnt="0"/>
      <dgm:spPr/>
    </dgm:pt>
    <dgm:pt modelId="{2F070220-D931-40CA-9B66-759BE334E27C}" type="pres">
      <dgm:prSet presAssocID="{8E3AAE40-6969-43EC-B092-B790BBEBE543}" presName="thickLine" presStyleLbl="alignNode1" presStyleIdx="5" presStyleCnt="6"/>
      <dgm:spPr/>
    </dgm:pt>
    <dgm:pt modelId="{3E5F04F7-0E1D-45D7-9192-45922373E40B}" type="pres">
      <dgm:prSet presAssocID="{8E3AAE40-6969-43EC-B092-B790BBEBE543}" presName="horz1" presStyleCnt="0"/>
      <dgm:spPr/>
    </dgm:pt>
    <dgm:pt modelId="{E85AAD2E-20F0-4103-8DA9-5D6665A91CEB}" type="pres">
      <dgm:prSet presAssocID="{8E3AAE40-6969-43EC-B092-B790BBEBE543}" presName="tx1" presStyleLbl="revTx" presStyleIdx="5" presStyleCnt="6"/>
      <dgm:spPr/>
    </dgm:pt>
    <dgm:pt modelId="{C7DFC3FC-2255-47A2-8464-493CF06AEF10}" type="pres">
      <dgm:prSet presAssocID="{8E3AAE40-6969-43EC-B092-B790BBEBE543}" presName="vert1" presStyleCnt="0"/>
      <dgm:spPr/>
    </dgm:pt>
  </dgm:ptLst>
  <dgm:cxnLst>
    <dgm:cxn modelId="{126ADE0A-B43A-4761-85C7-763B07DC99DF}" type="presOf" srcId="{8E3AAE40-6969-43EC-B092-B790BBEBE543}" destId="{E85AAD2E-20F0-4103-8DA9-5D6665A91CEB}" srcOrd="0" destOrd="0" presId="urn:microsoft.com/office/officeart/2008/layout/LinedList"/>
    <dgm:cxn modelId="{9F4E781C-AD94-4558-B4BB-51F009F89AD6}" type="presOf" srcId="{4B55A9B0-4D81-4C46-BBE7-BEB95D7D1763}" destId="{18D3955F-39F0-4628-9234-A2AE8B18461F}" srcOrd="0" destOrd="0" presId="urn:microsoft.com/office/officeart/2008/layout/LinedList"/>
    <dgm:cxn modelId="{574B4328-36FB-4750-BFDA-6D06B13C1957}" srcId="{4B55A9B0-4D81-4C46-BBE7-BEB95D7D1763}" destId="{E90EA266-FE1B-4B44-A027-A6158B1BF236}" srcOrd="1" destOrd="0" parTransId="{313785A2-26F1-418F-AAD2-61A811653566}" sibTransId="{7DF48CDA-37DA-4F58-99DF-01FA47BD2F00}"/>
    <dgm:cxn modelId="{D56EFF2E-E9BD-4EBB-854F-BD2A9820BFCF}" srcId="{4B55A9B0-4D81-4C46-BBE7-BEB95D7D1763}" destId="{8E3AAE40-6969-43EC-B092-B790BBEBE543}" srcOrd="5" destOrd="0" parTransId="{DF488348-C378-4E06-801B-BF9944195FD0}" sibTransId="{40283065-5A05-4361-B4A1-03FC36F1DEF3}"/>
    <dgm:cxn modelId="{F1926042-3944-4282-93B3-7D55311503E5}" type="presOf" srcId="{E90EA266-FE1B-4B44-A027-A6158B1BF236}" destId="{3DAD523C-2700-4AFF-80F0-B08871E0CFD1}" srcOrd="0" destOrd="0" presId="urn:microsoft.com/office/officeart/2008/layout/LinedList"/>
    <dgm:cxn modelId="{4F7FF942-FBDC-4C44-8EC3-ABF6DCA1358A}" srcId="{4B55A9B0-4D81-4C46-BBE7-BEB95D7D1763}" destId="{85973D7E-F5CA-4F3C-BBD9-D9321C45ECAE}" srcOrd="4" destOrd="0" parTransId="{11CBA366-9859-41CC-9BE5-037D697DAEF1}" sibTransId="{294B942B-DB25-4C90-94EB-0DBF996BC146}"/>
    <dgm:cxn modelId="{2161DD43-C0B7-4FEB-8770-13FA5778C470}" srcId="{4B55A9B0-4D81-4C46-BBE7-BEB95D7D1763}" destId="{CEDAA70E-71D4-4876-AE4E-BAED0D0A531A}" srcOrd="2" destOrd="0" parTransId="{68966AE6-34BF-496A-BF5A-96B0339BDCCD}" sibTransId="{CBCD411B-1B4A-4137-B914-8197706F10CD}"/>
    <dgm:cxn modelId="{36FA8853-0301-4886-9480-8911B79C5CF6}" type="presOf" srcId="{CEDAA70E-71D4-4876-AE4E-BAED0D0A531A}" destId="{29F2E2E4-0A74-4A9D-B925-855AA2F78441}" srcOrd="0" destOrd="0" presId="urn:microsoft.com/office/officeart/2008/layout/LinedList"/>
    <dgm:cxn modelId="{C4E48F9A-6C86-429C-BD60-8758D4BFD6A0}" type="presOf" srcId="{ABF3F2EC-2736-4B5B-ABEE-2B2527CAE634}" destId="{D65B4723-6467-4707-9210-2C8580ABDAD5}" srcOrd="0" destOrd="0" presId="urn:microsoft.com/office/officeart/2008/layout/LinedList"/>
    <dgm:cxn modelId="{7E93699D-E613-4F85-AE32-E64E706EB94B}" type="presOf" srcId="{8377E9EB-E3E7-4387-84C6-F7FA3B9982D5}" destId="{2EA69E57-8E90-4CA0-972E-4026170C8E22}" srcOrd="0" destOrd="0" presId="urn:microsoft.com/office/officeart/2008/layout/LinedList"/>
    <dgm:cxn modelId="{E3104DA5-587E-4169-BDFF-0B2FC8889F3A}" type="presOf" srcId="{85973D7E-F5CA-4F3C-BBD9-D9321C45ECAE}" destId="{A82FAD31-78C6-49B6-B069-A88FA1BDC042}" srcOrd="0" destOrd="0" presId="urn:microsoft.com/office/officeart/2008/layout/LinedList"/>
    <dgm:cxn modelId="{8BD8E8AC-AEAE-4D27-972F-DECCA49DE60E}" srcId="{4B55A9B0-4D81-4C46-BBE7-BEB95D7D1763}" destId="{ABF3F2EC-2736-4B5B-ABEE-2B2527CAE634}" srcOrd="0" destOrd="0" parTransId="{53B64B2F-C927-4058-9B52-459EAB9DE0DE}" sibTransId="{FA067543-5C7B-45F7-B7AD-8749942FD994}"/>
    <dgm:cxn modelId="{75CD4AF2-C74A-4190-BF2B-6E49053CA31D}" srcId="{4B55A9B0-4D81-4C46-BBE7-BEB95D7D1763}" destId="{8377E9EB-E3E7-4387-84C6-F7FA3B9982D5}" srcOrd="3" destOrd="0" parTransId="{2CFBC47D-3289-418D-B25B-45FD66650901}" sibTransId="{19F5ACFB-8790-49CC-939B-700BDC440791}"/>
    <dgm:cxn modelId="{791A0E9A-E29D-40E7-905A-47FD8DCCCDFE}" type="presParOf" srcId="{18D3955F-39F0-4628-9234-A2AE8B18461F}" destId="{DF3CFF70-BB84-4F27-8C49-819A7741F04F}" srcOrd="0" destOrd="0" presId="urn:microsoft.com/office/officeart/2008/layout/LinedList"/>
    <dgm:cxn modelId="{EF1CA6BE-F389-44E2-86B7-32E607EF306B}" type="presParOf" srcId="{18D3955F-39F0-4628-9234-A2AE8B18461F}" destId="{087BFB79-59D1-4AE8-848F-88E6E1DF1FBF}" srcOrd="1" destOrd="0" presId="urn:microsoft.com/office/officeart/2008/layout/LinedList"/>
    <dgm:cxn modelId="{5FFDAAF9-D34C-4935-BA15-22E619EBD56C}" type="presParOf" srcId="{087BFB79-59D1-4AE8-848F-88E6E1DF1FBF}" destId="{D65B4723-6467-4707-9210-2C8580ABDAD5}" srcOrd="0" destOrd="0" presId="urn:microsoft.com/office/officeart/2008/layout/LinedList"/>
    <dgm:cxn modelId="{41AE67BE-F4F5-415B-8B08-8E8239598C70}" type="presParOf" srcId="{087BFB79-59D1-4AE8-848F-88E6E1DF1FBF}" destId="{1BE42468-9216-469D-AB42-F2EE1073EE55}" srcOrd="1" destOrd="0" presId="urn:microsoft.com/office/officeart/2008/layout/LinedList"/>
    <dgm:cxn modelId="{31802557-D1CE-4B02-91D1-EB26055596F5}" type="presParOf" srcId="{18D3955F-39F0-4628-9234-A2AE8B18461F}" destId="{BE70D7CB-10CF-41DE-AFD4-F2233DE4C9C7}" srcOrd="2" destOrd="0" presId="urn:microsoft.com/office/officeart/2008/layout/LinedList"/>
    <dgm:cxn modelId="{9864AB75-C54A-4FE9-AF1E-F825117B1DB3}" type="presParOf" srcId="{18D3955F-39F0-4628-9234-A2AE8B18461F}" destId="{2E8102F9-E5A4-4BBA-B864-4FD026B85769}" srcOrd="3" destOrd="0" presId="urn:microsoft.com/office/officeart/2008/layout/LinedList"/>
    <dgm:cxn modelId="{B558D652-EBD9-4707-ACAE-016843A2B55F}" type="presParOf" srcId="{2E8102F9-E5A4-4BBA-B864-4FD026B85769}" destId="{3DAD523C-2700-4AFF-80F0-B08871E0CFD1}" srcOrd="0" destOrd="0" presId="urn:microsoft.com/office/officeart/2008/layout/LinedList"/>
    <dgm:cxn modelId="{D60C4BB1-EE8D-42F4-A13A-E0F3C02297B0}" type="presParOf" srcId="{2E8102F9-E5A4-4BBA-B864-4FD026B85769}" destId="{187C3E08-3B96-49A1-99C0-8D789EBE0836}" srcOrd="1" destOrd="0" presId="urn:microsoft.com/office/officeart/2008/layout/LinedList"/>
    <dgm:cxn modelId="{D52E4B58-F58E-457F-B28B-F2CE3F8F718C}" type="presParOf" srcId="{18D3955F-39F0-4628-9234-A2AE8B18461F}" destId="{7CD4C224-3C88-4091-B7C7-6A2210C2F9D4}" srcOrd="4" destOrd="0" presId="urn:microsoft.com/office/officeart/2008/layout/LinedList"/>
    <dgm:cxn modelId="{E059724B-F161-4276-9AD4-010348F09A96}" type="presParOf" srcId="{18D3955F-39F0-4628-9234-A2AE8B18461F}" destId="{659F2E74-7D42-4C73-AA6E-554F544F20FB}" srcOrd="5" destOrd="0" presId="urn:microsoft.com/office/officeart/2008/layout/LinedList"/>
    <dgm:cxn modelId="{4E334010-1C52-4D3E-AA60-04E6219DB426}" type="presParOf" srcId="{659F2E74-7D42-4C73-AA6E-554F544F20FB}" destId="{29F2E2E4-0A74-4A9D-B925-855AA2F78441}" srcOrd="0" destOrd="0" presId="urn:microsoft.com/office/officeart/2008/layout/LinedList"/>
    <dgm:cxn modelId="{AAFD15F2-92EA-483B-9EC7-556A103A1EE4}" type="presParOf" srcId="{659F2E74-7D42-4C73-AA6E-554F544F20FB}" destId="{96032B84-E2AE-4211-97EE-69A3EF6484FC}" srcOrd="1" destOrd="0" presId="urn:microsoft.com/office/officeart/2008/layout/LinedList"/>
    <dgm:cxn modelId="{19F93337-1149-4A1F-8FE2-AD6EA375BF93}" type="presParOf" srcId="{18D3955F-39F0-4628-9234-A2AE8B18461F}" destId="{3CC2451E-9F42-4B19-A806-A2E8D4C81F9C}" srcOrd="6" destOrd="0" presId="urn:microsoft.com/office/officeart/2008/layout/LinedList"/>
    <dgm:cxn modelId="{233B24F3-51C2-4157-8BFC-02596413525F}" type="presParOf" srcId="{18D3955F-39F0-4628-9234-A2AE8B18461F}" destId="{5D69C0E6-3028-4D06-B822-027B4D83D6DC}" srcOrd="7" destOrd="0" presId="urn:microsoft.com/office/officeart/2008/layout/LinedList"/>
    <dgm:cxn modelId="{E864E590-6E64-410C-85DF-2F13A27DA2BB}" type="presParOf" srcId="{5D69C0E6-3028-4D06-B822-027B4D83D6DC}" destId="{2EA69E57-8E90-4CA0-972E-4026170C8E22}" srcOrd="0" destOrd="0" presId="urn:microsoft.com/office/officeart/2008/layout/LinedList"/>
    <dgm:cxn modelId="{3299159A-7801-46DD-8ED0-ACDEDA545E91}" type="presParOf" srcId="{5D69C0E6-3028-4D06-B822-027B4D83D6DC}" destId="{C3A1BC66-55AD-4E4F-ADA4-1A9F808D92A0}" srcOrd="1" destOrd="0" presId="urn:microsoft.com/office/officeart/2008/layout/LinedList"/>
    <dgm:cxn modelId="{8E96FF32-8E85-4942-8739-FB4B03261F3B}" type="presParOf" srcId="{18D3955F-39F0-4628-9234-A2AE8B18461F}" destId="{925019D1-693C-41FF-B911-43CBF1990C7F}" srcOrd="8" destOrd="0" presId="urn:microsoft.com/office/officeart/2008/layout/LinedList"/>
    <dgm:cxn modelId="{B0D10909-1086-4262-9318-D71C2B4CA4D6}" type="presParOf" srcId="{18D3955F-39F0-4628-9234-A2AE8B18461F}" destId="{60932019-999F-499A-B790-9316F602410B}" srcOrd="9" destOrd="0" presId="urn:microsoft.com/office/officeart/2008/layout/LinedList"/>
    <dgm:cxn modelId="{CA2FE477-9CA3-4099-961A-4FE76DAE4D43}" type="presParOf" srcId="{60932019-999F-499A-B790-9316F602410B}" destId="{A82FAD31-78C6-49B6-B069-A88FA1BDC042}" srcOrd="0" destOrd="0" presId="urn:microsoft.com/office/officeart/2008/layout/LinedList"/>
    <dgm:cxn modelId="{2CDFB3C1-F00E-4269-BBF7-DB1D1695A48B}" type="presParOf" srcId="{60932019-999F-499A-B790-9316F602410B}" destId="{F29C9BDE-1A2F-4DF8-83C1-EC42FB6A4A5A}" srcOrd="1" destOrd="0" presId="urn:microsoft.com/office/officeart/2008/layout/LinedList"/>
    <dgm:cxn modelId="{1832DA87-2490-4FE9-9976-444770038639}" type="presParOf" srcId="{18D3955F-39F0-4628-9234-A2AE8B18461F}" destId="{2F070220-D931-40CA-9B66-759BE334E27C}" srcOrd="10" destOrd="0" presId="urn:microsoft.com/office/officeart/2008/layout/LinedList"/>
    <dgm:cxn modelId="{179235A8-5653-48A2-AF4E-C64B80D26EF0}" type="presParOf" srcId="{18D3955F-39F0-4628-9234-A2AE8B18461F}" destId="{3E5F04F7-0E1D-45D7-9192-45922373E40B}" srcOrd="11" destOrd="0" presId="urn:microsoft.com/office/officeart/2008/layout/LinedList"/>
    <dgm:cxn modelId="{E7D775F1-00E3-4FC9-96A6-0F4D6F460D51}" type="presParOf" srcId="{3E5F04F7-0E1D-45D7-9192-45922373E40B}" destId="{E85AAD2E-20F0-4103-8DA9-5D6665A91CEB}" srcOrd="0" destOrd="0" presId="urn:microsoft.com/office/officeart/2008/layout/LinedList"/>
    <dgm:cxn modelId="{874A23D1-618E-420C-8F30-F668E4FD2AEB}" type="presParOf" srcId="{3E5F04F7-0E1D-45D7-9192-45922373E40B}" destId="{C7DFC3FC-2255-47A2-8464-493CF06AEF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CFF70-BB84-4F27-8C49-819A7741F04F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B4723-6467-4707-9210-2C8580ABDAD5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Simple Autoencoder</a:t>
          </a:r>
        </a:p>
      </dsp:txBody>
      <dsp:txXfrm>
        <a:off x="0" y="2758"/>
        <a:ext cx="6797675" cy="940732"/>
      </dsp:txXfrm>
    </dsp:sp>
    <dsp:sp modelId="{BE70D7CB-10CF-41DE-AFD4-F2233DE4C9C7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2">
            <a:hueOff val="4021025"/>
            <a:satOff val="-84"/>
            <a:lumOff val="1412"/>
            <a:alphaOff val="0"/>
          </a:schemeClr>
        </a:solidFill>
        <a:ln w="15875" cap="flat" cmpd="sng" algn="ctr">
          <a:solidFill>
            <a:schemeClr val="accent2">
              <a:hueOff val="4021025"/>
              <a:satOff val="-84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D523C-2700-4AFF-80F0-B08871E0CFD1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Deep Autoencoder</a:t>
          </a:r>
        </a:p>
      </dsp:txBody>
      <dsp:txXfrm>
        <a:off x="0" y="943491"/>
        <a:ext cx="6797675" cy="940732"/>
      </dsp:txXfrm>
    </dsp:sp>
    <dsp:sp modelId="{7CD4C224-3C88-4091-B7C7-6A2210C2F9D4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8042051"/>
            <a:satOff val="-167"/>
            <a:lumOff val="2823"/>
            <a:alphaOff val="0"/>
          </a:schemeClr>
        </a:solidFill>
        <a:ln w="15875" cap="flat" cmpd="sng" algn="ctr">
          <a:solidFill>
            <a:schemeClr val="accent2">
              <a:hueOff val="8042051"/>
              <a:satOff val="-167"/>
              <a:lumOff val="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2E2E4-0A74-4A9D-B925-855AA2F78441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1D Convolutional Autoencoder</a:t>
          </a:r>
        </a:p>
      </dsp:txBody>
      <dsp:txXfrm>
        <a:off x="0" y="1884223"/>
        <a:ext cx="6797675" cy="940732"/>
      </dsp:txXfrm>
    </dsp:sp>
    <dsp:sp modelId="{3CC2451E-9F42-4B19-A806-A2E8D4C81F9C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12063077"/>
            <a:satOff val="-251"/>
            <a:lumOff val="4235"/>
            <a:alphaOff val="0"/>
          </a:schemeClr>
        </a:solidFill>
        <a:ln w="15875" cap="flat" cmpd="sng" algn="ctr">
          <a:solidFill>
            <a:schemeClr val="accent2">
              <a:hueOff val="12063077"/>
              <a:satOff val="-251"/>
              <a:lumOff val="4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69E57-8E90-4CA0-972E-4026170C8E22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LSTM Autoencoder</a:t>
          </a:r>
        </a:p>
      </dsp:txBody>
      <dsp:txXfrm>
        <a:off x="0" y="2824956"/>
        <a:ext cx="6797675" cy="940732"/>
      </dsp:txXfrm>
    </dsp:sp>
    <dsp:sp modelId="{925019D1-693C-41FF-B911-43CBF1990C7F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16084102"/>
            <a:satOff val="-334"/>
            <a:lumOff val="5646"/>
            <a:alphaOff val="0"/>
          </a:schemeClr>
        </a:solidFill>
        <a:ln w="15875" cap="flat" cmpd="sng" algn="ctr">
          <a:solidFill>
            <a:schemeClr val="accent2">
              <a:hueOff val="16084102"/>
              <a:satOff val="-334"/>
              <a:lumOff val="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AD31-78C6-49B6-B069-A88FA1BDC042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*Synthetic Data &amp; Simple Autoencoder</a:t>
          </a:r>
        </a:p>
      </dsp:txBody>
      <dsp:txXfrm>
        <a:off x="0" y="3765688"/>
        <a:ext cx="6797675" cy="940732"/>
      </dsp:txXfrm>
    </dsp:sp>
    <dsp:sp modelId="{2F070220-D931-40CA-9B66-759BE334E27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20105127"/>
            <a:satOff val="-418"/>
            <a:lumOff val="7058"/>
            <a:alphaOff val="0"/>
          </a:schemeClr>
        </a:solidFill>
        <a:ln w="15875" cap="flat" cmpd="sng" algn="ctr">
          <a:solidFill>
            <a:schemeClr val="accent2">
              <a:hueOff val="20105127"/>
              <a:satOff val="-418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AAD2E-20F0-4103-8DA9-5D6665A91CEB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**Synthetic Data &amp; Deep Autoencoder</a:t>
          </a:r>
        </a:p>
      </dsp:txBody>
      <dsp:txXfrm>
        <a:off x="0" y="4706420"/>
        <a:ext cx="6797675" cy="940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8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1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8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4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6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archart.com/futures/quotes/ZS*0/futures-prices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rchart.com/futures/quotes/ZSH20/overview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urtain&#10;&#10;Description automatically generated">
            <a:extLst>
              <a:ext uri="{FF2B5EF4-FFF2-40B4-BE49-F238E27FC236}">
                <a16:creationId xmlns:a16="http://schemas.microsoft.com/office/drawing/2014/main" id="{F9DE213B-74CB-411D-A920-D342C68DE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5" r="22472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A204B-FC45-4516-8E5F-BA8C4AAB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Team : U-11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2A3694D6-9631-45F2-A60E-80D4DE3EF015}"/>
              </a:ext>
            </a:extLst>
          </p:cNvPr>
          <p:cNvSpPr txBox="1">
            <a:spLocks/>
          </p:cNvSpPr>
          <p:nvPr/>
        </p:nvSpPr>
        <p:spPr>
          <a:xfrm>
            <a:off x="8118189" y="3846824"/>
            <a:ext cx="3659246" cy="1596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>
                <a:solidFill>
                  <a:srgbClr val="FFFFFF"/>
                </a:solidFill>
              </a:rPr>
              <a:t>Luke Schiefelbein</a:t>
            </a: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FFFFFF"/>
                </a:solidFill>
              </a:rPr>
              <a:t>Brady Lange</a:t>
            </a: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FFFFFF"/>
                </a:solidFill>
              </a:rPr>
              <a:t>Branon Page</a:t>
            </a:r>
          </a:p>
          <a:p>
            <a:pPr>
              <a:lnSpc>
                <a:spcPct val="90000"/>
              </a:lnSpc>
            </a:pPr>
            <a:r>
              <a:rPr lang="en-US" sz="1200">
                <a:solidFill>
                  <a:srgbClr val="FFFFFF"/>
                </a:solidFill>
              </a:rPr>
              <a:t>Carolyn Guse</a:t>
            </a:r>
          </a:p>
          <a:p>
            <a:pPr>
              <a:lnSpc>
                <a:spcPct val="90000"/>
              </a:lnSpc>
            </a:pPr>
            <a:r>
              <a:rPr lang="en-US" sz="1200"/>
              <a:t>Eric Byerly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97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5A1CB-32A9-463E-8415-47F2EF2D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" y="0"/>
            <a:ext cx="1215950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7D8E1C-896C-4325-A26A-5AC851CC7922}"/>
              </a:ext>
            </a:extLst>
          </p:cNvPr>
          <p:cNvSpPr/>
          <p:nvPr/>
        </p:nvSpPr>
        <p:spPr>
          <a:xfrm>
            <a:off x="723900" y="2616200"/>
            <a:ext cx="3454400" cy="812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6FCCA-4B69-410F-9932-E2FF8C7397B9}"/>
              </a:ext>
            </a:extLst>
          </p:cNvPr>
          <p:cNvSpPr/>
          <p:nvPr/>
        </p:nvSpPr>
        <p:spPr>
          <a:xfrm>
            <a:off x="4699000" y="88900"/>
            <a:ext cx="7302500" cy="650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DC0581-009D-4C6E-B0CA-8D436318EDDD}"/>
              </a:ext>
            </a:extLst>
          </p:cNvPr>
          <p:cNvSpPr txBox="1">
            <a:spLocks/>
          </p:cNvSpPr>
          <p:nvPr/>
        </p:nvSpPr>
        <p:spPr>
          <a:xfrm>
            <a:off x="484814" y="640080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>
                <a:solidFill>
                  <a:srgbClr val="FFFFFF"/>
                </a:solidFill>
              </a:rPr>
              <a:t>Autoencoder Models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FDE87C5-F9E5-4C0E-9850-63E980D9302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951412" y="8302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16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7805-3431-461D-BC41-2011C27A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&amp; Deep Autoencoder</a:t>
            </a:r>
          </a:p>
        </p:txBody>
      </p:sp>
      <p:pic>
        <p:nvPicPr>
          <p:cNvPr id="5" name="Content Placeholder 4" descr="March Soybean Train/Test Deep Autoencoder loss.">
            <a:extLst>
              <a:ext uri="{FF2B5EF4-FFF2-40B4-BE49-F238E27FC236}">
                <a16:creationId xmlns:a16="http://schemas.microsoft.com/office/drawing/2014/main" id="{DD31B0B8-F9D6-4795-922E-6F1C0918D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65509"/>
            <a:ext cx="10058400" cy="3646169"/>
          </a:xfrm>
        </p:spPr>
      </p:pic>
    </p:spTree>
    <p:extLst>
      <p:ext uri="{BB962C8B-B14F-4D97-AF65-F5344CB8AC3E}">
        <p14:creationId xmlns:p14="http://schemas.microsoft.com/office/powerpoint/2010/main" val="379513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5A1CB-32A9-463E-8415-47F2EF2D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" y="0"/>
            <a:ext cx="1215950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7D8E1C-896C-4325-A26A-5AC851CC7922}"/>
              </a:ext>
            </a:extLst>
          </p:cNvPr>
          <p:cNvSpPr/>
          <p:nvPr/>
        </p:nvSpPr>
        <p:spPr>
          <a:xfrm>
            <a:off x="723900" y="2616200"/>
            <a:ext cx="3454400" cy="812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6FCCA-4B69-410F-9932-E2FF8C7397B9}"/>
              </a:ext>
            </a:extLst>
          </p:cNvPr>
          <p:cNvSpPr/>
          <p:nvPr/>
        </p:nvSpPr>
        <p:spPr>
          <a:xfrm>
            <a:off x="4699000" y="88900"/>
            <a:ext cx="7302500" cy="650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statistics">
            <a:extLst>
              <a:ext uri="{FF2B5EF4-FFF2-40B4-BE49-F238E27FC236}">
                <a16:creationId xmlns:a16="http://schemas.microsoft.com/office/drawing/2014/main" id="{27751BE9-3C56-4A4C-A0B1-6DD43757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0"/>
            <a:ext cx="7429501" cy="676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DB679-0D74-4095-BA9F-103178D1CBEF}"/>
              </a:ext>
            </a:extLst>
          </p:cNvPr>
          <p:cNvSpPr txBox="1"/>
          <p:nvPr/>
        </p:nvSpPr>
        <p:spPr>
          <a:xfrm>
            <a:off x="190500" y="3741172"/>
            <a:ext cx="530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Augmented Dickey-Fuller Tests</a:t>
            </a:r>
          </a:p>
          <a:p>
            <a:pPr fontAlgn="base"/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fontAlgn="base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Shapiro-Wilk Tests for Data Normality</a:t>
            </a:r>
          </a:p>
          <a:p>
            <a:pPr fontAlgn="base"/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fontAlgn="base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Studentized Breusch-Pagan Tests for constant variance </a:t>
            </a:r>
          </a:p>
          <a:p>
            <a:pPr fontAlgn="base"/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fontAlgn="base"/>
            <a:r>
              <a:rPr lang="en-US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Variance Inflation Factors</a:t>
            </a:r>
          </a:p>
          <a:p>
            <a:endParaRPr 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E8F97-1150-4150-8396-DBDE3883E056}"/>
              </a:ext>
            </a:extLst>
          </p:cNvPr>
          <p:cNvSpPr txBox="1"/>
          <p:nvPr/>
        </p:nvSpPr>
        <p:spPr>
          <a:xfrm>
            <a:off x="491756" y="1653570"/>
            <a:ext cx="4207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Key tests used</a:t>
            </a:r>
          </a:p>
          <a:p>
            <a:endParaRPr lang="en-US" sz="4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8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4F1DEF-DEFD-4E16-B572-99288E7AE0D3}"/>
                  </a:ext>
                </a:extLst>
              </p:cNvPr>
              <p:cNvSpPr txBox="1"/>
              <p:nvPr/>
            </p:nvSpPr>
            <p:spPr>
              <a:xfrm>
                <a:off x="435869" y="640080"/>
                <a:ext cx="3659246" cy="286269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pc="-5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4400" i="1" spc="-5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𝑦</m:t>
                          </m:r>
                        </m:e>
                        <m:sub>
                          <m:r>
                            <a:rPr lang="en-US" sz="4400" i="1" spc="-5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𝑡</m:t>
                          </m:r>
                        </m:sub>
                      </m:sSub>
                      <m:r>
                        <a:rPr lang="en-US" sz="4400" i="1" spc="-5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b>
                        <m:sSubPr>
                          <m:ctrlPr>
                            <a:rPr lang="en-US" sz="4400" i="1" spc="-5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4400" i="1" spc="-5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𝑦</m:t>
                          </m:r>
                        </m:e>
                        <m:sub>
                          <m:r>
                            <a:rPr lang="en-US" sz="4400" i="1" spc="-5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𝑡</m:t>
                          </m:r>
                          <m:r>
                            <a:rPr lang="en-US" sz="4400" i="1" spc="-5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−1</m:t>
                          </m:r>
                        </m:sub>
                      </m:sSub>
                      <m:r>
                        <a:rPr lang="en-US" sz="4400" i="1" spc="-5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sSub>
                        <m:sSubPr>
                          <m:ctrlPr>
                            <a:rPr lang="en-US" sz="4400" i="1" spc="-5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4400" i="1" spc="-5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𝜀</m:t>
                          </m:r>
                        </m:e>
                        <m:sub>
                          <m:r>
                            <a:rPr lang="en-US" sz="4400" i="1" spc="-5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spc="-5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4F1DEF-DEFD-4E16-B572-99288E7AE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9" y="640080"/>
                <a:ext cx="3659246" cy="2862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6" descr="https://lh6.googleusercontent.com/lKl5RTIYnFEhpXXIk5mPbxym5_yA4OKTQxDqzgN384FJpFcLy5nop83Zs6a0nMREFUY6KoHcE5Hh5RITHmmRGLKVhvrfr-3dgH4i6242iXsTsprzoeAId4iYQEEKBnFqP64w7Pzf">
            <a:extLst>
              <a:ext uri="{FF2B5EF4-FFF2-40B4-BE49-F238E27FC236}">
                <a16:creationId xmlns:a16="http://schemas.microsoft.com/office/drawing/2014/main" id="{8C9D96AB-1934-4411-A9FF-2E578D8B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8489" y="640080"/>
            <a:ext cx="616335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AE6928-39F5-4DBF-AD7A-5BA76A12BA0E}"/>
                  </a:ext>
                </a:extLst>
              </p:cNvPr>
              <p:cNvSpPr txBox="1"/>
              <p:nvPr/>
            </p:nvSpPr>
            <p:spPr>
              <a:xfrm>
                <a:off x="435869" y="640080"/>
                <a:ext cx="3659246" cy="89071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pc="-5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𝑅𝑎𝑛𝑑𝑜𝑚</m:t>
                      </m:r>
                      <m:r>
                        <a:rPr lang="en-US" sz="4400" b="0" i="1" spc="-5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en-US" sz="4400" b="0" i="1" spc="-5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𝑊𝑎𝑙𝑘</m:t>
                      </m:r>
                    </m:oMath>
                  </m:oMathPara>
                </a14:m>
                <a:endParaRPr lang="en-US" sz="4400" spc="-5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AE6928-39F5-4DBF-AD7A-5BA76A12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9" y="640080"/>
                <a:ext cx="3659246" cy="890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04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4.googleusercontent.com/ecSlz9gXsxaD8vO6v8mbcLpYkmtNWn9E7pFB4xtBC7SV8-8OAVvWY7uZ0IfNjyvcQ_Sl4F7ik1OelrIWbFwh91hRZKFoR-IQ_A053xvqhv6vIvE7us6kEXiQ9MLKwRJ6ktBPF3jy">
            <a:extLst>
              <a:ext uri="{FF2B5EF4-FFF2-40B4-BE49-F238E27FC236}">
                <a16:creationId xmlns:a16="http://schemas.microsoft.com/office/drawing/2014/main" id="{F6508B33-C27B-4015-8FF7-31CCC1E7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66" y="1225787"/>
            <a:ext cx="8136467" cy="502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F006AA-FE7D-4902-8FC0-CF3E42C8944C}"/>
              </a:ext>
            </a:extLst>
          </p:cNvPr>
          <p:cNvSpPr txBox="1"/>
          <p:nvPr/>
        </p:nvSpPr>
        <p:spPr>
          <a:xfrm>
            <a:off x="3987800" y="517901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Comparison of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29877-EFA1-478D-9CBB-9CDE638E588D}"/>
              </a:ext>
            </a:extLst>
          </p:cNvPr>
          <p:cNvSpPr txBox="1"/>
          <p:nvPr/>
        </p:nvSpPr>
        <p:spPr>
          <a:xfrm rot="16200000">
            <a:off x="693009" y="3149600"/>
            <a:ext cx="266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Root Mean Squared Error </a:t>
            </a:r>
          </a:p>
        </p:txBody>
      </p:sp>
    </p:spTree>
    <p:extLst>
      <p:ext uri="{BB962C8B-B14F-4D97-AF65-F5344CB8AC3E}">
        <p14:creationId xmlns:p14="http://schemas.microsoft.com/office/powerpoint/2010/main" val="407763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ARIMA">
            <a:extLst>
              <a:ext uri="{FF2B5EF4-FFF2-40B4-BE49-F238E27FC236}">
                <a16:creationId xmlns:a16="http://schemas.microsoft.com/office/drawing/2014/main" id="{4FFD2F26-4065-48BB-814A-D802BBD00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11531599" cy="636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9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790AFD-5051-449E-9F4C-52BF4E2C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7" y="321734"/>
            <a:ext cx="4743133" cy="2905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53E09E-2184-48E8-BCD6-F60988DB0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65" y="3631096"/>
            <a:ext cx="4507036" cy="276056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FB793-4323-471E-99E6-BCFCA9A06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692764"/>
            <a:ext cx="5426764" cy="33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1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AB43A-ED4C-40A8-9739-D5E1642A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7" y="321734"/>
            <a:ext cx="4743133" cy="2905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A4D63F-7A65-4994-A92B-2F5EAF7B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65" y="3631096"/>
            <a:ext cx="4507036" cy="2760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85634-4676-4448-88BB-129EC01D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694748"/>
            <a:ext cx="5426764" cy="33238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20F0E6-9918-4148-80B9-9C0517B7FE52}"/>
              </a:ext>
            </a:extLst>
          </p:cNvPr>
          <p:cNvSpPr txBox="1"/>
          <p:nvPr/>
        </p:nvSpPr>
        <p:spPr>
          <a:xfrm>
            <a:off x="9911662" y="124376"/>
            <a:ext cx="2106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</a:t>
            </a:r>
          </a:p>
          <a:p>
            <a:r>
              <a:rPr lang="en-US" sz="1200" dirty="0">
                <a:hlinkClick r:id="rId5"/>
              </a:rPr>
              <a:t>https://www.barchart.com/futures/quotes/ZS*0/futures-prices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23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A184-DA55-4D55-AF53-3FCCA6DE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90" y="1038225"/>
            <a:ext cx="10321680" cy="39072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300EA6-9D76-4C6F-82A5-7C8002F451DD}"/>
              </a:ext>
            </a:extLst>
          </p:cNvPr>
          <p:cNvSpPr/>
          <p:nvPr/>
        </p:nvSpPr>
        <p:spPr>
          <a:xfrm>
            <a:off x="5992930" y="253484"/>
            <a:ext cx="582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https://www.barchart.com/futures/quotes/ZSH20/overview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6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88AB32-D5C9-4476-8601-A46975E8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03" y="643467"/>
            <a:ext cx="4231192" cy="254321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E72F21-3971-463E-A261-ABF55442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18" y="643467"/>
            <a:ext cx="4234936" cy="25432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FA5B091-6E89-4773-A7CD-57CA5F3E1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603" y="3671316"/>
            <a:ext cx="4235592" cy="25458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353013-31AE-41F5-99F3-A6B082495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973" y="3671316"/>
            <a:ext cx="3361625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5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www.agweek.com/sites/default/files/styles/full_1000/public/fieldimages/1/0404/modifiedfoodresearch1.jpg?itok=71f18TKg">
            <a:extLst>
              <a:ext uri="{FF2B5EF4-FFF2-40B4-BE49-F238E27FC236}">
                <a16:creationId xmlns:a16="http://schemas.microsoft.com/office/drawing/2014/main" id="{30A4888B-7F8D-4BAE-995D-7AA0D38C9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4" b="4597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2DCA7-2924-4049-8C45-751D94A467E5}"/>
              </a:ext>
            </a:extLst>
          </p:cNvPr>
          <p:cNvSpPr txBox="1"/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ln>
                  <a:solidFill>
                    <a:schemeClr val="tx1"/>
                  </a:solidFill>
                </a:ln>
                <a:latin typeface="+mj-lt"/>
                <a:ea typeface="+mj-ea"/>
                <a:cs typeface="+mj-cs"/>
              </a:rPr>
              <a:t>What is a bushel?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44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CBCB0-ABBB-4AD4-912E-1FC7BA57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02" y="905933"/>
            <a:ext cx="590740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114DC8-EB1A-4695-891F-84C2B6F4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592650"/>
            <a:ext cx="10337292" cy="36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F27C74-54C5-4408-A49C-C791A025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0" y="168773"/>
            <a:ext cx="4709261" cy="6109728"/>
          </a:xfrm>
          <a:prstGeom prst="rect">
            <a:avLst/>
          </a:prstGeom>
        </p:spPr>
      </p:pic>
      <p:pic>
        <p:nvPicPr>
          <p:cNvPr id="13316" name="Picture 4" descr="Image result for predictions">
            <a:extLst>
              <a:ext uri="{FF2B5EF4-FFF2-40B4-BE49-F238E27FC236}">
                <a16:creationId xmlns:a16="http://schemas.microsoft.com/office/drawing/2014/main" id="{5A798932-1633-4442-981C-F2B07183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1" y="1307812"/>
            <a:ext cx="6802489" cy="383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89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urtain&#10;&#10;Description automatically generated">
            <a:extLst>
              <a:ext uri="{FF2B5EF4-FFF2-40B4-BE49-F238E27FC236}">
                <a16:creationId xmlns:a16="http://schemas.microsoft.com/office/drawing/2014/main" id="{F9DE213B-74CB-411D-A920-D342C68DE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4" r="21442" b="-1"/>
          <a:stretch/>
        </p:blipFill>
        <p:spPr>
          <a:xfrm>
            <a:off x="38558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A204B-FC45-4516-8E5F-BA8C4AAB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7210" y="720515"/>
            <a:ext cx="3659246" cy="28503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8CF38-7196-4498-835E-182BD26AB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Luke </a:t>
            </a:r>
            <a:r>
              <a:rPr lang="en-US" sz="1100" dirty="0" err="1">
                <a:solidFill>
                  <a:srgbClr val="FFFFFF"/>
                </a:solidFill>
              </a:rPr>
              <a:t>Schiefelbein</a:t>
            </a:r>
            <a:endParaRPr lang="en-US" sz="11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Brady Lange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Branon Page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FFFFF"/>
                </a:solidFill>
              </a:rPr>
              <a:t>Carolyn </a:t>
            </a:r>
            <a:r>
              <a:rPr lang="en-US" sz="1100" dirty="0" err="1">
                <a:solidFill>
                  <a:srgbClr val="FFFFFF"/>
                </a:solidFill>
              </a:rPr>
              <a:t>Guse</a:t>
            </a:r>
            <a:endParaRPr lang="en-US" sz="11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/>
              <a:t>Eric Byerly</a:t>
            </a:r>
            <a:endParaRPr lang="en-US" sz="11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80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www.agweek.com/sites/default/files/styles/full_1000/public/fieldimages/1/0404/modifiedfoodresearch1.jpg?itok=71f18TKg">
            <a:extLst>
              <a:ext uri="{FF2B5EF4-FFF2-40B4-BE49-F238E27FC236}">
                <a16:creationId xmlns:a16="http://schemas.microsoft.com/office/drawing/2014/main" id="{30A4888B-7F8D-4BAE-995D-7AA0D38C9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4" b="4597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2DCA7-2924-4049-8C45-751D94A467E5}"/>
              </a:ext>
            </a:extLst>
          </p:cNvPr>
          <p:cNvSpPr txBox="1"/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ln>
                  <a:solidFill>
                    <a:schemeClr val="tx1"/>
                  </a:solidFill>
                </a:ln>
                <a:latin typeface="+mj-lt"/>
                <a:ea typeface="+mj-ea"/>
                <a:cs typeface="+mj-cs"/>
              </a:rPr>
              <a:t>Appendix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343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97629-5922-4FFF-A32D-BF2533A97889}"/>
              </a:ext>
            </a:extLst>
          </p:cNvPr>
          <p:cNvSpPr/>
          <p:nvPr/>
        </p:nvSpPr>
        <p:spPr>
          <a:xfrm>
            <a:off x="3048000" y="131157"/>
            <a:ext cx="990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Test for Stationarity on the March Closing Prices 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(It fails and is non-stationary)</a:t>
            </a: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Augmented Dickey-Fuller Test</a:t>
            </a: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alternative: stationary</a:t>
            </a: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sz="2000" dirty="0"/>
          </a:p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D7B951-FC4F-433C-A92F-8E052C8C3AED}"/>
              </a:ext>
            </a:extLst>
          </p:cNvPr>
          <p:cNvSpPr/>
          <p:nvPr/>
        </p:nvSpPr>
        <p:spPr>
          <a:xfrm>
            <a:off x="65913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Type 3: with drift and trend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 lag   ADF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p.value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[1,]   0 -2.91   0.194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[2,]   1 -2.68   0.289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[3,]   2 -2.87   0.208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[4,]   3 -2.76   0.256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[5,]   4 -2.75   0.259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[6,]   5 -2.65   0.302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----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Note: in fact,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p.value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0.01 means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p.value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&lt;= 0.01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E1769-CF16-4012-832D-A3B7D539C198}"/>
              </a:ext>
            </a:extLst>
          </p:cNvPr>
          <p:cNvSpPr/>
          <p:nvPr/>
        </p:nvSpPr>
        <p:spPr>
          <a:xfrm>
            <a:off x="889000" y="15732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Type 1: no drift no trend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 lag ADF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p.value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[1,]   0 -0.610   0.461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[2,]   1 -0.689   0.432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[3,]   2 -0.649   0.447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[4,]   3 -0.754   0.409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[5,]   4 -0.779   0.400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[6,]   5 -0.794   0.395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Type 2: with drift no trend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 lag   ADF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p.value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[1,]   0 -1.85   0.388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[2,]   1 -1.71   0.443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[3,]   2 -1.85   0.387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[4,]   3 -1.85   0.386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[5,]   4 -1.87   0.380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[6,]   5 -1.77   0.419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12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C73F6B-028D-4180-AB0D-0170F4C6E6BA}"/>
              </a:ext>
            </a:extLst>
          </p:cNvPr>
          <p:cNvSpPr/>
          <p:nvPr/>
        </p:nvSpPr>
        <p:spPr>
          <a:xfrm>
            <a:off x="0" y="47434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Tests done on a Linear Regression on the March Closing Prices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shapiro.test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(e) # Passes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 Shapiro-Wilk normality test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data:  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 = 0.99172, p-value = 0.6187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bptest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reg_march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 # Fails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 studentized Breusch-Pagan test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data: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reg_march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BP = 12.856, df = 4, p-value = 0.012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&gt; VIF(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reg_march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 # Fails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[1] 17.46377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&gt; summary(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reg_march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 # Passes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4B439-FF4D-4A44-ADB4-A60816B6CF77}"/>
              </a:ext>
            </a:extLst>
          </p:cNvPr>
          <p:cNvSpPr/>
          <p:nvPr/>
        </p:nvSpPr>
        <p:spPr>
          <a:xfrm>
            <a:off x="6096000" y="-218153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Call: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(formula = close ~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close_lag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close_prev_year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+ year + month +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day)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Residuals: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 Min   1Q   Median   3Q  Max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-19.6717  -5.5500 0.5108   5.0508 22.0855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Coefficients: (1 not defined because of singularities)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 Estimate Std. Error t value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(&gt;|t|)   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(Intercept) 126.97861   60.65280 2.094   0.0383 *  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close_lag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    0.92684 0.03499  26.490 &lt;2e-16 ***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close_prev_year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 -0.05260 0.03409  -1.543 0.1253   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year               NA   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 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  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month        -1.43695 0.73303  -1.960 0.0521 . 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day          -0.08752 0.07754  -1.129 0.2611    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---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Signif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codes:  0 ‘***’ 0.001 ‘**’ 0.01 ‘*’ 0.05 ‘.’ 0.1 ‘ ’ 1</a:t>
            </a:r>
            <a:endParaRPr lang="en-US" dirty="0"/>
          </a:p>
          <a:p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Residual standard error: 7.813 on 129 degrees of freedom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Multiple R-squared:  0.9427, Adjusted R-squared:  0.941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F-statistic:   531 on 4 and 129 DF,  p-value: &lt; 2.2e-16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82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4754DF-D483-4F46-AE04-07BBA80E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0"/>
            <a:ext cx="10080153" cy="6181469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D835AABF-BAF7-4644-ACA1-86ECFFF6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405" y="6057277"/>
            <a:ext cx="8166748" cy="2483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geom_path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: Each group consists of only one observation.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78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7AE2A4-9E2E-44B7-BFE4-9F63F3A9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4" y="145907"/>
            <a:ext cx="3258971" cy="1998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AD597-F029-44BB-8354-6F3416B0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20" y="39287"/>
            <a:ext cx="3492748" cy="2141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D9566-D110-4DEA-A3EE-1E710303A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242" y="13105"/>
            <a:ext cx="3514757" cy="2155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B589C-F8B9-41AE-8077-474C3C8EF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58" y="2232793"/>
            <a:ext cx="3230120" cy="1976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B6150E-08E8-47D6-8130-1C718E106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528" y="2181151"/>
            <a:ext cx="3492748" cy="2141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DCEA60-372A-4873-BEB7-A62A91851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3165" y="2232793"/>
            <a:ext cx="3355199" cy="2057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6098E-ACFF-492D-81FF-1D385E5516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60" y="4318218"/>
            <a:ext cx="2906348" cy="1782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4754DF-D483-4F46-AE04-07BBA80EF4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6873" y="4318218"/>
            <a:ext cx="2906347" cy="1782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352C52-1A59-43EF-80AF-8976B362FF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8667" y="4323014"/>
            <a:ext cx="3010532" cy="1846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BBC080-971A-43C6-8847-39CBACB804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9199" y="4354634"/>
            <a:ext cx="3010531" cy="184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0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5A1CB-32A9-463E-8415-47F2EF2D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" y="0"/>
            <a:ext cx="1215950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7D8E1C-896C-4325-A26A-5AC851CC7922}"/>
              </a:ext>
            </a:extLst>
          </p:cNvPr>
          <p:cNvSpPr/>
          <p:nvPr/>
        </p:nvSpPr>
        <p:spPr>
          <a:xfrm>
            <a:off x="723900" y="2616200"/>
            <a:ext cx="3454400" cy="812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6FCCA-4B69-410F-9932-E2FF8C7397B9}"/>
              </a:ext>
            </a:extLst>
          </p:cNvPr>
          <p:cNvSpPr/>
          <p:nvPr/>
        </p:nvSpPr>
        <p:spPr>
          <a:xfrm>
            <a:off x="4699000" y="88900"/>
            <a:ext cx="7302500" cy="650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ilsoy.org/sites/default/files/inline-images/Website_BodyImage_Bushel_Breakdown_350.png">
            <a:extLst>
              <a:ext uri="{FF2B5EF4-FFF2-40B4-BE49-F238E27FC236}">
                <a16:creationId xmlns:a16="http://schemas.microsoft.com/office/drawing/2014/main" id="{22950C46-B672-4F6D-BC09-522C70689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815" y="0"/>
            <a:ext cx="10359264" cy="624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8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i.marketwatch.com/Multimedia/2016/05/11/Photos/NS/MW-EM522_soybea_20160511143202_NS.png?uuid=a7e15774-17a6-11e6-9693-0015c588dfa6">
            <a:extLst>
              <a:ext uri="{FF2B5EF4-FFF2-40B4-BE49-F238E27FC236}">
                <a16:creationId xmlns:a16="http://schemas.microsoft.com/office/drawing/2014/main" id="{1385AEE0-D0E3-49DD-B3B4-863E4732E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0" b="1993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397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F2649-885F-4EA3-AFFC-4DF0AF645A15}"/>
              </a:ext>
            </a:extLst>
          </p:cNvPr>
          <p:cNvSpPr txBox="1"/>
          <p:nvPr/>
        </p:nvSpPr>
        <p:spPr>
          <a:xfrm>
            <a:off x="87294" y="4474741"/>
            <a:ext cx="4914479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ZL= Soybean Oil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(processed)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ZM= Soybean Meal (processed)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spc="-50" dirty="0">
              <a:ln>
                <a:solidFill>
                  <a:schemeClr val="tx1"/>
                </a:solidFill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age result for stock market">
            <a:extLst>
              <a:ext uri="{FF2B5EF4-FFF2-40B4-BE49-F238E27FC236}">
                <a16:creationId xmlns:a16="http://schemas.microsoft.com/office/drawing/2014/main" id="{E88C4182-4974-44EE-AB16-CF69CA8F0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46" b="-1"/>
          <a:stretch/>
        </p:blipFill>
        <p:spPr bwMode="auto">
          <a:xfrm>
            <a:off x="4635095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F776BF-0343-4AE6-8BC2-7730DC11F950}"/>
              </a:ext>
            </a:extLst>
          </p:cNvPr>
          <p:cNvSpPr txBox="1"/>
          <p:nvPr/>
        </p:nvSpPr>
        <p:spPr>
          <a:xfrm>
            <a:off x="-62259" y="47199"/>
            <a:ext cx="4560015" cy="207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Terminology: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spc="-50" dirty="0">
              <a:ln>
                <a:solidFill>
                  <a:schemeClr val="tx1"/>
                </a:solidFill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09343-1132-43AC-B81C-A13014A9C66B}"/>
              </a:ext>
            </a:extLst>
          </p:cNvPr>
          <p:cNvSpPr/>
          <p:nvPr/>
        </p:nvSpPr>
        <p:spPr>
          <a:xfrm>
            <a:off x="-62259" y="2173873"/>
            <a:ext cx="4739439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ZS</a:t>
            </a:r>
            <a:r>
              <a:rPr lang="en-US" sz="4800" spc="-50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= Soybean (raw)</a:t>
            </a:r>
          </a:p>
        </p:txBody>
      </p:sp>
    </p:spTree>
    <p:extLst>
      <p:ext uri="{BB962C8B-B14F-4D97-AF65-F5344CB8AC3E}">
        <p14:creationId xmlns:p14="http://schemas.microsoft.com/office/powerpoint/2010/main" val="291535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 result for soybean farmer">
            <a:extLst>
              <a:ext uri="{FF2B5EF4-FFF2-40B4-BE49-F238E27FC236}">
                <a16:creationId xmlns:a16="http://schemas.microsoft.com/office/drawing/2014/main" id="{E3132E3B-CCF3-4135-B275-EF4B2C04E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5" b="5588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5E88D-F087-466F-8488-4E1609141626}"/>
              </a:ext>
            </a:extLst>
          </p:cNvPr>
          <p:cNvSpPr txBox="1"/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>
                <a:ln>
                  <a:solidFill>
                    <a:schemeClr val="tx1"/>
                  </a:solidFill>
                </a:ln>
                <a:latin typeface="+mj-lt"/>
                <a:ea typeface="+mj-ea"/>
                <a:cs typeface="+mj-cs"/>
              </a:rPr>
              <a:t>Purpose?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5961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tmedia.stimg.co/ows_154466156125694.jpg?fit=crop&amp;crop=faces">
            <a:extLst>
              <a:ext uri="{FF2B5EF4-FFF2-40B4-BE49-F238E27FC236}">
                <a16:creationId xmlns:a16="http://schemas.microsoft.com/office/drawing/2014/main" id="{3FD41B72-13AF-46D9-983F-28BB74FB7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1" b="23212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2795E-CE9E-4A26-B637-DE07CA72259F}"/>
              </a:ext>
            </a:extLst>
          </p:cNvPr>
          <p:cNvSpPr txBox="1"/>
          <p:nvPr/>
        </p:nvSpPr>
        <p:spPr>
          <a:xfrm>
            <a:off x="828675" y="5120639"/>
            <a:ext cx="7137263" cy="1280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8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5A1CB-32A9-463E-8415-47F2EF2D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" y="0"/>
            <a:ext cx="1215950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7D8E1C-896C-4325-A26A-5AC851CC7922}"/>
              </a:ext>
            </a:extLst>
          </p:cNvPr>
          <p:cNvSpPr/>
          <p:nvPr/>
        </p:nvSpPr>
        <p:spPr>
          <a:xfrm>
            <a:off x="630423" y="2616200"/>
            <a:ext cx="3454400" cy="812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6FCCA-4B69-410F-9932-E2FF8C7397B9}"/>
              </a:ext>
            </a:extLst>
          </p:cNvPr>
          <p:cNvSpPr/>
          <p:nvPr/>
        </p:nvSpPr>
        <p:spPr>
          <a:xfrm>
            <a:off x="4699000" y="88900"/>
            <a:ext cx="7302500" cy="650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Image result for autoencoder">
            <a:extLst>
              <a:ext uri="{FF2B5EF4-FFF2-40B4-BE49-F238E27FC236}">
                <a16:creationId xmlns:a16="http://schemas.microsoft.com/office/drawing/2014/main" id="{ECE42574-DDAF-4529-A97A-87352C2C1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663168"/>
            <a:ext cx="7378700" cy="55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56BBD9-0A86-4685-AE7E-FFF1003DA4DA}"/>
              </a:ext>
            </a:extLst>
          </p:cNvPr>
          <p:cNvSpPr txBox="1">
            <a:spLocks/>
          </p:cNvSpPr>
          <p:nvPr/>
        </p:nvSpPr>
        <p:spPr>
          <a:xfrm>
            <a:off x="484814" y="640080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>
                <a:solidFill>
                  <a:srgbClr val="FFFFFF"/>
                </a:solidFill>
              </a:rPr>
              <a:t>Autoencoder: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38032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5A1CB-32A9-463E-8415-47F2EF2D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" y="0"/>
            <a:ext cx="1215950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7D8E1C-896C-4325-A26A-5AC851CC7922}"/>
              </a:ext>
            </a:extLst>
          </p:cNvPr>
          <p:cNvSpPr/>
          <p:nvPr/>
        </p:nvSpPr>
        <p:spPr>
          <a:xfrm>
            <a:off x="723900" y="2616200"/>
            <a:ext cx="3454400" cy="812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6FCCA-4B69-410F-9932-E2FF8C7397B9}"/>
              </a:ext>
            </a:extLst>
          </p:cNvPr>
          <p:cNvSpPr/>
          <p:nvPr/>
        </p:nvSpPr>
        <p:spPr>
          <a:xfrm>
            <a:off x="4699000" y="88900"/>
            <a:ext cx="7302500" cy="650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48F92-7481-4690-8340-DC5763E58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546" y="170968"/>
            <a:ext cx="5543407" cy="66870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A83B2C-E2A4-4A31-BABE-CCFEC049FFE3}"/>
              </a:ext>
            </a:extLst>
          </p:cNvPr>
          <p:cNvSpPr txBox="1">
            <a:spLocks/>
          </p:cNvSpPr>
          <p:nvPr/>
        </p:nvSpPr>
        <p:spPr>
          <a:xfrm>
            <a:off x="484814" y="640080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>
                <a:solidFill>
                  <a:srgbClr val="FFFFFF"/>
                </a:solidFill>
              </a:rPr>
              <a:t>Autoencoder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374394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35"/>
      </a:dk2>
      <a:lt2>
        <a:srgbClr val="E2E4E8"/>
      </a:lt2>
      <a:accent1>
        <a:srgbClr val="C3994D"/>
      </a:accent1>
      <a:accent2>
        <a:srgbClr val="B1563B"/>
      </a:accent2>
      <a:accent3>
        <a:srgbClr val="C34D63"/>
      </a:accent3>
      <a:accent4>
        <a:srgbClr val="B13B83"/>
      </a:accent4>
      <a:accent5>
        <a:srgbClr val="C14DC3"/>
      </a:accent5>
      <a:accent6>
        <a:srgbClr val="7D3BB1"/>
      </a:accent6>
      <a:hlink>
        <a:srgbClr val="C043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224</Words>
  <Application>Microsoft Office PowerPoint</Application>
  <PresentationFormat>Widescreen</PresentationFormat>
  <Paragraphs>112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Lucida Console</vt:lpstr>
      <vt:lpstr>RetrospectVTI</vt:lpstr>
      <vt:lpstr>Team : U-11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Synthetic Data &amp; Deep Autoencoder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: U-11</dc:title>
  <dc:creator>Branon Page</dc:creator>
  <cp:lastModifiedBy>Branon Page</cp:lastModifiedBy>
  <cp:revision>6</cp:revision>
  <dcterms:created xsi:type="dcterms:W3CDTF">2019-11-06T22:53:52Z</dcterms:created>
  <dcterms:modified xsi:type="dcterms:W3CDTF">2019-11-08T20:55:18Z</dcterms:modified>
</cp:coreProperties>
</file>