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8" r:id="rId7"/>
    <p:sldId id="283" r:id="rId8"/>
    <p:sldId id="284" r:id="rId9"/>
    <p:sldId id="285" r:id="rId10"/>
    <p:sldId id="289" r:id="rId11"/>
    <p:sldId id="287"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399F88-470E-4C81-87ED-2F65A642A978}">
          <p14:sldIdLst>
            <p14:sldId id="280"/>
          </p14:sldIdLst>
        </p14:section>
        <p14:section name="Untitled Section" id="{107CEB61-1895-4378-9502-17303DD55CA2}">
          <p14:sldIdLst>
            <p14:sldId id="282"/>
            <p14:sldId id="288"/>
            <p14:sldId id="283"/>
            <p14:sldId id="284"/>
            <p14:sldId id="285"/>
            <p14:sldId id="289"/>
            <p14:sldId id="28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Ochola" userId="7ffd486c8554b605" providerId="LiveId" clId="{1C2AF707-144B-43C2-BE7B-0E8E8AF829D1}"/>
    <pc:docChg chg="undo redo custSel delSld modSld sldOrd modSection">
      <pc:chgData name="Bradley Ochola" userId="7ffd486c8554b605" providerId="LiveId" clId="{1C2AF707-144B-43C2-BE7B-0E8E8AF829D1}" dt="2024-08-03T06:21:40.339" v="285" actId="20577"/>
      <pc:docMkLst>
        <pc:docMk/>
      </pc:docMkLst>
      <pc:sldChg chg="del">
        <pc:chgData name="Bradley Ochola" userId="7ffd486c8554b605" providerId="LiveId" clId="{1C2AF707-144B-43C2-BE7B-0E8E8AF829D1}" dt="2024-08-02T10:04:24.416" v="277" actId="2696"/>
        <pc:sldMkLst>
          <pc:docMk/>
          <pc:sldMk cId="3265077456" sldId="281"/>
        </pc:sldMkLst>
      </pc:sldChg>
      <pc:sldChg chg="modSp mod">
        <pc:chgData name="Bradley Ochola" userId="7ffd486c8554b605" providerId="LiveId" clId="{1C2AF707-144B-43C2-BE7B-0E8E8AF829D1}" dt="2024-08-02T09:38:47.894" v="25" actId="27636"/>
        <pc:sldMkLst>
          <pc:docMk/>
          <pc:sldMk cId="394447751" sldId="282"/>
        </pc:sldMkLst>
        <pc:spChg chg="mod">
          <ac:chgData name="Bradley Ochola" userId="7ffd486c8554b605" providerId="LiveId" clId="{1C2AF707-144B-43C2-BE7B-0E8E8AF829D1}" dt="2024-08-02T09:38:47.894" v="25" actId="27636"/>
          <ac:spMkLst>
            <pc:docMk/>
            <pc:sldMk cId="394447751" sldId="282"/>
            <ac:spMk id="8" creationId="{E320C0E8-BA00-FB7F-FD6C-BBA384DFE03F}"/>
          </ac:spMkLst>
        </pc:spChg>
      </pc:sldChg>
      <pc:sldChg chg="modSp mod">
        <pc:chgData name="Bradley Ochola" userId="7ffd486c8554b605" providerId="LiveId" clId="{1C2AF707-144B-43C2-BE7B-0E8E8AF829D1}" dt="2024-08-03T06:21:40.339" v="285" actId="20577"/>
        <pc:sldMkLst>
          <pc:docMk/>
          <pc:sldMk cId="1611461449" sldId="283"/>
        </pc:sldMkLst>
        <pc:spChg chg="mod">
          <ac:chgData name="Bradley Ochola" userId="7ffd486c8554b605" providerId="LiveId" clId="{1C2AF707-144B-43C2-BE7B-0E8E8AF829D1}" dt="2024-08-03T06:21:40.339" v="285" actId="20577"/>
          <ac:spMkLst>
            <pc:docMk/>
            <pc:sldMk cId="1611461449" sldId="283"/>
            <ac:spMk id="6" creationId="{8F41E2C6-372A-57B7-003D-020C22CE3041}"/>
          </ac:spMkLst>
        </pc:spChg>
        <pc:spChg chg="mod">
          <ac:chgData name="Bradley Ochola" userId="7ffd486c8554b605" providerId="LiveId" clId="{1C2AF707-144B-43C2-BE7B-0E8E8AF829D1}" dt="2024-08-02T09:43:40.676" v="130" actId="20577"/>
          <ac:spMkLst>
            <pc:docMk/>
            <pc:sldMk cId="1611461449" sldId="283"/>
            <ac:spMk id="9" creationId="{287DBACA-85F5-3DEB-4F92-85742BDE6A1B}"/>
          </ac:spMkLst>
        </pc:spChg>
      </pc:sldChg>
      <pc:sldChg chg="modSp mod ord">
        <pc:chgData name="Bradley Ochola" userId="7ffd486c8554b605" providerId="LiveId" clId="{1C2AF707-144B-43C2-BE7B-0E8E8AF829D1}" dt="2024-08-02T10:03:52.137" v="276" actId="255"/>
        <pc:sldMkLst>
          <pc:docMk/>
          <pc:sldMk cId="2962952469" sldId="284"/>
        </pc:sldMkLst>
        <pc:spChg chg="mod">
          <ac:chgData name="Bradley Ochola" userId="7ffd486c8554b605" providerId="LiveId" clId="{1C2AF707-144B-43C2-BE7B-0E8E8AF829D1}" dt="2024-08-02T10:03:52.137" v="276" actId="255"/>
          <ac:spMkLst>
            <pc:docMk/>
            <pc:sldMk cId="2962952469" sldId="284"/>
            <ac:spMk id="6" creationId="{A5A027D1-BFDF-52D9-780C-21BFE2443BC9}"/>
          </ac:spMkLst>
        </pc:spChg>
      </pc:sldChg>
      <pc:sldChg chg="modSp mod">
        <pc:chgData name="Bradley Ochola" userId="7ffd486c8554b605" providerId="LiveId" clId="{1C2AF707-144B-43C2-BE7B-0E8E8AF829D1}" dt="2024-08-02T09:47:05.252" v="161" actId="27636"/>
        <pc:sldMkLst>
          <pc:docMk/>
          <pc:sldMk cId="663438748" sldId="285"/>
        </pc:sldMkLst>
        <pc:spChg chg="mod">
          <ac:chgData name="Bradley Ochola" userId="7ffd486c8554b605" providerId="LiveId" clId="{1C2AF707-144B-43C2-BE7B-0E8E8AF829D1}" dt="2024-08-02T09:46:48.817" v="152" actId="27636"/>
          <ac:spMkLst>
            <pc:docMk/>
            <pc:sldMk cId="663438748" sldId="285"/>
            <ac:spMk id="2" creationId="{3F5D7C26-8384-D1CB-5482-401DC39A022C}"/>
          </ac:spMkLst>
        </pc:spChg>
        <pc:spChg chg="mod">
          <ac:chgData name="Bradley Ochola" userId="7ffd486c8554b605" providerId="LiveId" clId="{1C2AF707-144B-43C2-BE7B-0E8E8AF829D1}" dt="2024-08-02T09:47:05.252" v="161" actId="27636"/>
          <ac:spMkLst>
            <pc:docMk/>
            <pc:sldMk cId="663438748" sldId="285"/>
            <ac:spMk id="3" creationId="{E02EE2F0-E85F-7003-02D9-DDDE3DB000FA}"/>
          </ac:spMkLst>
        </pc:spChg>
      </pc:sldChg>
      <pc:sldChg chg="modSp mod ord">
        <pc:chgData name="Bradley Ochola" userId="7ffd486c8554b605" providerId="LiveId" clId="{1C2AF707-144B-43C2-BE7B-0E8E8AF829D1}" dt="2024-08-02T09:55:22.006" v="209" actId="113"/>
        <pc:sldMkLst>
          <pc:docMk/>
          <pc:sldMk cId="65618287" sldId="286"/>
        </pc:sldMkLst>
        <pc:spChg chg="mod">
          <ac:chgData name="Bradley Ochola" userId="7ffd486c8554b605" providerId="LiveId" clId="{1C2AF707-144B-43C2-BE7B-0E8E8AF829D1}" dt="2024-08-02T09:55:22.006" v="209" actId="113"/>
          <ac:spMkLst>
            <pc:docMk/>
            <pc:sldMk cId="65618287" sldId="286"/>
            <ac:spMk id="2" creationId="{B2C30929-3368-58B5-7389-79ECE873EED0}"/>
          </ac:spMkLst>
        </pc:spChg>
        <pc:spChg chg="mod">
          <ac:chgData name="Bradley Ochola" userId="7ffd486c8554b605" providerId="LiveId" clId="{1C2AF707-144B-43C2-BE7B-0E8E8AF829D1}" dt="2024-08-02T09:55:11.531" v="198" actId="255"/>
          <ac:spMkLst>
            <pc:docMk/>
            <pc:sldMk cId="65618287" sldId="286"/>
            <ac:spMk id="3" creationId="{282C96FA-397C-6F05-852C-93D68F54D934}"/>
          </ac:spMkLst>
        </pc:spChg>
      </pc:sldChg>
      <pc:sldChg chg="addSp delSp modSp mod modClrScheme chgLayout">
        <pc:chgData name="Bradley Ochola" userId="7ffd486c8554b605" providerId="LiveId" clId="{1C2AF707-144B-43C2-BE7B-0E8E8AF829D1}" dt="2024-08-03T06:06:57.207" v="281" actId="27636"/>
        <pc:sldMkLst>
          <pc:docMk/>
          <pc:sldMk cId="238582925" sldId="287"/>
        </pc:sldMkLst>
        <pc:spChg chg="del mod ord">
          <ac:chgData name="Bradley Ochola" userId="7ffd486c8554b605" providerId="LiveId" clId="{1C2AF707-144B-43C2-BE7B-0E8E8AF829D1}" dt="2024-08-02T09:53:18.778" v="189" actId="700"/>
          <ac:spMkLst>
            <pc:docMk/>
            <pc:sldMk cId="238582925" sldId="287"/>
            <ac:spMk id="2" creationId="{A647606D-C504-5275-6914-AC3398D88568}"/>
          </ac:spMkLst>
        </pc:spChg>
        <pc:spChg chg="del mod ord">
          <ac:chgData name="Bradley Ochola" userId="7ffd486c8554b605" providerId="LiveId" clId="{1C2AF707-144B-43C2-BE7B-0E8E8AF829D1}" dt="2024-08-02T09:53:18.778" v="189" actId="700"/>
          <ac:spMkLst>
            <pc:docMk/>
            <pc:sldMk cId="238582925" sldId="287"/>
            <ac:spMk id="3" creationId="{F6B97070-D061-E518-054D-00D9982E4C3E}"/>
          </ac:spMkLst>
        </pc:spChg>
        <pc:spChg chg="add del mod ord">
          <ac:chgData name="Bradley Ochola" userId="7ffd486c8554b605" providerId="LiveId" clId="{1C2AF707-144B-43C2-BE7B-0E8E8AF829D1}" dt="2024-08-02T09:53:22.981" v="190" actId="700"/>
          <ac:spMkLst>
            <pc:docMk/>
            <pc:sldMk cId="238582925" sldId="287"/>
            <ac:spMk id="4" creationId="{70070187-6427-500C-0232-884E54185652}"/>
          </ac:spMkLst>
        </pc:spChg>
        <pc:spChg chg="add del mod ord">
          <ac:chgData name="Bradley Ochola" userId="7ffd486c8554b605" providerId="LiveId" clId="{1C2AF707-144B-43C2-BE7B-0E8E8AF829D1}" dt="2024-08-02T09:53:22.981" v="190" actId="700"/>
          <ac:spMkLst>
            <pc:docMk/>
            <pc:sldMk cId="238582925" sldId="287"/>
            <ac:spMk id="5" creationId="{48DA2B4C-A91D-65FC-2AD7-B043972CDFF0}"/>
          </ac:spMkLst>
        </pc:spChg>
        <pc:spChg chg="add del mod ord">
          <ac:chgData name="Bradley Ochola" userId="7ffd486c8554b605" providerId="LiveId" clId="{1C2AF707-144B-43C2-BE7B-0E8E8AF829D1}" dt="2024-08-02T09:53:22.981" v="190" actId="700"/>
          <ac:spMkLst>
            <pc:docMk/>
            <pc:sldMk cId="238582925" sldId="287"/>
            <ac:spMk id="6" creationId="{E3C66E2F-83D2-7CCA-481E-ADD1009CFFE6}"/>
          </ac:spMkLst>
        </pc:spChg>
        <pc:spChg chg="add del mod ord">
          <ac:chgData name="Bradley Ochola" userId="7ffd486c8554b605" providerId="LiveId" clId="{1C2AF707-144B-43C2-BE7B-0E8E8AF829D1}" dt="2024-08-03T06:06:35.227" v="278" actId="21"/>
          <ac:spMkLst>
            <pc:docMk/>
            <pc:sldMk cId="238582925" sldId="287"/>
            <ac:spMk id="7" creationId="{3A9F9AA7-F6A7-B85D-2E5C-F60583A35B60}"/>
          </ac:spMkLst>
        </pc:spChg>
        <pc:spChg chg="add mod ord">
          <ac:chgData name="Bradley Ochola" userId="7ffd486c8554b605" providerId="LiveId" clId="{1C2AF707-144B-43C2-BE7B-0E8E8AF829D1}" dt="2024-08-02T09:59:41.157" v="217" actId="255"/>
          <ac:spMkLst>
            <pc:docMk/>
            <pc:sldMk cId="238582925" sldId="287"/>
            <ac:spMk id="8" creationId="{D87E5018-5CA9-80E1-1662-606A0B3B45BC}"/>
          </ac:spMkLst>
        </pc:spChg>
        <pc:spChg chg="add mod ord">
          <ac:chgData name="Bradley Ochola" userId="7ffd486c8554b605" providerId="LiveId" clId="{1C2AF707-144B-43C2-BE7B-0E8E8AF829D1}" dt="2024-08-03T06:06:57.206" v="280" actId="27636"/>
          <ac:spMkLst>
            <pc:docMk/>
            <pc:sldMk cId="238582925" sldId="287"/>
            <ac:spMk id="9" creationId="{15852B9F-7285-B9F1-7238-04DA9F848B38}"/>
          </ac:spMkLst>
        </pc:spChg>
        <pc:spChg chg="add mod ord">
          <ac:chgData name="Bradley Ochola" userId="7ffd486c8554b605" providerId="LiveId" clId="{1C2AF707-144B-43C2-BE7B-0E8E8AF829D1}" dt="2024-08-02T10:01:08.482" v="246" actId="255"/>
          <ac:spMkLst>
            <pc:docMk/>
            <pc:sldMk cId="238582925" sldId="287"/>
            <ac:spMk id="10" creationId="{A8B330AF-7810-BC7D-B30D-FFCD18146577}"/>
          </ac:spMkLst>
        </pc:spChg>
        <pc:spChg chg="add mod ord">
          <ac:chgData name="Bradley Ochola" userId="7ffd486c8554b605" providerId="LiveId" clId="{1C2AF707-144B-43C2-BE7B-0E8E8AF829D1}" dt="2024-08-03T06:06:57.207" v="281" actId="27636"/>
          <ac:spMkLst>
            <pc:docMk/>
            <pc:sldMk cId="238582925" sldId="287"/>
            <ac:spMk id="11" creationId="{3DEAF44C-9374-ED80-7107-384C06EACEA6}"/>
          </ac:spMkLst>
        </pc:spChg>
      </pc:sldChg>
      <pc:sldChg chg="modSp mod ord">
        <pc:chgData name="Bradley Ochola" userId="7ffd486c8554b605" providerId="LiveId" clId="{1C2AF707-144B-43C2-BE7B-0E8E8AF829D1}" dt="2024-08-02T09:43:06.863" v="111" actId="27636"/>
        <pc:sldMkLst>
          <pc:docMk/>
          <pc:sldMk cId="2827019933" sldId="288"/>
        </pc:sldMkLst>
        <pc:spChg chg="mod">
          <ac:chgData name="Bradley Ochola" userId="7ffd486c8554b605" providerId="LiveId" clId="{1C2AF707-144B-43C2-BE7B-0E8E8AF829D1}" dt="2024-08-02T09:42:04.592" v="94" actId="255"/>
          <ac:spMkLst>
            <pc:docMk/>
            <pc:sldMk cId="2827019933" sldId="288"/>
            <ac:spMk id="4" creationId="{58E70713-25B7-F984-0C9A-4353A222A96C}"/>
          </ac:spMkLst>
        </pc:spChg>
        <pc:spChg chg="mod">
          <ac:chgData name="Bradley Ochola" userId="7ffd486c8554b605" providerId="LiveId" clId="{1C2AF707-144B-43C2-BE7B-0E8E8AF829D1}" dt="2024-08-02T09:42:36.861" v="99" actId="12"/>
          <ac:spMkLst>
            <pc:docMk/>
            <pc:sldMk cId="2827019933" sldId="288"/>
            <ac:spMk id="6" creationId="{81E3BFAE-A71F-6F6A-D61F-E92194A69516}"/>
          </ac:spMkLst>
        </pc:spChg>
        <pc:spChg chg="mod">
          <ac:chgData name="Bradley Ochola" userId="7ffd486c8554b605" providerId="LiveId" clId="{1C2AF707-144B-43C2-BE7B-0E8E8AF829D1}" dt="2024-08-02T09:43:06.863" v="111" actId="27636"/>
          <ac:spMkLst>
            <pc:docMk/>
            <pc:sldMk cId="2827019933" sldId="288"/>
            <ac:spMk id="11" creationId="{335892C4-F7A2-959F-6CF4-EF0DC003F1DE}"/>
          </ac:spMkLst>
        </pc:spChg>
      </pc:sldChg>
      <pc:sldChg chg="addSp delSp modSp mod ord">
        <pc:chgData name="Bradley Ochola" userId="7ffd486c8554b605" providerId="LiveId" clId="{1C2AF707-144B-43C2-BE7B-0E8E8AF829D1}" dt="2024-08-02T09:49:04.751" v="188"/>
        <pc:sldMkLst>
          <pc:docMk/>
          <pc:sldMk cId="3298636846" sldId="289"/>
        </pc:sldMkLst>
        <pc:spChg chg="mod">
          <ac:chgData name="Bradley Ochola" userId="7ffd486c8554b605" providerId="LiveId" clId="{1C2AF707-144B-43C2-BE7B-0E8E8AF829D1}" dt="2024-08-02T09:47:58.582" v="179" actId="255"/>
          <ac:spMkLst>
            <pc:docMk/>
            <pc:sldMk cId="3298636846" sldId="289"/>
            <ac:spMk id="4" creationId="{347B92B2-4CC6-7A1A-62C6-044E1913EC94}"/>
          </ac:spMkLst>
        </pc:spChg>
        <pc:spChg chg="mod">
          <ac:chgData name="Bradley Ochola" userId="7ffd486c8554b605" providerId="LiveId" clId="{1C2AF707-144B-43C2-BE7B-0E8E8AF829D1}" dt="2024-08-02T09:48:10.396" v="181" actId="27636"/>
          <ac:spMkLst>
            <pc:docMk/>
            <pc:sldMk cId="3298636846" sldId="289"/>
            <ac:spMk id="6" creationId="{4B32E133-AE30-F82A-6DF5-9EC5C21749CC}"/>
          </ac:spMkLst>
        </pc:spChg>
        <pc:spChg chg="del">
          <ac:chgData name="Bradley Ochola" userId="7ffd486c8554b605" providerId="LiveId" clId="{1C2AF707-144B-43C2-BE7B-0E8E8AF829D1}" dt="2024-08-02T09:48:37.652" v="182"/>
          <ac:spMkLst>
            <pc:docMk/>
            <pc:sldMk cId="3298636846" sldId="289"/>
            <ac:spMk id="11" creationId="{CA95438C-ECE3-3814-26C6-35D51EF6BD41}"/>
          </ac:spMkLst>
        </pc:spChg>
        <pc:picChg chg="add mod">
          <ac:chgData name="Bradley Ochola" userId="7ffd486c8554b605" providerId="LiveId" clId="{1C2AF707-144B-43C2-BE7B-0E8E8AF829D1}" dt="2024-08-02T09:48:54.142" v="186" actId="14100"/>
          <ac:picMkLst>
            <pc:docMk/>
            <pc:sldMk cId="3298636846" sldId="289"/>
            <ac:picMk id="2" creationId="{4476C240-B6A8-E799-3F33-640411CF7D4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kumimoji="0" lang="en-US" sz="4800" b="0" i="0" u="none" strike="noStrike" kern="0" cap="none" spc="0" normalizeH="0" baseline="0" noProof="0" dirty="0">
                <a:ln>
                  <a:noFill/>
                </a:ln>
                <a:solidFill>
                  <a:srgbClr val="F7EFE5"/>
                </a:solidFill>
                <a:effectLst/>
                <a:uLnTx/>
                <a:uFillTx/>
                <a:latin typeface="Figtree Black"/>
                <a:sym typeface="Figtree Black"/>
              </a:rPr>
              <a:t>Forest Fire Simulation Model</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Autofit/>
          </a:bodyPr>
          <a:lstStyle/>
          <a:p>
            <a:pPr algn="l"/>
            <a:r>
              <a:rPr lang="en-US" sz="1800" dirty="0">
                <a:solidFill>
                  <a:schemeClr val="tx1">
                    <a:lumMod val="85000"/>
                  </a:schemeClr>
                </a:solidFill>
              </a:rPr>
              <a:t>Group 3</a:t>
            </a:r>
          </a:p>
          <a:p>
            <a:pPr algn="l"/>
            <a:r>
              <a:rPr lang="en-US" sz="1800" dirty="0">
                <a:solidFill>
                  <a:schemeClr val="tx1">
                    <a:lumMod val="85000"/>
                  </a:schemeClr>
                </a:solidFill>
              </a:rPr>
              <a:t>Bradley Ochola 670346</a:t>
            </a:r>
          </a:p>
          <a:p>
            <a:pPr algn="l"/>
            <a:r>
              <a:rPr lang="en-US" sz="1800" dirty="0">
                <a:solidFill>
                  <a:schemeClr val="tx1">
                    <a:lumMod val="85000"/>
                  </a:schemeClr>
                </a:solidFill>
              </a:rPr>
              <a:t>Zakariya </a:t>
            </a:r>
            <a:r>
              <a:rPr lang="en-US" sz="1800" dirty="0" err="1">
                <a:solidFill>
                  <a:schemeClr val="tx1">
                    <a:lumMod val="85000"/>
                  </a:schemeClr>
                </a:solidFill>
              </a:rPr>
              <a:t>Muhumed</a:t>
            </a:r>
            <a:r>
              <a:rPr lang="en-US" sz="1800" dirty="0">
                <a:solidFill>
                  <a:schemeClr val="tx1">
                    <a:lumMod val="85000"/>
                  </a:schemeClr>
                </a:solidFill>
              </a:rPr>
              <a:t> 668596</a:t>
            </a: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0E4E72-6F82-F87C-2330-7725FAF6691F}"/>
              </a:ext>
            </a:extLst>
          </p:cNvPr>
          <p:cNvSpPr>
            <a:spLocks noGrp="1"/>
          </p:cNvSpPr>
          <p:nvPr>
            <p:ph type="title"/>
          </p:nvPr>
        </p:nvSpPr>
        <p:spPr/>
        <p:txBody>
          <a:bodyPr/>
          <a:lstStyle/>
          <a:p>
            <a:r>
              <a:rPr lang="en-US" dirty="0"/>
              <a:t>INTRODUCTION</a:t>
            </a:r>
            <a:endParaRPr lang="en-KE" dirty="0"/>
          </a:p>
        </p:txBody>
      </p:sp>
      <p:sp>
        <p:nvSpPr>
          <p:cNvPr id="8" name="Content Placeholder 7">
            <a:extLst>
              <a:ext uri="{FF2B5EF4-FFF2-40B4-BE49-F238E27FC236}">
                <a16:creationId xmlns:a16="http://schemas.microsoft.com/office/drawing/2014/main" id="{E320C0E8-BA00-FB7F-FD6C-BBA384DFE03F}"/>
              </a:ext>
            </a:extLst>
          </p:cNvPr>
          <p:cNvSpPr>
            <a:spLocks noGrp="1"/>
          </p:cNvSpPr>
          <p:nvPr>
            <p:ph idx="1"/>
          </p:nvPr>
        </p:nvSpPr>
        <p:spPr/>
        <p:txBody>
          <a:bodyPr>
            <a:normAutofit lnSpcReduction="10000"/>
          </a:bodyPr>
          <a:lstStyle/>
          <a:p>
            <a:pPr marL="36900" indent="0">
              <a:lnSpc>
                <a:spcPct val="107000"/>
              </a:lnSpc>
              <a:spcAft>
                <a:spcPts val="800"/>
              </a:spcAft>
              <a:buNone/>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Forest fires pose significant ecological, economic, and social challenges.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Understanding the dynamics of forest fires is crucial for developing effective mitigation strategies and improving prediction accuracy.</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One approach to simulate and analyse fire spread patterns is Cellular Automata (CA), a computational method that represents individual cells (trees) and their interactions within a grid.</a:t>
            </a:r>
          </a:p>
          <a:p>
            <a:pPr marL="36900" indent="0">
              <a:buNone/>
            </a:pPr>
            <a:endParaRPr lang="en-KE" dirty="0"/>
          </a:p>
        </p:txBody>
      </p:sp>
    </p:spTree>
    <p:extLst>
      <p:ext uri="{BB962C8B-B14F-4D97-AF65-F5344CB8AC3E}">
        <p14:creationId xmlns:p14="http://schemas.microsoft.com/office/powerpoint/2010/main" val="39444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70713-25B7-F984-0C9A-4353A222A96C}"/>
              </a:ext>
            </a:extLst>
          </p:cNvPr>
          <p:cNvSpPr>
            <a:spLocks noGrp="1"/>
          </p:cNvSpPr>
          <p:nvPr>
            <p:ph type="title"/>
          </p:nvPr>
        </p:nvSpPr>
        <p:spPr/>
        <p:txBody>
          <a:bodyPr>
            <a:normAutofit/>
          </a:bodyPr>
          <a:lstStyle/>
          <a:p>
            <a:pPr>
              <a:lnSpc>
                <a:spcPct val="107000"/>
              </a:lnSpc>
              <a:spcAft>
                <a:spcPts val="800"/>
              </a:spcAft>
            </a:pPr>
            <a:r>
              <a:rPr lang="en-KE" sz="4400" b="1" kern="100" dirty="0">
                <a:effectLst/>
                <a:latin typeface="Times New Roman" panose="02020603050405020304" pitchFamily="18" charset="0"/>
                <a:ea typeface="Calibri" panose="020F0502020204030204" pitchFamily="34" charset="0"/>
                <a:cs typeface="Times New Roman" panose="02020603050405020304" pitchFamily="18" charset="0"/>
              </a:rPr>
              <a:t>Model Overview</a:t>
            </a:r>
            <a:endParaRPr lang="en-KE"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1E3BFAE-A71F-6F6A-D61F-E92194A69516}"/>
              </a:ext>
            </a:extLst>
          </p:cNvPr>
          <p:cNvSpPr>
            <a:spLocks noGrp="1"/>
          </p:cNvSpPr>
          <p:nvPr>
            <p:ph type="body" sz="half" idx="2"/>
          </p:nvPr>
        </p:nvSpPr>
        <p:spPr/>
        <p:txBody>
          <a:bodyPr>
            <a:normAutofit lnSpcReduction="10000"/>
          </a:bodyPr>
          <a:lstStyle/>
          <a:p>
            <a:pPr marL="36900" indent="0">
              <a:lnSpc>
                <a:spcPct val="107000"/>
              </a:lnSpc>
              <a:spcAft>
                <a:spcPts val="800"/>
              </a:spcAft>
              <a:buNone/>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The simulation consists of the following key components: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Forest Grid Creation</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Fire Spread Rules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Environmental Factors </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
        <p:nvSpPr>
          <p:cNvPr id="11" name="Content Placeholder 10">
            <a:extLst>
              <a:ext uri="{FF2B5EF4-FFF2-40B4-BE49-F238E27FC236}">
                <a16:creationId xmlns:a16="http://schemas.microsoft.com/office/drawing/2014/main" id="{335892C4-F7A2-959F-6CF4-EF0DC003F1DE}"/>
              </a:ext>
            </a:extLst>
          </p:cNvPr>
          <p:cNvSpPr>
            <a:spLocks noGrp="1"/>
          </p:cNvSpPr>
          <p:nvPr>
            <p:ph idx="1"/>
          </p:nvPr>
        </p:nvSpPr>
        <p:spPr/>
        <p:txBody>
          <a:bodyPr>
            <a:normAutofit lnSpcReduction="10000"/>
          </a:bodyPr>
          <a:lstStyle/>
          <a:p>
            <a:pPr marL="36900" indent="0">
              <a:lnSpc>
                <a:spcPct val="107000"/>
              </a:lnSpc>
              <a:spcAft>
                <a:spcPts val="800"/>
              </a:spcAft>
              <a:buNone/>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The CA model developed in this study simulates a forest as a grid of cells (trees).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Each cell is characterized by its health status, location, and flammability.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The health status can be one of three states: healthy, burning, or burnt.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The model updates the forest state in discrete time steps, considering the influence of neighbouring cells and wind direction on fire spread.</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701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87DBACA-85F5-3DEB-4F92-85742BDE6A1B}"/>
              </a:ext>
            </a:extLst>
          </p:cNvPr>
          <p:cNvSpPr>
            <a:spLocks noGrp="1"/>
          </p:cNvSpPr>
          <p:nvPr>
            <p:ph type="title"/>
          </p:nvPr>
        </p:nvSpPr>
        <p:spPr/>
        <p:txBody>
          <a:bodyPr/>
          <a:lstStyle/>
          <a:p>
            <a:r>
              <a:rPr lang="en-US" b="1" dirty="0"/>
              <a:t>1.Forest Grid creation </a:t>
            </a:r>
            <a:endParaRPr lang="en-KE" b="1" dirty="0"/>
          </a:p>
        </p:txBody>
      </p:sp>
      <p:sp>
        <p:nvSpPr>
          <p:cNvPr id="6" name="Content Placeholder 5">
            <a:extLst>
              <a:ext uri="{FF2B5EF4-FFF2-40B4-BE49-F238E27FC236}">
                <a16:creationId xmlns:a16="http://schemas.microsoft.com/office/drawing/2014/main" id="{8F41E2C6-372A-57B7-003D-020C22CE3041}"/>
              </a:ext>
            </a:extLst>
          </p:cNvPr>
          <p:cNvSpPr>
            <a:spLocks noGrp="1"/>
          </p:cNvSpPr>
          <p:nvPr>
            <p:ph idx="1"/>
          </p:nvPr>
        </p:nvSpPr>
        <p:spPr/>
        <p:txBody>
          <a:bodyPr>
            <a:normAutofit fontScale="85000" lnSpcReduction="20000"/>
          </a:bodyPr>
          <a:lstStyle/>
          <a:p>
            <a:pPr marL="36900" indent="0">
              <a:buNone/>
            </a:pPr>
            <a:r>
              <a:rPr lang="en-US" sz="2400" dirty="0"/>
              <a:t>The simulation begins with the creation of a forest grid. The grid size (number of rows and columns) is defined, and each cell represents a tree. Initially, most cells are set to the healthy state, with a small number of cells randomly selected to be in the burning state, representing the initial fire sources.</a:t>
            </a:r>
          </a:p>
          <a:p>
            <a:pPr marL="36900" indent="0">
              <a:buNone/>
            </a:pPr>
            <a:r>
              <a:rPr lang="en-US" sz="2400" dirty="0"/>
              <a:t>There are two </a:t>
            </a:r>
          </a:p>
          <a:p>
            <a:pPr>
              <a:buFont typeface="Arial" panose="020B0604020202020204" pitchFamily="34" charset="0"/>
              <a:buChar char="•"/>
            </a:pPr>
            <a:r>
              <a:rPr lang="en-US" sz="2400" b="1" dirty="0"/>
              <a:t>Moore Neighborhood</a:t>
            </a:r>
          </a:p>
          <a:p>
            <a:pPr marL="36900" indent="0">
              <a:buNone/>
            </a:pPr>
            <a:r>
              <a:rPr lang="en-US" sz="2400" dirty="0"/>
              <a:t>This approach considers all eight neighboring cells. A healthy tree will catch fire if two or more of its neighbors are burning.</a:t>
            </a:r>
          </a:p>
          <a:p>
            <a:pPr>
              <a:buFont typeface="Arial" panose="020B0604020202020204" pitchFamily="34" charset="0"/>
              <a:buChar char="•"/>
            </a:pPr>
            <a:r>
              <a:rPr lang="en-US" sz="2400" b="1" dirty="0"/>
              <a:t>Burning Duration</a:t>
            </a:r>
          </a:p>
          <a:p>
            <a:pPr marL="36900" indent="0">
              <a:buNone/>
            </a:pPr>
            <a:r>
              <a:rPr lang="en-US" sz="2400" dirty="0"/>
              <a:t> Trees in the burning state transition to burnt after a set number of time steps.</a:t>
            </a:r>
          </a:p>
          <a:p>
            <a:pPr marL="36900" indent="0">
              <a:buNone/>
            </a:pPr>
            <a:endParaRPr lang="en-US" sz="2400" dirty="0"/>
          </a:p>
          <a:p>
            <a:endParaRPr lang="en-KE" dirty="0"/>
          </a:p>
        </p:txBody>
      </p:sp>
    </p:spTree>
    <p:extLst>
      <p:ext uri="{BB962C8B-B14F-4D97-AF65-F5344CB8AC3E}">
        <p14:creationId xmlns:p14="http://schemas.microsoft.com/office/powerpoint/2010/main" val="161146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E119361-A952-A511-B864-A198112674E2}"/>
              </a:ext>
            </a:extLst>
          </p:cNvPr>
          <p:cNvSpPr>
            <a:spLocks noGrp="1"/>
          </p:cNvSpPr>
          <p:nvPr>
            <p:ph type="title"/>
          </p:nvPr>
        </p:nvSpPr>
        <p:spPr/>
        <p:txBody>
          <a:bodyPr>
            <a:normAutofit fontScale="90000"/>
          </a:bodyPr>
          <a:lstStyle/>
          <a:p>
            <a:r>
              <a:rPr lang="en-US" dirty="0"/>
              <a:t>2.</a:t>
            </a:r>
            <a:r>
              <a:rPr lang="en-US" b="1" dirty="0"/>
              <a:t> Fire Spread Rules:</a:t>
            </a:r>
            <a:br>
              <a:rPr lang="en-US" dirty="0"/>
            </a:br>
            <a:endParaRPr lang="en-KE" dirty="0"/>
          </a:p>
        </p:txBody>
      </p:sp>
      <p:sp>
        <p:nvSpPr>
          <p:cNvPr id="6" name="Content Placeholder 5">
            <a:extLst>
              <a:ext uri="{FF2B5EF4-FFF2-40B4-BE49-F238E27FC236}">
                <a16:creationId xmlns:a16="http://schemas.microsoft.com/office/drawing/2014/main" id="{A5A027D1-BFDF-52D9-780C-21BFE2443BC9}"/>
              </a:ext>
            </a:extLst>
          </p:cNvPr>
          <p:cNvSpPr>
            <a:spLocks noGrp="1"/>
          </p:cNvSpPr>
          <p:nvPr>
            <p:ph idx="1"/>
          </p:nvPr>
        </p:nvSpPr>
        <p:spPr>
          <a:xfrm>
            <a:off x="209862" y="2076450"/>
            <a:ext cx="11737299" cy="4504232"/>
          </a:xfrm>
        </p:spPr>
        <p:txBody>
          <a:bodyPr>
            <a:normAutofit/>
          </a:bodyPr>
          <a:lstStyle/>
          <a:p>
            <a:pPr marL="0" indent="0">
              <a:lnSpc>
                <a:spcPct val="107000"/>
              </a:lnSpc>
              <a:spcAft>
                <a:spcPts val="800"/>
              </a:spcAft>
              <a:buSzPts val="1000"/>
              <a:buNone/>
              <a:tabLst>
                <a:tab pos="457200" algn="l"/>
              </a:tabLst>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A healthy tree catches fire if two or more neighbouring trees are burning.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spcAft>
                <a:spcPts val="800"/>
              </a:spcAft>
              <a:buSzPts val="1000"/>
              <a:tabLst>
                <a:tab pos="457200" algn="l"/>
              </a:tabLst>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This rule simulates the spread of fire from one tree to another.</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SzPts val="1000"/>
              <a:buNone/>
              <a:tabLst>
                <a:tab pos="457200" algn="l"/>
              </a:tabLst>
            </a:pP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A burning tree transitions to burnt after a specified duration.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spcAft>
                <a:spcPts val="800"/>
              </a:spcAft>
              <a:buSzPts val="1000"/>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This step ensures that once a tree has burned, it cannot catch fire again.</a:t>
            </a:r>
            <a:endParaRPr lang="en-US" sz="2800" b="1" dirty="0"/>
          </a:p>
          <a:p>
            <a:pPr marL="36900" indent="0">
              <a:buNone/>
            </a:pPr>
            <a:r>
              <a:rPr lang="en-US" sz="2700" dirty="0"/>
              <a:t>Wind direction can be incorporated to modify the probability of fire spread, affecting how fires propagate in specific directions.</a:t>
            </a:r>
          </a:p>
          <a:p>
            <a:endParaRPr lang="en-KE" dirty="0"/>
          </a:p>
        </p:txBody>
      </p:sp>
    </p:spTree>
    <p:extLst>
      <p:ext uri="{BB962C8B-B14F-4D97-AF65-F5344CB8AC3E}">
        <p14:creationId xmlns:p14="http://schemas.microsoft.com/office/powerpoint/2010/main" val="296295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7C26-8384-D1CB-5482-401DC39A022C}"/>
              </a:ext>
            </a:extLst>
          </p:cNvPr>
          <p:cNvSpPr>
            <a:spLocks noGrp="1"/>
          </p:cNvSpPr>
          <p:nvPr>
            <p:ph type="title"/>
          </p:nvPr>
        </p:nvSpPr>
        <p:spPr/>
        <p:txBody>
          <a:bodyPr>
            <a:normAutofit/>
          </a:bodyPr>
          <a:lstStyle/>
          <a:p>
            <a:pPr>
              <a:lnSpc>
                <a:spcPct val="107000"/>
              </a:lnSpc>
              <a:spcAft>
                <a:spcPts val="800"/>
              </a:spcAft>
            </a:pPr>
            <a:r>
              <a:rPr lang="en-KE" sz="4800" b="1" u="sng" kern="100" dirty="0">
                <a:effectLst/>
                <a:latin typeface="Times New Roman" panose="02020603050405020304" pitchFamily="18" charset="0"/>
                <a:ea typeface="Calibri" panose="020F0502020204030204" pitchFamily="34" charset="0"/>
                <a:cs typeface="Times New Roman" panose="02020603050405020304" pitchFamily="18" charset="0"/>
              </a:rPr>
              <a:t>3. Environmental Factors </a:t>
            </a:r>
            <a:endParaRPr lang="en-KE" dirty="0"/>
          </a:p>
        </p:txBody>
      </p:sp>
      <p:sp>
        <p:nvSpPr>
          <p:cNvPr id="3" name="Content Placeholder 2">
            <a:extLst>
              <a:ext uri="{FF2B5EF4-FFF2-40B4-BE49-F238E27FC236}">
                <a16:creationId xmlns:a16="http://schemas.microsoft.com/office/drawing/2014/main" id="{E02EE2F0-E85F-7003-02D9-DDDE3DB000FA}"/>
              </a:ext>
            </a:extLst>
          </p:cNvPr>
          <p:cNvSpPr>
            <a:spLocks noGrp="1"/>
          </p:cNvSpPr>
          <p:nvPr>
            <p:ph idx="1"/>
          </p:nvPr>
        </p:nvSpPr>
        <p:spPr/>
        <p:txBody>
          <a:bodyPr>
            <a:normAutofit lnSpcReduction="10000"/>
          </a:bodyPr>
          <a:lstStyle/>
          <a:p>
            <a:pPr marL="36900" indent="0">
              <a:lnSpc>
                <a:spcPct val="107000"/>
              </a:lnSpc>
              <a:spcAft>
                <a:spcPts val="800"/>
              </a:spcAft>
              <a:buNone/>
            </a:pPr>
            <a:r>
              <a:rPr lang="en-KE" sz="3200" kern="100" dirty="0">
                <a:effectLst/>
                <a:latin typeface="Times New Roman" panose="02020603050405020304" pitchFamily="18" charset="0"/>
                <a:ea typeface="Calibri" panose="020F0502020204030204" pitchFamily="34" charset="0"/>
                <a:cs typeface="Times New Roman" panose="02020603050405020304" pitchFamily="18" charset="0"/>
              </a:rPr>
              <a:t>Wind direction can be considered to simulate its effect on fire spread. The wind increases the likelihood of fire spreading in the downwind direction by modifying the fire propagation rules.</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KE" sz="3200" kern="100" dirty="0">
                <a:effectLst/>
                <a:latin typeface="Times New Roman" panose="02020603050405020304" pitchFamily="18" charset="0"/>
                <a:ea typeface="Calibri" panose="020F0502020204030204" pitchFamily="34" charset="0"/>
                <a:cs typeface="Times New Roman" panose="02020603050405020304" pitchFamily="18" charset="0"/>
              </a:rPr>
              <a:t>The wind factor adjusts the probability of fire spread based on its direction. For example, if the wind is blowing east, the fire spread probability is higher for cells east of a burning tree.</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endParaRPr lang="en-KE"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66343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7B92B2-4CC6-7A1A-62C6-044E1913EC94}"/>
              </a:ext>
            </a:extLst>
          </p:cNvPr>
          <p:cNvSpPr>
            <a:spLocks noGrp="1"/>
          </p:cNvSpPr>
          <p:nvPr>
            <p:ph type="title"/>
          </p:nvPr>
        </p:nvSpPr>
        <p:spPr/>
        <p:txBody>
          <a:bodyPr>
            <a:normAutofit/>
          </a:bodyPr>
          <a:lstStyle/>
          <a:p>
            <a:r>
              <a:rPr lang="en-US" sz="4400" b="1" dirty="0"/>
              <a:t>4.Visualisation</a:t>
            </a:r>
          </a:p>
        </p:txBody>
      </p:sp>
      <p:sp>
        <p:nvSpPr>
          <p:cNvPr id="6" name="Text Placeholder 5">
            <a:extLst>
              <a:ext uri="{FF2B5EF4-FFF2-40B4-BE49-F238E27FC236}">
                <a16:creationId xmlns:a16="http://schemas.microsoft.com/office/drawing/2014/main" id="{4B32E133-AE30-F82A-6DF5-9EC5C21749CC}"/>
              </a:ext>
            </a:extLst>
          </p:cNvPr>
          <p:cNvSpPr>
            <a:spLocks noGrp="1"/>
          </p:cNvSpPr>
          <p:nvPr>
            <p:ph type="body" sz="half" idx="2"/>
          </p:nvPr>
        </p:nvSpPr>
        <p:spPr/>
        <p:txBody>
          <a:bodyPr>
            <a:normAutofit fontScale="92500" lnSpcReduction="20000"/>
          </a:bodyPr>
          <a:lstStyle/>
          <a:p>
            <a:pPr>
              <a:lnSpc>
                <a:spcPct val="107000"/>
              </a:lnSpc>
              <a:spcAft>
                <a:spcPts val="800"/>
              </a:spcAft>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KE" sz="2400" kern="100" dirty="0" err="1">
                <a:effectLst/>
                <a:latin typeface="Times New Roman" panose="02020603050405020304" pitchFamily="18" charset="0"/>
                <a:ea typeface="Calibri" panose="020F0502020204030204" pitchFamily="34" charset="0"/>
                <a:cs typeface="Times New Roman" panose="02020603050405020304" pitchFamily="18" charset="0"/>
              </a:rPr>
              <a:t>imagesc</a:t>
            </a: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 function is used for visualization, with a colormap indicating healthy trees (green), burning trees (red), and burnt trees (grey). </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The simulation runs for a specified number of time steps, updating and displaying the forest grid at each step.</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pic>
        <p:nvPicPr>
          <p:cNvPr id="2" name="Content Placeholder 1">
            <a:extLst>
              <a:ext uri="{FF2B5EF4-FFF2-40B4-BE49-F238E27FC236}">
                <a16:creationId xmlns:a16="http://schemas.microsoft.com/office/drawing/2014/main" id="{4476C240-B6A8-E799-3F33-640411CF7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734517"/>
            <a:ext cx="6831382" cy="5606321"/>
          </a:xfrm>
          <a:prstGeom prst="rect">
            <a:avLst/>
          </a:prstGeom>
        </p:spPr>
      </p:pic>
    </p:spTree>
    <p:extLst>
      <p:ext uri="{BB962C8B-B14F-4D97-AF65-F5344CB8AC3E}">
        <p14:creationId xmlns:p14="http://schemas.microsoft.com/office/powerpoint/2010/main" val="329863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87E5018-5CA9-80E1-1662-606A0B3B45BC}"/>
              </a:ext>
            </a:extLst>
          </p:cNvPr>
          <p:cNvSpPr>
            <a:spLocks noGrp="1"/>
          </p:cNvSpPr>
          <p:nvPr>
            <p:ph type="body" idx="1"/>
          </p:nvPr>
        </p:nvSpPr>
        <p:spPr/>
        <p:txBody>
          <a:bodyPr/>
          <a:lstStyle/>
          <a:p>
            <a:r>
              <a:rPr lang="en-KE" sz="3200" b="1" kern="100" dirty="0">
                <a:effectLst/>
                <a:latin typeface="Times New Roman" panose="02020603050405020304" pitchFamily="18" charset="0"/>
                <a:ea typeface="Calibri" panose="020F0502020204030204" pitchFamily="34" charset="0"/>
                <a:cs typeface="Times New Roman" panose="02020603050405020304" pitchFamily="18" charset="0"/>
              </a:rPr>
              <a:t>Limitations</a:t>
            </a:r>
            <a:endParaRPr lang="en-KE"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5852B9F-7285-B9F1-7238-04DA9F848B38}"/>
              </a:ext>
            </a:extLst>
          </p:cNvPr>
          <p:cNvSpPr>
            <a:spLocks noGrp="1"/>
          </p:cNvSpPr>
          <p:nvPr>
            <p:ph sz="half" idx="2"/>
          </p:nvPr>
        </p:nvSpPr>
        <p:spPr/>
        <p:txBody>
          <a:bodyPr>
            <a:normAutofit fontScale="85000" lnSpcReduction="20000"/>
          </a:bodyPr>
          <a:lstStyle/>
          <a:p>
            <a:pPr marL="36900" indent="0">
              <a:lnSpc>
                <a:spcPct val="107000"/>
              </a:lnSpc>
              <a:spcAft>
                <a:spcPts val="800"/>
              </a:spcAft>
              <a:buNone/>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The CA model has several limitations: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Simplified representation of fire dynamics.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Lack of consideration for varying vegetation types and topography.</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Fixed flammability factor for all trees.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
        <p:nvSpPr>
          <p:cNvPr id="10" name="Text Placeholder 9">
            <a:extLst>
              <a:ext uri="{FF2B5EF4-FFF2-40B4-BE49-F238E27FC236}">
                <a16:creationId xmlns:a16="http://schemas.microsoft.com/office/drawing/2014/main" id="{A8B330AF-7810-BC7D-B30D-FFCD18146577}"/>
              </a:ext>
            </a:extLst>
          </p:cNvPr>
          <p:cNvSpPr>
            <a:spLocks noGrp="1"/>
          </p:cNvSpPr>
          <p:nvPr>
            <p:ph type="body" sz="quarter" idx="3"/>
          </p:nvPr>
        </p:nvSpPr>
        <p:spPr/>
        <p:txBody>
          <a:bodyPr/>
          <a:lstStyle/>
          <a:p>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 Future Improvements</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3DEAF44C-9374-ED80-7107-384C06EACEA6}"/>
              </a:ext>
            </a:extLst>
          </p:cNvPr>
          <p:cNvSpPr>
            <a:spLocks noGrp="1"/>
          </p:cNvSpPr>
          <p:nvPr>
            <p:ph sz="quarter" idx="4"/>
          </p:nvPr>
        </p:nvSpPr>
        <p:spPr/>
        <p:txBody>
          <a:bodyPr>
            <a:normAutofit fontScale="85000" lnSpcReduction="20000"/>
          </a:bodyPr>
          <a:lstStyle/>
          <a:p>
            <a:pPr marL="36900" indent="0">
              <a:lnSpc>
                <a:spcPct val="107000"/>
              </a:lnSpc>
              <a:spcAft>
                <a:spcPts val="800"/>
              </a:spcAft>
              <a:buNone/>
            </a:pPr>
            <a:r>
              <a:rPr lang="en-KE" sz="2200" kern="100" dirty="0">
                <a:effectLst/>
                <a:latin typeface="Times New Roman" panose="02020603050405020304" pitchFamily="18" charset="0"/>
                <a:ea typeface="Calibri" panose="020F0502020204030204" pitchFamily="34" charset="0"/>
                <a:cs typeface="Times New Roman" panose="02020603050405020304" pitchFamily="18" charset="0"/>
              </a:rPr>
              <a:t>Future improvements to the CA model could include:</a:t>
            </a:r>
            <a:endParaRPr lang="en-KE"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200" kern="100" dirty="0">
                <a:effectLst/>
                <a:latin typeface="Times New Roman" panose="02020603050405020304" pitchFamily="18" charset="0"/>
                <a:ea typeface="Calibri" panose="020F0502020204030204" pitchFamily="34" charset="0"/>
                <a:cs typeface="Times New Roman" panose="02020603050405020304" pitchFamily="18" charset="0"/>
              </a:rPr>
              <a:t>Incorporating varying vegetation types and topography.</a:t>
            </a:r>
            <a:endParaRPr lang="en-KE"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200" kern="100" dirty="0">
                <a:effectLst/>
                <a:latin typeface="Times New Roman" panose="02020603050405020304" pitchFamily="18" charset="0"/>
                <a:ea typeface="Calibri" panose="020F0502020204030204" pitchFamily="34" charset="0"/>
                <a:cs typeface="Times New Roman" panose="02020603050405020304" pitchFamily="18" charset="0"/>
              </a:rPr>
              <a:t>Implementing more sophisticated rules for fire spread based on environmental conditions.</a:t>
            </a:r>
            <a:endParaRPr lang="en-KE"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200" kern="100" dirty="0">
                <a:effectLst/>
                <a:latin typeface="Times New Roman" panose="02020603050405020304" pitchFamily="18" charset="0"/>
                <a:ea typeface="Calibri" panose="020F0502020204030204" pitchFamily="34" charset="0"/>
                <a:cs typeface="Times New Roman" panose="02020603050405020304" pitchFamily="18" charset="0"/>
              </a:rPr>
              <a:t>Introducing probabilistic elements to better simulate the stochastic nature of fire spread.</a:t>
            </a:r>
            <a:endParaRPr lang="en-KE"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3858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0929-3368-58B5-7389-79ECE873EED0}"/>
              </a:ext>
            </a:extLst>
          </p:cNvPr>
          <p:cNvSpPr>
            <a:spLocks noGrp="1"/>
          </p:cNvSpPr>
          <p:nvPr>
            <p:ph type="title"/>
          </p:nvPr>
        </p:nvSpPr>
        <p:spPr/>
        <p:txBody>
          <a:bodyPr/>
          <a:lstStyle/>
          <a:p>
            <a:r>
              <a:rPr lang="en-US" b="1" dirty="0"/>
              <a:t>CONCLUSION</a:t>
            </a:r>
            <a:endParaRPr lang="en-KE" b="1" dirty="0"/>
          </a:p>
        </p:txBody>
      </p:sp>
      <p:sp>
        <p:nvSpPr>
          <p:cNvPr id="3" name="Content Placeholder 2">
            <a:extLst>
              <a:ext uri="{FF2B5EF4-FFF2-40B4-BE49-F238E27FC236}">
                <a16:creationId xmlns:a16="http://schemas.microsoft.com/office/drawing/2014/main" id="{282C96FA-397C-6F05-852C-93D68F54D934}"/>
              </a:ext>
            </a:extLst>
          </p:cNvPr>
          <p:cNvSpPr>
            <a:spLocks noGrp="1"/>
          </p:cNvSpPr>
          <p:nvPr>
            <p:ph idx="1"/>
          </p:nvPr>
        </p:nvSpPr>
        <p:spPr/>
        <p:txBody>
          <a:bodyPr>
            <a:normAutofit/>
          </a:bodyPr>
          <a:lstStyle/>
          <a:p>
            <a:pPr marL="36900" indent="0">
              <a:buNone/>
            </a:pPr>
            <a:r>
              <a:rPr lang="en-US" sz="2400" dirty="0"/>
              <a:t>The simulation results demonstrate how a forest fire propagates over time. </a:t>
            </a:r>
          </a:p>
          <a:p>
            <a:pPr marL="36900" indent="0">
              <a:buNone/>
            </a:pPr>
            <a:r>
              <a:rPr lang="en-US" sz="2400" dirty="0"/>
              <a:t>The visual output shows the dynamic changes in the forest grid, highlighting the states of trees (healthy, burning, burnt) at each time step. </a:t>
            </a:r>
          </a:p>
          <a:p>
            <a:pPr marL="36900" indent="0">
              <a:buNone/>
            </a:pPr>
            <a:r>
              <a:rPr lang="en-US" sz="2400" dirty="0"/>
              <a:t>The inclusion of wind direction modifies the fire spread, making the simulation more realistic by showing the impact of environmental factors.</a:t>
            </a:r>
            <a:endParaRPr lang="en-KE" sz="2400" dirty="0"/>
          </a:p>
        </p:txBody>
      </p:sp>
    </p:spTree>
    <p:extLst>
      <p:ext uri="{BB962C8B-B14F-4D97-AF65-F5344CB8AC3E}">
        <p14:creationId xmlns:p14="http://schemas.microsoft.com/office/powerpoint/2010/main" val="65618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{1D064AEE-CEE3-4943-A6EF-43E60C18179E}tf11665031_win32</Template>
  <TotalTime>579</TotalTime>
  <Words>634</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Nova</vt:lpstr>
      <vt:lpstr>Arial Nova Light</vt:lpstr>
      <vt:lpstr>Calibri</vt:lpstr>
      <vt:lpstr>Figtree Black</vt:lpstr>
      <vt:lpstr>Symbol</vt:lpstr>
      <vt:lpstr>Times New Roman</vt:lpstr>
      <vt:lpstr>Wingdings 2</vt:lpstr>
      <vt:lpstr>SlateVTI</vt:lpstr>
      <vt:lpstr>Forest Fire Simulation Model</vt:lpstr>
      <vt:lpstr>INTRODUCTION</vt:lpstr>
      <vt:lpstr>Model Overview</vt:lpstr>
      <vt:lpstr>1.Forest Grid creation </vt:lpstr>
      <vt:lpstr>2. Fire Spread Rules: </vt:lpstr>
      <vt:lpstr>3. Environmental Factors </vt:lpstr>
      <vt:lpstr>4.Visualisation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Bradley Ochola</dc:creator>
  <cp:lastModifiedBy>Bradley Ochola</cp:lastModifiedBy>
  <cp:revision>1</cp:revision>
  <dcterms:created xsi:type="dcterms:W3CDTF">2024-07-31T03:39:53Z</dcterms:created>
  <dcterms:modified xsi:type="dcterms:W3CDTF">2024-08-03T07:24:35Z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