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58" r:id="rId4"/>
    <p:sldId id="261" r:id="rId5"/>
    <p:sldId id="262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010"/>
    <a:srgbClr val="009E40"/>
    <a:srgbClr val="301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0902D-B2A0-4631-9C91-BBC081EB1A9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BDF4-56ED-4A33-83A3-7E4BA9BE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6259-5C56-47F7-AAB0-3471403A0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4C094-4717-4482-9C71-8C504AA6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DE4C-962A-4438-9315-FF157421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C8E4-CA07-43F4-84A7-FBF84C71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E2ED-70FF-4EED-8B23-A6AFA38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972C-4D69-4C9F-8FDB-C74AF2F5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093BD-94EF-4F7B-916D-4396C845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531F-7F63-492B-9B49-87D2992D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5361-E3A4-4094-9C50-1EB00B4C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0489-6CB7-4DDD-88DE-AEFB2B66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0B42B-5600-4B55-AC27-80A327FF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0C40E-9B5C-401C-B171-6743922BF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2638-BDDF-4AC8-95D4-CB8863E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789A-9063-45D3-AEBA-B5369A78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EEE5-3142-45CF-B728-86FB171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A1A7-C7FC-4565-A2EC-85804FBD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6A01-5A6C-492B-89A1-FECDDDEF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E745-F473-4D4A-A942-43E44997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9AEE-06C4-4DA0-89AC-7DE71029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3D68-8B30-444C-997C-E3FE2DA6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D2F8-E32B-49B6-92FD-4A381578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204E-B480-4AA8-B183-A74E331C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80AC-73B4-4A48-8855-D7A79E3C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B613-7F6D-4A87-B74A-806A329B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F251-CD8F-47D7-8477-47C98156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67-CE72-4BFF-9171-33994E99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F103-10FF-479B-BF83-9709EFC93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20C5E-8F88-49A0-AAE9-F693F385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0FCAC-AB3E-43CD-9D3E-51878C55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1DCC-A76D-4CFF-AA82-82C2445E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B2A03-0ECB-4C18-9C64-6BE7D32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CD1A-8EE3-4B63-B50D-C2422B1D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2D85-1DD2-47CE-A46E-D6098869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11B78-3239-440D-833F-CA47DF7AE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AC7F-20A0-418C-A8BB-DF32B1AB7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6A27D-052C-4591-9EB9-8954865C4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294F2-5F7F-4CC2-BA5B-59435B11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29429-39E5-4972-BF0B-87162008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D61C9-7349-44B5-9018-0CAF3D8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A6B8-4D27-4F6D-BD6F-966FC4F5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3AA56-50B8-4ABC-B3F0-22EA7832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1FEC-CF6D-4CBB-AC05-3FA26BC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1EFA3-9CA8-45C7-AF22-7CDE1660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54FA6-973F-4491-AA78-0AEF0CD1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1F6C8-DC0E-4304-8A18-89933B89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09788-CF07-496C-A6DF-2130C02D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480-9413-4FCD-ACB6-2B8331EE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9842-8B44-45BE-887A-8A9F4198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D782-AFDF-49C8-9F89-1FBD703B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410F-AAC2-4141-9372-9748651E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AAEA-D2E7-4163-A06B-A4763EB0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95289-2E9B-456D-AFDF-54940965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50A6-CEF5-497A-BB9D-DA2991A1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AFFED-0D7E-4175-9A06-E64972CEB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6423-0608-4A14-ADA7-DD92B482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25F91-9568-41D4-BB37-F420CCEA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C7C3-3D67-4967-98AE-625C8BCC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66FDA-2374-4FEA-98D4-07D6150D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D319C-C109-4A89-9E15-37932FAE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B696-3167-4761-B9CC-97D6A4A4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0900-8D00-424C-8734-3A15C46C8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FE14-B3E8-4EFF-A154-D8A9C464174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3E2E-95CD-4D46-B9C5-8DD93FBA6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48A1-E914-4A90-B2B6-8B17CCAB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881C-C550-4D77-A9E6-D2FD124F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7960-F60C-4155-B577-A90320ECF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Hardware setup can be divided into a few key assemblies:</a:t>
            </a:r>
          </a:p>
          <a:p>
            <a:pPr lvl="1"/>
            <a:r>
              <a:rPr lang="en-US" dirty="0"/>
              <a:t>Microscope Assembly</a:t>
            </a:r>
          </a:p>
          <a:p>
            <a:pPr lvl="1"/>
            <a:r>
              <a:rPr lang="en-US" dirty="0"/>
              <a:t>CE Detection Assembly</a:t>
            </a:r>
          </a:p>
          <a:p>
            <a:pPr lvl="1"/>
            <a:r>
              <a:rPr lang="en-US" dirty="0"/>
              <a:t>CE Outlet Assembly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22D639-042B-4B10-BF0F-FBD41E0E5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6" t="15760" r="27366" b="18387"/>
          <a:stretch/>
        </p:blipFill>
        <p:spPr>
          <a:xfrm>
            <a:off x="6172202" y="1279832"/>
            <a:ext cx="5820747" cy="47890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1C08C-36B8-408D-9AB5-38C5A651618B}"/>
              </a:ext>
            </a:extLst>
          </p:cNvPr>
          <p:cNvSpPr txBox="1"/>
          <p:nvPr/>
        </p:nvSpPr>
        <p:spPr>
          <a:xfrm>
            <a:off x="8476085" y="1386981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 Detection Assembly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08A67-D48C-49AB-8DC1-8D1F4E52DA31}"/>
              </a:ext>
            </a:extLst>
          </p:cNvPr>
          <p:cNvSpPr txBox="1"/>
          <p:nvPr/>
        </p:nvSpPr>
        <p:spPr>
          <a:xfrm>
            <a:off x="6150461" y="2488350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Microscope Assembly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2D3F8-F3DF-4CB0-9746-39CAF30BD85B}"/>
              </a:ext>
            </a:extLst>
          </p:cNvPr>
          <p:cNvSpPr txBox="1"/>
          <p:nvPr/>
        </p:nvSpPr>
        <p:spPr>
          <a:xfrm>
            <a:off x="10985888" y="2282229"/>
            <a:ext cx="114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 Outlet Assembly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54B382-8A1F-43D8-AEE0-5F94CBA3D5DF}"/>
              </a:ext>
            </a:extLst>
          </p:cNvPr>
          <p:cNvCxnSpPr>
            <a:cxnSpLocks/>
          </p:cNvCxnSpPr>
          <p:nvPr/>
        </p:nvCxnSpPr>
        <p:spPr>
          <a:xfrm>
            <a:off x="6764784" y="2857682"/>
            <a:ext cx="585726" cy="16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F876C6-5457-45D5-95B3-D5AE702CCCB8}"/>
              </a:ext>
            </a:extLst>
          </p:cNvPr>
          <p:cNvCxnSpPr>
            <a:cxnSpLocks/>
          </p:cNvCxnSpPr>
          <p:nvPr/>
        </p:nvCxnSpPr>
        <p:spPr>
          <a:xfrm flipH="1" flipV="1">
            <a:off x="10776951" y="2857682"/>
            <a:ext cx="782203" cy="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70F8A0-330A-4339-911D-8C1702A72928}"/>
              </a:ext>
            </a:extLst>
          </p:cNvPr>
          <p:cNvCxnSpPr/>
          <p:nvPr/>
        </p:nvCxnSpPr>
        <p:spPr>
          <a:xfrm>
            <a:off x="9643776" y="1756313"/>
            <a:ext cx="0" cy="22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3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DDE1-BC6D-4FD2-9833-DA894738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72147" cy="1325563"/>
          </a:xfrm>
        </p:spPr>
        <p:txBody>
          <a:bodyPr/>
          <a:lstStyle/>
          <a:p>
            <a:r>
              <a:rPr lang="en-US" dirty="0"/>
              <a:t>CE Detection Assembly</a:t>
            </a:r>
            <a:br>
              <a:rPr lang="en-US" dirty="0"/>
            </a:br>
            <a:r>
              <a:rPr lang="en-US" dirty="0"/>
              <a:t> Custom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6BA7-27B3-4E6E-93AA-F3FA7C46D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347" y="1870060"/>
            <a:ext cx="5181600" cy="5447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Custom Material List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A6FD8E-B6DD-4F23-A065-15D15FD9A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9" r="28389"/>
          <a:stretch/>
        </p:blipFill>
        <p:spPr>
          <a:xfrm>
            <a:off x="6096000" y="586565"/>
            <a:ext cx="5880652" cy="6271435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E4447A-EEAD-4354-822D-8FB2409AF5AF}"/>
              </a:ext>
            </a:extLst>
          </p:cNvPr>
          <p:cNvGrpSpPr/>
          <p:nvPr/>
        </p:nvGrpSpPr>
        <p:grpSpPr>
          <a:xfrm>
            <a:off x="9878203" y="1321356"/>
            <a:ext cx="1168205" cy="590772"/>
            <a:chOff x="9878203" y="1321356"/>
            <a:chExt cx="1168205" cy="590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17AF5-52E1-47BF-BE99-7B41E71E827D}"/>
                </a:ext>
              </a:extLst>
            </p:cNvPr>
            <p:cNvSpPr txBox="1"/>
            <p:nvPr/>
          </p:nvSpPr>
          <p:spPr>
            <a:xfrm>
              <a:off x="9878203" y="1321356"/>
              <a:ext cx="1168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Capillary Arm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2944E2-95EE-4374-97B8-9864F0F00505}"/>
                </a:ext>
              </a:extLst>
            </p:cNvPr>
            <p:cNvCxnSpPr/>
            <p:nvPr/>
          </p:nvCxnSpPr>
          <p:spPr>
            <a:xfrm>
              <a:off x="10469217" y="1690688"/>
              <a:ext cx="0" cy="22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83FEC8-D505-4577-9569-661312E4B90B}"/>
              </a:ext>
            </a:extLst>
          </p:cNvPr>
          <p:cNvGrpSpPr/>
          <p:nvPr/>
        </p:nvGrpSpPr>
        <p:grpSpPr>
          <a:xfrm>
            <a:off x="11134275" y="1229098"/>
            <a:ext cx="1284668" cy="1185675"/>
            <a:chOff x="10745765" y="-1664056"/>
            <a:chExt cx="1284668" cy="11856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6748CB-B213-4481-852A-61D23F97D972}"/>
                </a:ext>
              </a:extLst>
            </p:cNvPr>
            <p:cNvSpPr txBox="1"/>
            <p:nvPr/>
          </p:nvSpPr>
          <p:spPr>
            <a:xfrm>
              <a:off x="10745765" y="-1664056"/>
              <a:ext cx="12846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Capillary Alignment Assembly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F2452C-1B90-457D-B5F3-4B6157688A69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1388099" y="-925392"/>
              <a:ext cx="0" cy="447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0ED126-8693-4029-8F61-E145E7CC5167}"/>
              </a:ext>
            </a:extLst>
          </p:cNvPr>
          <p:cNvGrpSpPr/>
          <p:nvPr/>
        </p:nvGrpSpPr>
        <p:grpSpPr>
          <a:xfrm>
            <a:off x="9036326" y="4052904"/>
            <a:ext cx="1284668" cy="565867"/>
            <a:chOff x="9878203" y="1063266"/>
            <a:chExt cx="1284668" cy="56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B098A6-30E2-4E8A-8AAD-528D38F7DEDF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Optical Mount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A67BDC-D9B5-4D8B-B46C-37674BDCDFD0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976999" y="1063266"/>
              <a:ext cx="543538" cy="25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6B1E-68EA-4F08-BBEF-98CE06780CC2}"/>
              </a:ext>
            </a:extLst>
          </p:cNvPr>
          <p:cNvGrpSpPr/>
          <p:nvPr/>
        </p:nvGrpSpPr>
        <p:grpSpPr>
          <a:xfrm>
            <a:off x="9184549" y="5794406"/>
            <a:ext cx="1284668" cy="781310"/>
            <a:chOff x="9878203" y="1063266"/>
            <a:chExt cx="1284668" cy="7813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3AEF1-4F5A-4138-A82E-C87FD25CF25A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Smooth Post Mount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9A4834D-1768-4F37-B454-3B3DC280416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9976999" y="1063266"/>
              <a:ext cx="543538" cy="25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D1DC1C-F9DF-4CB5-B68B-46B556639E4D}"/>
              </a:ext>
            </a:extLst>
          </p:cNvPr>
          <p:cNvGrpSpPr/>
          <p:nvPr/>
        </p:nvGrpSpPr>
        <p:grpSpPr>
          <a:xfrm>
            <a:off x="8178177" y="586565"/>
            <a:ext cx="1284668" cy="478597"/>
            <a:chOff x="9878203" y="1321356"/>
            <a:chExt cx="1284668" cy="4785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A2DE4-D996-4501-8F68-74BEC3F60E37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SiPM Mount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5D7244-8E85-4159-BA1E-A808FAA27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6999" y="1629133"/>
              <a:ext cx="543538" cy="17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E0726A-9CEA-4D77-8FC2-75EBB1EC8F97}"/>
              </a:ext>
            </a:extLst>
          </p:cNvPr>
          <p:cNvGrpSpPr/>
          <p:nvPr/>
        </p:nvGrpSpPr>
        <p:grpSpPr>
          <a:xfrm>
            <a:off x="9555114" y="3307162"/>
            <a:ext cx="1284668" cy="781310"/>
            <a:chOff x="9878203" y="1063266"/>
            <a:chExt cx="1284668" cy="7813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452BEA-4AD0-4318-B680-5B72FB5C628E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Cantilever Support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A60C2F-1956-4D0C-9542-BE93C5990A48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9976999" y="1063266"/>
              <a:ext cx="543538" cy="25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762DDCC-E095-4FF4-ACC4-4A854960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14296"/>
              </p:ext>
            </p:extLst>
          </p:nvPr>
        </p:nvGraphicFramePr>
        <p:xfrm>
          <a:off x="617338" y="2467972"/>
          <a:ext cx="4599618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206">
                  <a:extLst>
                    <a:ext uri="{9D8B030D-6E8A-4147-A177-3AD203B41FA5}">
                      <a16:colId xmlns:a16="http://schemas.microsoft.com/office/drawing/2014/main" val="582364631"/>
                    </a:ext>
                  </a:extLst>
                </a:gridCol>
                <a:gridCol w="1533206">
                  <a:extLst>
                    <a:ext uri="{9D8B030D-6E8A-4147-A177-3AD203B41FA5}">
                      <a16:colId xmlns:a16="http://schemas.microsoft.com/office/drawing/2014/main" val="1897632321"/>
                    </a:ext>
                  </a:extLst>
                </a:gridCol>
                <a:gridCol w="1533206">
                  <a:extLst>
                    <a:ext uri="{9D8B030D-6E8A-4147-A177-3AD203B41FA5}">
                      <a16:colId xmlns:a16="http://schemas.microsoft.com/office/drawing/2014/main" val="2830742079"/>
                    </a:ext>
                  </a:extLst>
                </a:gridCol>
              </a:tblGrid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Fabrication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1770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SiPM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01715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Capillary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25754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Cantilever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695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Optical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46950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Smooth Post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62387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Capillary Alignment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80901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RGB-PCB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EDA/PCB Fab.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84241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DA35AFD2-AEF0-45BC-8D29-AB208BF70980}"/>
              </a:ext>
            </a:extLst>
          </p:cNvPr>
          <p:cNvGrpSpPr/>
          <p:nvPr/>
        </p:nvGrpSpPr>
        <p:grpSpPr>
          <a:xfrm>
            <a:off x="11046408" y="3989130"/>
            <a:ext cx="1284668" cy="520617"/>
            <a:chOff x="9878203" y="1108516"/>
            <a:chExt cx="1284668" cy="5206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0889E5-4E84-48FD-B958-5C9B0AA1F94E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RGB-PCB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5360853-F8BA-41DB-8814-34E9B68B63A7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10353187" y="1108516"/>
              <a:ext cx="167350" cy="212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97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2CB5-B540-42B0-BC6C-93548706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61"/>
            <a:ext cx="11353800" cy="1325563"/>
          </a:xfrm>
        </p:spPr>
        <p:txBody>
          <a:bodyPr/>
          <a:lstStyle/>
          <a:p>
            <a:r>
              <a:rPr lang="en-US" dirty="0"/>
              <a:t>CE Detection Assembly Purchased 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7F7FC1-874F-477E-BBF9-48AF37FB7A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0243765"/>
              </p:ext>
            </p:extLst>
          </p:nvPr>
        </p:nvGraphicFramePr>
        <p:xfrm>
          <a:off x="83600" y="847363"/>
          <a:ext cx="5788980" cy="5797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106">
                  <a:extLst>
                    <a:ext uri="{9D8B030D-6E8A-4147-A177-3AD203B41FA5}">
                      <a16:colId xmlns:a16="http://schemas.microsoft.com/office/drawing/2014/main" val="4082016864"/>
                    </a:ext>
                  </a:extLst>
                </a:gridCol>
                <a:gridCol w="3225706">
                  <a:extLst>
                    <a:ext uri="{9D8B030D-6E8A-4147-A177-3AD203B41FA5}">
                      <a16:colId xmlns:a16="http://schemas.microsoft.com/office/drawing/2014/main" val="616227967"/>
                    </a:ext>
                  </a:extLst>
                </a:gridCol>
                <a:gridCol w="680354">
                  <a:extLst>
                    <a:ext uri="{9D8B030D-6E8A-4147-A177-3AD203B41FA5}">
                      <a16:colId xmlns:a16="http://schemas.microsoft.com/office/drawing/2014/main" val="985191847"/>
                    </a:ext>
                  </a:extLst>
                </a:gridCol>
                <a:gridCol w="746003">
                  <a:extLst>
                    <a:ext uri="{9D8B030D-6E8A-4147-A177-3AD203B41FA5}">
                      <a16:colId xmlns:a16="http://schemas.microsoft.com/office/drawing/2014/main" val="1578371487"/>
                    </a:ext>
                  </a:extLst>
                </a:gridCol>
                <a:gridCol w="781811">
                  <a:extLst>
                    <a:ext uri="{9D8B030D-6E8A-4147-A177-3AD203B41FA5}">
                      <a16:colId xmlns:a16="http://schemas.microsoft.com/office/drawing/2014/main" val="846896184"/>
                    </a:ext>
                  </a:extLst>
                </a:gridCol>
              </a:tblGrid>
              <a:tr h="28367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Component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Company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Part  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355092684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40X Objective 0.75 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Nikon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37958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4-Way Mounting Cage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C4W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1023871120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Cage Dichoic Filter 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FFM1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715533053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Rotatable Cover Plate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B3C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718847663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Blank Cover Plate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B1C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52314144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 mm Lens Tube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SM1L10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558769334"/>
                  </a:ext>
                </a:extLst>
              </a:tr>
              <a:tr h="327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SM1 threads to internal M25x0.75 Thread (objective)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SM1A12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347047629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C-mount to SM1 thread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SM1A39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*PMT</a:t>
                      </a: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639553128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Calibrated Iris Diaphragm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SM1D12C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4254249366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 Threaded Manual Shutter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SM1SH1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*PMT</a:t>
                      </a: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879564155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End Cap with SM1 Threads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SM1CP2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25603300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Non Roating adjustable SM1 Lens Tube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SM1ZM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645596203"/>
                  </a:ext>
                </a:extLst>
              </a:tr>
              <a:tr h="327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Dichroic (488 nm)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Chroma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ZT488rdc-UF2 (IN036384)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25.5 x 36 x 2mm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161340806"/>
                  </a:ext>
                </a:extLst>
              </a:tr>
              <a:tr h="327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Bandpass Filter (525 +/- 25 nm)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Chroma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ET525/50m (IN005750)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 mm </a:t>
                      </a:r>
                      <a:r>
                        <a:rPr lang="en-US" sz="1100" u="none" strike="noStrike" dirty="0" err="1">
                          <a:effectLst/>
                        </a:rPr>
                        <a:t>dia</a:t>
                      </a:r>
                      <a:r>
                        <a:rPr lang="en-US" sz="1100" u="none" strike="noStrike" dirty="0">
                          <a:effectLst/>
                        </a:rPr>
                        <a:t> mounted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1976012396"/>
                  </a:ext>
                </a:extLst>
              </a:tr>
              <a:tr h="327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Notch Filter (488 nm)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Chroma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ZET488NF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mm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mounted</a:t>
                      </a: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553041215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Receptacle Collimators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OZ Optics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HPUCO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2899130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gasket tape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McMaster-Carr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95705K133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*PMT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.02" thick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77618250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Optical post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Generic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mm Diameter</a:t>
                      </a: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3040101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4AEDCA5-49EA-4FDB-A2F1-4393929C88BD}"/>
              </a:ext>
            </a:extLst>
          </p:cNvPr>
          <p:cNvSpPr txBox="1"/>
          <p:nvPr/>
        </p:nvSpPr>
        <p:spPr>
          <a:xfrm>
            <a:off x="6239147" y="6581001"/>
            <a:ext cx="50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Items needed for </a:t>
            </a:r>
            <a:r>
              <a:rPr lang="en-US" sz="1200" dirty="0" err="1"/>
              <a:t>Hammatsu</a:t>
            </a:r>
            <a:r>
              <a:rPr lang="en-US" sz="1200" dirty="0"/>
              <a:t> PMT detector. Can be ignored when using SiPM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E8B49-65E4-47B5-93AA-BE3F197568C0}"/>
              </a:ext>
            </a:extLst>
          </p:cNvPr>
          <p:cNvGrpSpPr/>
          <p:nvPr/>
        </p:nvGrpSpPr>
        <p:grpSpPr>
          <a:xfrm>
            <a:off x="6096000" y="936086"/>
            <a:ext cx="5815892" cy="2907946"/>
            <a:chOff x="6172201" y="1530890"/>
            <a:chExt cx="5815892" cy="2907946"/>
          </a:xfrm>
        </p:grpSpPr>
        <p:pic>
          <p:nvPicPr>
            <p:cNvPr id="6" name="Picture 5" descr="A picture containing indoor, wall&#10;&#10;Description automatically generated">
              <a:extLst>
                <a:ext uri="{FF2B5EF4-FFF2-40B4-BE49-F238E27FC236}">
                  <a16:creationId xmlns:a16="http://schemas.microsoft.com/office/drawing/2014/main" id="{72ACF2BF-16BD-4872-935A-27B1E25C7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6" t="32337" r="20927" b="23926"/>
            <a:stretch/>
          </p:blipFill>
          <p:spPr>
            <a:xfrm>
              <a:off x="6172201" y="1530890"/>
              <a:ext cx="5815892" cy="29079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7F9915-1D7D-474E-83B1-C5C62B30DF5B}"/>
                </a:ext>
              </a:extLst>
            </p:cNvPr>
            <p:cNvSpPr txBox="1"/>
            <p:nvPr/>
          </p:nvSpPr>
          <p:spPr>
            <a:xfrm>
              <a:off x="10848512" y="2738642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9B2E7C-82BE-47B5-A9DA-87397D10ABFC}"/>
                </a:ext>
              </a:extLst>
            </p:cNvPr>
            <p:cNvSpPr txBox="1"/>
            <p:nvPr/>
          </p:nvSpPr>
          <p:spPr>
            <a:xfrm>
              <a:off x="7245658" y="377587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A69330-36F2-40B4-9382-DE4AD938D421}"/>
                </a:ext>
              </a:extLst>
            </p:cNvPr>
            <p:cNvSpPr txBox="1"/>
            <p:nvPr/>
          </p:nvSpPr>
          <p:spPr>
            <a:xfrm>
              <a:off x="9297879" y="3429000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9710B4-FEF7-4349-9FF2-86F18F9A6CE8}"/>
                </a:ext>
              </a:extLst>
            </p:cNvPr>
            <p:cNvSpPr txBox="1"/>
            <p:nvPr/>
          </p:nvSpPr>
          <p:spPr>
            <a:xfrm>
              <a:off x="8454869" y="2536675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AB956-FCDD-4992-B09C-CEE819E40916}"/>
                </a:ext>
              </a:extLst>
            </p:cNvPr>
            <p:cNvSpPr txBox="1"/>
            <p:nvPr/>
          </p:nvSpPr>
          <p:spPr>
            <a:xfrm>
              <a:off x="10134228" y="3065938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8422C3-0BB7-457E-B780-F31A23384065}"/>
                </a:ext>
              </a:extLst>
            </p:cNvPr>
            <p:cNvSpPr txBox="1"/>
            <p:nvPr/>
          </p:nvSpPr>
          <p:spPr>
            <a:xfrm>
              <a:off x="8349817" y="3457852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F7372C-09C6-4DC0-AA52-1C70ED8FF1A2}"/>
                </a:ext>
              </a:extLst>
            </p:cNvPr>
            <p:cNvSpPr txBox="1"/>
            <p:nvPr/>
          </p:nvSpPr>
          <p:spPr>
            <a:xfrm>
              <a:off x="8490749" y="3364644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971871-D2FB-4DB6-AFB4-D4168F48F5F0}"/>
                </a:ext>
              </a:extLst>
            </p:cNvPr>
            <p:cNvSpPr txBox="1"/>
            <p:nvPr/>
          </p:nvSpPr>
          <p:spPr>
            <a:xfrm>
              <a:off x="8708990" y="3336826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</a:t>
              </a:r>
            </a:p>
          </p:txBody>
        </p:sp>
      </p:grpSp>
      <p:sp>
        <p:nvSpPr>
          <p:cNvPr id="17" name="Chord 16">
            <a:extLst>
              <a:ext uri="{FF2B5EF4-FFF2-40B4-BE49-F238E27FC236}">
                <a16:creationId xmlns:a16="http://schemas.microsoft.com/office/drawing/2014/main" id="{4A255F91-F9AC-4F7D-8E69-2B213AAFA3B0}"/>
              </a:ext>
            </a:extLst>
          </p:cNvPr>
          <p:cNvSpPr/>
          <p:nvPr/>
        </p:nvSpPr>
        <p:spPr>
          <a:xfrm rot="16200000">
            <a:off x="9404761" y="4125327"/>
            <a:ext cx="644370" cy="674703"/>
          </a:xfrm>
          <a:prstGeom prst="chord">
            <a:avLst>
              <a:gd name="adj1" fmla="val 6340061"/>
              <a:gd name="adj2" fmla="val 1528162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64FD5-D7CC-41A4-AE88-FEDCDFD7112B}"/>
              </a:ext>
            </a:extLst>
          </p:cNvPr>
          <p:cNvSpPr/>
          <p:nvPr/>
        </p:nvSpPr>
        <p:spPr>
          <a:xfrm rot="19322574">
            <a:off x="9572838" y="4946631"/>
            <a:ext cx="150921" cy="745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C68F7103-1098-486E-8E30-145A39F9A152}"/>
              </a:ext>
            </a:extLst>
          </p:cNvPr>
          <p:cNvSpPr/>
          <p:nvPr/>
        </p:nvSpPr>
        <p:spPr>
          <a:xfrm rot="10800000">
            <a:off x="10124357" y="4980772"/>
            <a:ext cx="644370" cy="674703"/>
          </a:xfrm>
          <a:prstGeom prst="chord">
            <a:avLst>
              <a:gd name="adj1" fmla="val 6340061"/>
              <a:gd name="adj2" fmla="val 1528162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65A0C9-BF19-4D19-8277-D35FFCB5A977}"/>
              </a:ext>
            </a:extLst>
          </p:cNvPr>
          <p:cNvSpPr/>
          <p:nvPr/>
        </p:nvSpPr>
        <p:spPr>
          <a:xfrm>
            <a:off x="8707918" y="4950741"/>
            <a:ext cx="150921" cy="745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95B776-EFC3-4CA5-82C3-5E8D02DE59AB}"/>
              </a:ext>
            </a:extLst>
          </p:cNvPr>
          <p:cNvSpPr/>
          <p:nvPr/>
        </p:nvSpPr>
        <p:spPr>
          <a:xfrm>
            <a:off x="8309429" y="4949017"/>
            <a:ext cx="150921" cy="745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6286A4-F154-4F83-B8AA-7C2BE2600DC8}"/>
              </a:ext>
            </a:extLst>
          </p:cNvPr>
          <p:cNvGrpSpPr/>
          <p:nvPr/>
        </p:nvGrpSpPr>
        <p:grpSpPr>
          <a:xfrm>
            <a:off x="7888990" y="4942639"/>
            <a:ext cx="149068" cy="745725"/>
            <a:chOff x="7959024" y="5002825"/>
            <a:chExt cx="149068" cy="7457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80C942-5EF8-402C-8458-1B939C394C4C}"/>
                </a:ext>
              </a:extLst>
            </p:cNvPr>
            <p:cNvSpPr/>
            <p:nvPr/>
          </p:nvSpPr>
          <p:spPr>
            <a:xfrm>
              <a:off x="7959024" y="5002825"/>
              <a:ext cx="149068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0AC4EB-E75A-4805-B490-BC57025A394D}"/>
                </a:ext>
              </a:extLst>
            </p:cNvPr>
            <p:cNvSpPr/>
            <p:nvPr/>
          </p:nvSpPr>
          <p:spPr>
            <a:xfrm>
              <a:off x="7959024" y="5474230"/>
              <a:ext cx="149068" cy="274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D025CB-455B-44DD-AFE0-6C9296198E30}"/>
              </a:ext>
            </a:extLst>
          </p:cNvPr>
          <p:cNvGrpSpPr/>
          <p:nvPr/>
        </p:nvGrpSpPr>
        <p:grpSpPr>
          <a:xfrm>
            <a:off x="7502871" y="4921901"/>
            <a:ext cx="189539" cy="787203"/>
            <a:chOff x="7549379" y="4972664"/>
            <a:chExt cx="189539" cy="78720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F959A8-1ED4-4492-B3B7-4BE4F8E12B9C}"/>
                </a:ext>
              </a:extLst>
            </p:cNvPr>
            <p:cNvSpPr/>
            <p:nvPr/>
          </p:nvSpPr>
          <p:spPr>
            <a:xfrm>
              <a:off x="7589850" y="5237187"/>
              <a:ext cx="149068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816CF7-DE66-4A57-B8DF-9A36C634FB05}"/>
                </a:ext>
              </a:extLst>
            </p:cNvPr>
            <p:cNvSpPr/>
            <p:nvPr/>
          </p:nvSpPr>
          <p:spPr>
            <a:xfrm>
              <a:off x="7549379" y="4972664"/>
              <a:ext cx="45719" cy="7872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F910C9-BC2C-4E9E-A1DE-1C544EA9953A}"/>
              </a:ext>
            </a:extLst>
          </p:cNvPr>
          <p:cNvGrpSpPr/>
          <p:nvPr/>
        </p:nvGrpSpPr>
        <p:grpSpPr>
          <a:xfrm rot="5400000">
            <a:off x="9598323" y="4012603"/>
            <a:ext cx="257245" cy="276999"/>
            <a:chOff x="7549379" y="4972664"/>
            <a:chExt cx="189539" cy="78720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B941B7-FF82-4D93-81E0-02284415B0F9}"/>
                </a:ext>
              </a:extLst>
            </p:cNvPr>
            <p:cNvSpPr/>
            <p:nvPr/>
          </p:nvSpPr>
          <p:spPr>
            <a:xfrm>
              <a:off x="7589850" y="5237187"/>
              <a:ext cx="149068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27B59D-286B-48E9-B668-049BC2E47848}"/>
                </a:ext>
              </a:extLst>
            </p:cNvPr>
            <p:cNvSpPr/>
            <p:nvPr/>
          </p:nvSpPr>
          <p:spPr>
            <a:xfrm>
              <a:off x="7549379" y="4972664"/>
              <a:ext cx="45719" cy="7872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192A54-4326-4D94-941A-7FF86F7F3931}"/>
              </a:ext>
            </a:extLst>
          </p:cNvPr>
          <p:cNvCxnSpPr>
            <a:stCxn id="30" idx="3"/>
            <a:endCxn id="17" idx="2"/>
          </p:cNvCxnSpPr>
          <p:nvPr/>
        </p:nvCxnSpPr>
        <p:spPr>
          <a:xfrm>
            <a:off x="9723631" y="4279726"/>
            <a:ext cx="3007" cy="27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391D65-A7D1-4B1A-ABC9-8A9D56816AB1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9610725" y="4279726"/>
            <a:ext cx="112906" cy="2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66071E-2D80-4F5E-A422-0C337F471A07}"/>
              </a:ext>
            </a:extLst>
          </p:cNvPr>
          <p:cNvCxnSpPr>
            <a:cxnSpLocks/>
          </p:cNvCxnSpPr>
          <p:nvPr/>
        </p:nvCxnSpPr>
        <p:spPr>
          <a:xfrm>
            <a:off x="9730259" y="4287066"/>
            <a:ext cx="106278" cy="26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1C7337-130C-4D46-A585-4A3F636F6BF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723630" y="4552450"/>
            <a:ext cx="3008" cy="76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2F6CA2-E5B9-4BD8-8052-D8A2BA969E2D}"/>
              </a:ext>
            </a:extLst>
          </p:cNvPr>
          <p:cNvCxnSpPr>
            <a:cxnSpLocks/>
          </p:cNvCxnSpPr>
          <p:nvPr/>
        </p:nvCxnSpPr>
        <p:spPr>
          <a:xfrm>
            <a:off x="9832842" y="4542987"/>
            <a:ext cx="0" cy="90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1B4421-4156-4180-B59C-5395683632B7}"/>
              </a:ext>
            </a:extLst>
          </p:cNvPr>
          <p:cNvCxnSpPr>
            <a:cxnSpLocks/>
          </p:cNvCxnSpPr>
          <p:nvPr/>
        </p:nvCxnSpPr>
        <p:spPr>
          <a:xfrm flipH="1">
            <a:off x="9607031" y="4541260"/>
            <a:ext cx="5752" cy="6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DF5C70-8831-4272-B5C3-E9C92E7D5F7D}"/>
              </a:ext>
            </a:extLst>
          </p:cNvPr>
          <p:cNvCxnSpPr>
            <a:cxnSpLocks/>
          </p:cNvCxnSpPr>
          <p:nvPr/>
        </p:nvCxnSpPr>
        <p:spPr>
          <a:xfrm flipH="1">
            <a:off x="9607031" y="5172075"/>
            <a:ext cx="1108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0EE011-9885-4980-9C17-0187DE06A403}"/>
              </a:ext>
            </a:extLst>
          </p:cNvPr>
          <p:cNvCxnSpPr>
            <a:cxnSpLocks/>
          </p:cNvCxnSpPr>
          <p:nvPr/>
        </p:nvCxnSpPr>
        <p:spPr>
          <a:xfrm flipH="1">
            <a:off x="9723630" y="5318124"/>
            <a:ext cx="1048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A39108-B19B-40A6-9388-A92196E9CE29}"/>
              </a:ext>
            </a:extLst>
          </p:cNvPr>
          <p:cNvCxnSpPr>
            <a:cxnSpLocks/>
          </p:cNvCxnSpPr>
          <p:nvPr/>
        </p:nvCxnSpPr>
        <p:spPr>
          <a:xfrm flipH="1">
            <a:off x="9819378" y="5453692"/>
            <a:ext cx="9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B074D3-13FA-4B1E-8081-3BF2D9500450}"/>
              </a:ext>
            </a:extLst>
          </p:cNvPr>
          <p:cNvGrpSpPr/>
          <p:nvPr/>
        </p:nvGrpSpPr>
        <p:grpSpPr>
          <a:xfrm rot="5400000">
            <a:off x="10764938" y="5122764"/>
            <a:ext cx="292098" cy="390722"/>
            <a:chOff x="11176872" y="4970968"/>
            <a:chExt cx="292098" cy="39072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29DF1E2-3869-49A5-9589-A92A26F1CC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145587" y="5148302"/>
              <a:ext cx="354671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3066565-AEC5-4C59-A518-A78DD947BAA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054536" y="5093305"/>
              <a:ext cx="390721" cy="146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FFB8BD5-A8CB-405C-8627-73913737B5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225595" y="5082263"/>
              <a:ext cx="347330" cy="139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95795A-C734-491B-ADD6-DC0B82BFE015}"/>
              </a:ext>
            </a:extLst>
          </p:cNvPr>
          <p:cNvCxnSpPr>
            <a:cxnSpLocks/>
          </p:cNvCxnSpPr>
          <p:nvPr/>
        </p:nvCxnSpPr>
        <p:spPr>
          <a:xfrm>
            <a:off x="8054508" y="5458932"/>
            <a:ext cx="162038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275B21-B558-41FA-8823-A8F8969419E4}"/>
              </a:ext>
            </a:extLst>
          </p:cNvPr>
          <p:cNvCxnSpPr>
            <a:cxnSpLocks/>
          </p:cNvCxnSpPr>
          <p:nvPr/>
        </p:nvCxnSpPr>
        <p:spPr>
          <a:xfrm>
            <a:off x="7694640" y="5315503"/>
            <a:ext cx="185153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D42AEF-BCB1-4A6B-BF1A-8B32372333B2}"/>
              </a:ext>
            </a:extLst>
          </p:cNvPr>
          <p:cNvCxnSpPr>
            <a:cxnSpLocks/>
          </p:cNvCxnSpPr>
          <p:nvPr/>
        </p:nvCxnSpPr>
        <p:spPr>
          <a:xfrm>
            <a:off x="8054508" y="5184614"/>
            <a:ext cx="137760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16955BF-0A4D-4306-AE87-7C311597F097}"/>
              </a:ext>
            </a:extLst>
          </p:cNvPr>
          <p:cNvSpPr txBox="1"/>
          <p:nvPr/>
        </p:nvSpPr>
        <p:spPr>
          <a:xfrm>
            <a:off x="9465637" y="1015139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E95403-1846-4C62-96D1-5EA8CD32622C}"/>
              </a:ext>
            </a:extLst>
          </p:cNvPr>
          <p:cNvSpPr txBox="1"/>
          <p:nvPr/>
        </p:nvSpPr>
        <p:spPr>
          <a:xfrm>
            <a:off x="10000325" y="4481729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36B5B1-E8FF-46B4-A3C7-C1BA0A22445C}"/>
              </a:ext>
            </a:extLst>
          </p:cNvPr>
          <p:cNvSpPr txBox="1"/>
          <p:nvPr/>
        </p:nvSpPr>
        <p:spPr>
          <a:xfrm>
            <a:off x="9496870" y="5550228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AA3251-FDD2-47BF-A146-E85195E0C889}"/>
              </a:ext>
            </a:extLst>
          </p:cNvPr>
          <p:cNvSpPr txBox="1"/>
          <p:nvPr/>
        </p:nvSpPr>
        <p:spPr>
          <a:xfrm>
            <a:off x="10438981" y="5645830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321179-A3DB-4669-A356-EFC982661E48}"/>
              </a:ext>
            </a:extLst>
          </p:cNvPr>
          <p:cNvSpPr txBox="1"/>
          <p:nvPr/>
        </p:nvSpPr>
        <p:spPr>
          <a:xfrm>
            <a:off x="8659880" y="5709104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6AD037-7260-4275-9E30-B115A5A601C3}"/>
              </a:ext>
            </a:extLst>
          </p:cNvPr>
          <p:cNvSpPr txBox="1"/>
          <p:nvPr/>
        </p:nvSpPr>
        <p:spPr>
          <a:xfrm>
            <a:off x="8222753" y="5709104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FBED9A-1C42-4133-ADEF-BB0C1FBCBB6F}"/>
              </a:ext>
            </a:extLst>
          </p:cNvPr>
          <p:cNvSpPr txBox="1"/>
          <p:nvPr/>
        </p:nvSpPr>
        <p:spPr>
          <a:xfrm>
            <a:off x="7826772" y="5709104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EA0020B-9912-4544-A425-20F688636BF1}"/>
              </a:ext>
            </a:extLst>
          </p:cNvPr>
          <p:cNvSpPr txBox="1"/>
          <p:nvPr/>
        </p:nvSpPr>
        <p:spPr>
          <a:xfrm>
            <a:off x="6680091" y="5212711"/>
            <a:ext cx="74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Detector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C49B2C5-7796-4284-821B-1F6D4C012BC7}"/>
              </a:ext>
            </a:extLst>
          </p:cNvPr>
          <p:cNvSpPr/>
          <p:nvPr/>
        </p:nvSpPr>
        <p:spPr>
          <a:xfrm>
            <a:off x="11118815" y="4942639"/>
            <a:ext cx="69219" cy="745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A7527E-E558-4C3B-8642-02ADE0DC3503}"/>
              </a:ext>
            </a:extLst>
          </p:cNvPr>
          <p:cNvSpPr txBox="1"/>
          <p:nvPr/>
        </p:nvSpPr>
        <p:spPr>
          <a:xfrm>
            <a:off x="11040393" y="5202683"/>
            <a:ext cx="74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Capillary</a:t>
            </a:r>
          </a:p>
        </p:txBody>
      </p:sp>
    </p:spTree>
    <p:extLst>
      <p:ext uri="{BB962C8B-B14F-4D97-AF65-F5344CB8AC3E}">
        <p14:creationId xmlns:p14="http://schemas.microsoft.com/office/powerpoint/2010/main" val="16327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FD986DA-87C2-4F4A-A2CF-88315CE20FD7}"/>
              </a:ext>
            </a:extLst>
          </p:cNvPr>
          <p:cNvGrpSpPr/>
          <p:nvPr/>
        </p:nvGrpSpPr>
        <p:grpSpPr>
          <a:xfrm>
            <a:off x="6735977" y="474502"/>
            <a:ext cx="5203857" cy="6167534"/>
            <a:chOff x="6735977" y="474502"/>
            <a:chExt cx="5203857" cy="61675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B71214-B6CB-4EBC-8F94-EF8EF075B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35977" y="474502"/>
              <a:ext cx="5203857" cy="616753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E4B94D-90E0-4BC3-A63D-71C9AB023395}"/>
                </a:ext>
              </a:extLst>
            </p:cNvPr>
            <p:cNvSpPr txBox="1"/>
            <p:nvPr/>
          </p:nvSpPr>
          <p:spPr>
            <a:xfrm>
              <a:off x="10204959" y="2870207"/>
              <a:ext cx="114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Outlet Vial Arm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6C07DC-5345-4134-9727-581247FB06D2}"/>
                </a:ext>
              </a:extLst>
            </p:cNvPr>
            <p:cNvSpPr txBox="1"/>
            <p:nvPr/>
          </p:nvSpPr>
          <p:spPr>
            <a:xfrm>
              <a:off x="7143642" y="2205861"/>
              <a:ext cx="1277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Outlet Vial Clamp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0EC1F3-BDEF-4660-8CE7-3B48EFE4799C}"/>
                </a:ext>
              </a:extLst>
            </p:cNvPr>
            <p:cNvSpPr txBox="1"/>
            <p:nvPr/>
          </p:nvSpPr>
          <p:spPr>
            <a:xfrm>
              <a:off x="9515460" y="889406"/>
              <a:ext cx="1913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 Screw Smooth Bracket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10811-BF28-4B24-B1EE-4D574B2B82E8}"/>
                </a:ext>
              </a:extLst>
            </p:cNvPr>
            <p:cNvSpPr txBox="1"/>
            <p:nvPr/>
          </p:nvSpPr>
          <p:spPr>
            <a:xfrm>
              <a:off x="9739318" y="6106499"/>
              <a:ext cx="1432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Optical Post Bracket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8E6D5F-96FE-4F25-888E-98ABEEFC527B}"/>
                </a:ext>
              </a:extLst>
            </p:cNvPr>
            <p:cNvSpPr txBox="1"/>
            <p:nvPr/>
          </p:nvSpPr>
          <p:spPr>
            <a:xfrm>
              <a:off x="7955082" y="1317066"/>
              <a:ext cx="939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Limit Switch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AB094C-D8CD-4A52-983B-7389E44A1877}"/>
                </a:ext>
              </a:extLst>
            </p:cNvPr>
            <p:cNvSpPr txBox="1"/>
            <p:nvPr/>
          </p:nvSpPr>
          <p:spPr>
            <a:xfrm>
              <a:off x="9997131" y="5202457"/>
              <a:ext cx="1607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Motor Smooth Bracket</a:t>
              </a:r>
            </a:p>
          </p:txBody>
        </p:sp>
      </p:grp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E9ACA39F-2F80-43AC-A529-BAD3240B8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47204"/>
              </p:ext>
            </p:extLst>
          </p:nvPr>
        </p:nvGraphicFramePr>
        <p:xfrm>
          <a:off x="412063" y="1455566"/>
          <a:ext cx="6035391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1797">
                  <a:extLst>
                    <a:ext uri="{9D8B030D-6E8A-4147-A177-3AD203B41FA5}">
                      <a16:colId xmlns:a16="http://schemas.microsoft.com/office/drawing/2014/main" val="582364631"/>
                    </a:ext>
                  </a:extLst>
                </a:gridCol>
                <a:gridCol w="2011797">
                  <a:extLst>
                    <a:ext uri="{9D8B030D-6E8A-4147-A177-3AD203B41FA5}">
                      <a16:colId xmlns:a16="http://schemas.microsoft.com/office/drawing/2014/main" val="1897632321"/>
                    </a:ext>
                  </a:extLst>
                </a:gridCol>
                <a:gridCol w="2011797">
                  <a:extLst>
                    <a:ext uri="{9D8B030D-6E8A-4147-A177-3AD203B41FA5}">
                      <a16:colId xmlns:a16="http://schemas.microsoft.com/office/drawing/2014/main" val="2830742079"/>
                    </a:ext>
                  </a:extLst>
                </a:gridCol>
              </a:tblGrid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Fabrication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1770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Outlet Vial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01715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Outlet Vial Clamp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25754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Lead Screw Smooth Bracket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695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Motor Smooth Bracket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46950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Optical Post Bracket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62387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Limit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Snips/Scissors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809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EFC57A-9D6F-49BA-A85B-8CBF23C1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Outlet Assembly Custom Parts</a:t>
            </a:r>
          </a:p>
        </p:txBody>
      </p:sp>
    </p:spTree>
    <p:extLst>
      <p:ext uri="{BB962C8B-B14F-4D97-AF65-F5344CB8AC3E}">
        <p14:creationId xmlns:p14="http://schemas.microsoft.com/office/powerpoint/2010/main" val="41252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CDF8-BFD8-4023-BCC8-C7AA5084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75" y="119802"/>
            <a:ext cx="6337041" cy="1325563"/>
          </a:xfrm>
        </p:spPr>
        <p:txBody>
          <a:bodyPr/>
          <a:lstStyle/>
          <a:p>
            <a:r>
              <a:rPr lang="en-US" dirty="0"/>
              <a:t>CE Outlet Assembly Purchased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4E93-3FE6-42D2-B66D-464615B34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89" y="6165588"/>
            <a:ext cx="5251880" cy="57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* 8 mm lead on the lead screw and 1.8° step for the motor will not require adjusting the </a:t>
            </a:r>
            <a:r>
              <a:rPr lang="en-US" sz="1600" dirty="0" err="1"/>
              <a:t>OutletControl.ino</a:t>
            </a:r>
            <a:r>
              <a:rPr lang="en-US" sz="1600" dirty="0"/>
              <a:t> code.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4AC2AF-F575-42DD-AFF2-E88C1CBDF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7951" y="-543110"/>
            <a:ext cx="5359074" cy="5797612"/>
          </a:xfrm>
        </p:spPr>
      </p:pic>
      <p:graphicFrame>
        <p:nvGraphicFramePr>
          <p:cNvPr id="5" name="Table 31">
            <a:extLst>
              <a:ext uri="{FF2B5EF4-FFF2-40B4-BE49-F238E27FC236}">
                <a16:creationId xmlns:a16="http://schemas.microsoft.com/office/drawing/2014/main" id="{FCC2F971-3550-4039-8CD0-99EE25D3B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06684"/>
              </p:ext>
            </p:extLst>
          </p:nvPr>
        </p:nvGraphicFramePr>
        <p:xfrm>
          <a:off x="124289" y="1445365"/>
          <a:ext cx="6134468" cy="46895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6221">
                  <a:extLst>
                    <a:ext uri="{9D8B030D-6E8A-4147-A177-3AD203B41FA5}">
                      <a16:colId xmlns:a16="http://schemas.microsoft.com/office/drawing/2014/main" val="582364631"/>
                    </a:ext>
                  </a:extLst>
                </a:gridCol>
                <a:gridCol w="1188715">
                  <a:extLst>
                    <a:ext uri="{9D8B030D-6E8A-4147-A177-3AD203B41FA5}">
                      <a16:colId xmlns:a16="http://schemas.microsoft.com/office/drawing/2014/main" val="2151374403"/>
                    </a:ext>
                  </a:extLst>
                </a:gridCol>
                <a:gridCol w="1379605">
                  <a:extLst>
                    <a:ext uri="{9D8B030D-6E8A-4147-A177-3AD203B41FA5}">
                      <a16:colId xmlns:a16="http://schemas.microsoft.com/office/drawing/2014/main" val="1897632321"/>
                    </a:ext>
                  </a:extLst>
                </a:gridCol>
                <a:gridCol w="2229927">
                  <a:extLst>
                    <a:ext uri="{9D8B030D-6E8A-4147-A177-3AD203B41FA5}">
                      <a16:colId xmlns:a16="http://schemas.microsoft.com/office/drawing/2014/main" val="2830742079"/>
                    </a:ext>
                  </a:extLst>
                </a:gridCol>
              </a:tblGrid>
              <a:tr h="251452">
                <a:tc>
                  <a:txBody>
                    <a:bodyPr/>
                    <a:lstStyle/>
                    <a:p>
                      <a:r>
                        <a:rPr lang="en-US" sz="12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1770"/>
                  </a:ext>
                </a:extLst>
              </a:tr>
              <a:tr h="440041">
                <a:tc>
                  <a:txBody>
                    <a:bodyPr/>
                    <a:lstStyle/>
                    <a:p>
                      <a:r>
                        <a:rPr lang="en-US" sz="1200" dirty="0"/>
                        <a:t>2.54 mm Pitch Connectors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HDB-635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Hilitchi</a:t>
                      </a:r>
                      <a:r>
                        <a:rPr lang="en-US" sz="1200" dirty="0"/>
                        <a:t>, 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 standard crimped 2.54 mm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01715"/>
                  </a:ext>
                </a:extLst>
              </a:tr>
              <a:tr h="440041">
                <a:tc>
                  <a:txBody>
                    <a:bodyPr/>
                    <a:lstStyle/>
                    <a:p>
                      <a:r>
                        <a:rPr lang="en-US" sz="1200" dirty="0"/>
                        <a:t>Limit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DBWDKG-FT01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MUZHI, 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 standard SPDT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25754"/>
                  </a:ext>
                </a:extLst>
              </a:tr>
              <a:tr h="440041">
                <a:tc>
                  <a:txBody>
                    <a:bodyPr/>
                    <a:lstStyle/>
                    <a:p>
                      <a:r>
                        <a:rPr lang="en-US" sz="1200" dirty="0"/>
                        <a:t>Lead Screw w/ Motor and 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RDX3D060</a:t>
                      </a: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Redrex</a:t>
                      </a:r>
                      <a:r>
                        <a:rPr lang="en-US" sz="1200" dirty="0"/>
                        <a:t>, 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 leadscrew + motor combo*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695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r>
                        <a:rPr lang="en-US" sz="1200" dirty="0"/>
                        <a:t>Vial, Cap, and Septum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MilliporeSigma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swapped with other 4 mL open top screw cap vials with PTFE/Silicon septum.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46950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r>
                        <a:rPr lang="en-US" sz="1200" dirty="0"/>
                        <a:t>M3 Nylon Screw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92492A721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McMasterCarr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 mm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58026"/>
                  </a:ext>
                </a:extLst>
              </a:tr>
              <a:tr h="417601">
                <a:tc>
                  <a:txBody>
                    <a:bodyPr/>
                    <a:lstStyle/>
                    <a:p>
                      <a:r>
                        <a:rPr lang="en-US" sz="1200" dirty="0"/>
                        <a:t>M3 Screws + Hex Nuts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M3-0420F-SS305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Iexcell</a:t>
                      </a:r>
                      <a:r>
                        <a:rPr lang="en-US" sz="1200" dirty="0"/>
                        <a:t>, 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Generic assortment of lengths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17207"/>
                  </a:ext>
                </a:extLst>
              </a:tr>
              <a:tr h="251452">
                <a:tc>
                  <a:txBody>
                    <a:bodyPr/>
                    <a:lstStyle/>
                    <a:p>
                      <a:r>
                        <a:rPr lang="en-US" sz="1200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62387"/>
                  </a:ext>
                </a:extLst>
              </a:tr>
              <a:tr h="417601">
                <a:tc>
                  <a:txBody>
                    <a:bodyPr/>
                    <a:lstStyle/>
                    <a:p>
                      <a:r>
                        <a:rPr lang="en-US" sz="1200" dirty="0"/>
                        <a:t>PowerSTEP01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X-NUCLEO-IHM03A1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80901"/>
                  </a:ext>
                </a:extLst>
              </a:tr>
              <a:tr h="584642">
                <a:tc>
                  <a:txBody>
                    <a:bodyPr/>
                    <a:lstStyle/>
                    <a:p>
                      <a:r>
                        <a:rPr lang="en-US" sz="1200" dirty="0"/>
                        <a:t>12 V Power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SmoTecQ</a:t>
                      </a:r>
                      <a:r>
                        <a:rPr lang="en-US" sz="1200" dirty="0"/>
                        <a:t>, 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driver can power 12-48V so choose a power supply suitable for your motor.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0188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BC0237B4-9253-42C2-B89E-2B92F62033A9}"/>
              </a:ext>
            </a:extLst>
          </p:cNvPr>
          <p:cNvGrpSpPr/>
          <p:nvPr/>
        </p:nvGrpSpPr>
        <p:grpSpPr>
          <a:xfrm>
            <a:off x="7371049" y="385671"/>
            <a:ext cx="2312475" cy="4868831"/>
            <a:chOff x="7305869" y="1690688"/>
            <a:chExt cx="2312475" cy="4868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BA9410-7DE4-45AA-A826-2807DAE8C349}"/>
                </a:ext>
              </a:extLst>
            </p:cNvPr>
            <p:cNvSpPr txBox="1"/>
            <p:nvPr/>
          </p:nvSpPr>
          <p:spPr>
            <a:xfrm>
              <a:off x="7305869" y="398709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Vial cap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346F9C-08AB-40AD-9836-0CB6D7BA1C06}"/>
                </a:ext>
              </a:extLst>
            </p:cNvPr>
            <p:cNvSpPr txBox="1"/>
            <p:nvPr/>
          </p:nvSpPr>
          <p:spPr>
            <a:xfrm>
              <a:off x="7383624" y="3614336"/>
              <a:ext cx="625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Setpum</a:t>
              </a:r>
              <a:endParaRPr 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54BDB4-6270-43D3-A9E4-C34BB8596442}"/>
                </a:ext>
              </a:extLst>
            </p:cNvPr>
            <p:cNvSpPr txBox="1"/>
            <p:nvPr/>
          </p:nvSpPr>
          <p:spPr>
            <a:xfrm>
              <a:off x="8198498" y="55737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43012A-3763-4D98-A053-3BBA96ACEB59}"/>
                </a:ext>
              </a:extLst>
            </p:cNvPr>
            <p:cNvSpPr txBox="1"/>
            <p:nvPr/>
          </p:nvSpPr>
          <p:spPr>
            <a:xfrm>
              <a:off x="8742783" y="2479057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Limit Switch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C0BE7-8370-4F2D-999C-4516EB9CF123}"/>
                </a:ext>
              </a:extLst>
            </p:cNvPr>
            <p:cNvSpPr txBox="1"/>
            <p:nvPr/>
          </p:nvSpPr>
          <p:spPr>
            <a:xfrm>
              <a:off x="8188781" y="1690688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Breadboard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05358-1977-46C3-8F17-5F639FEB2F96}"/>
                </a:ext>
              </a:extLst>
            </p:cNvPr>
            <p:cNvSpPr txBox="1"/>
            <p:nvPr/>
          </p:nvSpPr>
          <p:spPr>
            <a:xfrm>
              <a:off x="8742783" y="6297909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LeadScrew</a:t>
              </a:r>
              <a:endParaRPr lang="en-US" sz="11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0F84329-6C6F-40B1-9995-9D1D0763D98C}"/>
              </a:ext>
            </a:extLst>
          </p:cNvPr>
          <p:cNvSpPr txBox="1"/>
          <p:nvPr/>
        </p:nvSpPr>
        <p:spPr>
          <a:xfrm>
            <a:off x="7714041" y="5360918"/>
            <a:ext cx="378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Exploded view of the outlet assembly.</a:t>
            </a:r>
          </a:p>
        </p:txBody>
      </p:sp>
    </p:spTree>
    <p:extLst>
      <p:ext uri="{BB962C8B-B14F-4D97-AF65-F5344CB8AC3E}">
        <p14:creationId xmlns:p14="http://schemas.microsoft.com/office/powerpoint/2010/main" val="25758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7C4A-C215-4599-B73E-5F560909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Switch for Outlet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8F93-940C-491C-A384-41BFFC773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652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Simple through hole bread board can be used. </a:t>
            </a:r>
          </a:p>
          <a:p>
            <a:r>
              <a:rPr lang="en-US" dirty="0"/>
              <a:t>Most generic single pull double throw (SPDT) limit switches will work.</a:t>
            </a:r>
          </a:p>
          <a:p>
            <a:r>
              <a:rPr lang="en-US" dirty="0"/>
              <a:t>Breadboard can be cut with box cutters or snips. To rough dimensions specified.</a:t>
            </a:r>
          </a:p>
          <a:p>
            <a:r>
              <a:rPr lang="en-US" dirty="0"/>
              <a:t>Breadboard will  need to have two holes drilled for 3M mounting spaced 35 mm apart, 3.1mm diameter.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69728-B373-4CE4-B8BC-360803EE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77" y="133706"/>
            <a:ext cx="3188020" cy="29161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B55DCA-FEE4-44C8-8268-31047A694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17" y="3531124"/>
            <a:ext cx="2790280" cy="2452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40E066-296A-4B36-B7FB-D9BDEC64AF25}"/>
              </a:ext>
            </a:extLst>
          </p:cNvPr>
          <p:cNvSpPr txBox="1"/>
          <p:nvPr/>
        </p:nvSpPr>
        <p:spPr>
          <a:xfrm>
            <a:off x="8397617" y="3049878"/>
            <a:ext cx="214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Wiring diagram for Limit 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62DC1-7140-49C2-9221-059AB89D0499}"/>
              </a:ext>
            </a:extLst>
          </p:cNvPr>
          <p:cNvSpPr txBox="1"/>
          <p:nvPr/>
        </p:nvSpPr>
        <p:spPr>
          <a:xfrm>
            <a:off x="8507334" y="6077377"/>
            <a:ext cx="2099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Breadboard dimensions in mm</a:t>
            </a:r>
          </a:p>
        </p:txBody>
      </p:sp>
    </p:spTree>
    <p:extLst>
      <p:ext uri="{BB962C8B-B14F-4D97-AF65-F5344CB8AC3E}">
        <p14:creationId xmlns:p14="http://schemas.microsoft.com/office/powerpoint/2010/main" val="21309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04F0BF3-A5D6-4CB7-A7FD-DD16AB5CDA4A}"/>
              </a:ext>
            </a:extLst>
          </p:cNvPr>
          <p:cNvGrpSpPr/>
          <p:nvPr/>
        </p:nvGrpSpPr>
        <p:grpSpPr>
          <a:xfrm>
            <a:off x="5255414" y="1027906"/>
            <a:ext cx="6652668" cy="5262465"/>
            <a:chOff x="5095783" y="1194935"/>
            <a:chExt cx="6652668" cy="5262465"/>
          </a:xfrm>
        </p:grpSpPr>
        <p:pic>
          <p:nvPicPr>
            <p:cNvPr id="1026" name="Picture 2" descr="Arduino Uno Rev3 | Arduino Official Store">
              <a:extLst>
                <a:ext uri="{FF2B5EF4-FFF2-40B4-BE49-F238E27FC236}">
                  <a16:creationId xmlns:a16="http://schemas.microsoft.com/office/drawing/2014/main" id="{AA6A078B-CFC7-4D4B-AD83-6620D8E3D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3771" y="1194935"/>
              <a:ext cx="5260029" cy="526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79C41F-AEAE-41DE-85D7-E937A35FF147}"/>
                </a:ext>
              </a:extLst>
            </p:cNvPr>
            <p:cNvSpPr/>
            <p:nvPr/>
          </p:nvSpPr>
          <p:spPr>
            <a:xfrm>
              <a:off x="5095783" y="4491466"/>
              <a:ext cx="2254928" cy="240331"/>
            </a:xfrm>
            <a:prstGeom prst="rect">
              <a:avLst/>
            </a:prstGeom>
            <a:solidFill>
              <a:srgbClr val="3016F2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LIMIT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6186C-F2EF-4F91-8090-8D25D70A6731}"/>
                </a:ext>
              </a:extLst>
            </p:cNvPr>
            <p:cNvSpPr/>
            <p:nvPr/>
          </p:nvSpPr>
          <p:spPr>
            <a:xfrm>
              <a:off x="10170830" y="4279037"/>
              <a:ext cx="1565449" cy="115410"/>
            </a:xfrm>
            <a:prstGeom prst="rect">
              <a:avLst/>
            </a:prstGeom>
            <a:solidFill>
              <a:srgbClr val="3016F2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/>
                <a:t>LIMIT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533B4D-AE19-491E-BD1A-D2DD70866DDB}"/>
                </a:ext>
              </a:extLst>
            </p:cNvPr>
            <p:cNvSpPr/>
            <p:nvPr/>
          </p:nvSpPr>
          <p:spPr>
            <a:xfrm>
              <a:off x="5096283" y="4154750"/>
              <a:ext cx="2253294" cy="336716"/>
            </a:xfrm>
            <a:prstGeom prst="rect">
              <a:avLst/>
            </a:prstGeom>
            <a:solidFill>
              <a:srgbClr val="009E40">
                <a:alpha val="2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RGB LED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5A7192-514F-4B09-A0A2-B5423F9AD42F}"/>
                </a:ext>
              </a:extLst>
            </p:cNvPr>
            <p:cNvSpPr/>
            <p:nvPr/>
          </p:nvSpPr>
          <p:spPr>
            <a:xfrm>
              <a:off x="10183002" y="4163627"/>
              <a:ext cx="1565449" cy="115410"/>
            </a:xfrm>
            <a:prstGeom prst="rect">
              <a:avLst/>
            </a:prstGeom>
            <a:solidFill>
              <a:srgbClr val="F8101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/>
                <a:t>SOLENOID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BE7BB7-7C42-4335-9E7C-ACAF61F85FF0}"/>
                </a:ext>
              </a:extLst>
            </p:cNvPr>
            <p:cNvSpPr/>
            <p:nvPr/>
          </p:nvSpPr>
          <p:spPr>
            <a:xfrm>
              <a:off x="10183002" y="3826167"/>
              <a:ext cx="1565449" cy="222050"/>
            </a:xfrm>
            <a:prstGeom prst="rect">
              <a:avLst/>
            </a:prstGeom>
            <a:solidFill>
              <a:srgbClr val="F8101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Solenoid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C09DF4-7B9B-4BA1-AA79-A46313C1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30950" cy="4667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Place the X-</a:t>
            </a:r>
            <a:r>
              <a:rPr lang="en-US" dirty="0" err="1"/>
              <a:t>Nucleo</a:t>
            </a:r>
            <a:r>
              <a:rPr lang="en-US" dirty="0"/>
              <a:t> </a:t>
            </a:r>
            <a:r>
              <a:rPr lang="en-US" dirty="0" err="1"/>
              <a:t>ontop</a:t>
            </a:r>
            <a:r>
              <a:rPr lang="en-US" dirty="0"/>
              <a:t> of the Arduino Uno. </a:t>
            </a:r>
          </a:p>
          <a:p>
            <a:pPr lvl="1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Pin spacing is the same for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Nucleo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and Arduino Uno. </a:t>
            </a:r>
          </a:p>
          <a:p>
            <a:r>
              <a:rPr lang="en-US" dirty="0"/>
              <a:t>3 Wires are reserved for the limit switch (A4, A5, D3). </a:t>
            </a:r>
          </a:p>
          <a:p>
            <a:r>
              <a:rPr lang="en-US" dirty="0"/>
              <a:t>3 Wires are reserved for the inlet RGB LED (A1, A2, A3)</a:t>
            </a:r>
          </a:p>
          <a:p>
            <a:r>
              <a:rPr lang="en-US" dirty="0"/>
              <a:t>3 Wires are reserved for the Solenoid (D4, D6, &amp; D7)</a:t>
            </a:r>
          </a:p>
          <a:p>
            <a:r>
              <a:rPr lang="en-US" dirty="0"/>
              <a:t>Wire the stepper motor to the </a:t>
            </a:r>
            <a:r>
              <a:rPr lang="en-US" dirty="0" err="1"/>
              <a:t>Nucleo</a:t>
            </a:r>
            <a:r>
              <a:rPr lang="en-US" dirty="0"/>
              <a:t> output screw terminals (A+/A-, B+/B-). </a:t>
            </a:r>
          </a:p>
          <a:p>
            <a:pPr lvl="1"/>
            <a:r>
              <a:rPr lang="en-US" dirty="0"/>
              <a:t>Each coil of the stepper motor is indicated by A or B. Identify which leads correspond to the same coil using an Ohm meter.</a:t>
            </a:r>
          </a:p>
          <a:p>
            <a:r>
              <a:rPr lang="en-US" dirty="0"/>
              <a:t>Connect the 12 V power supply to the </a:t>
            </a:r>
            <a:r>
              <a:rPr lang="en-US" dirty="0" err="1"/>
              <a:t>Nucleo</a:t>
            </a:r>
            <a:r>
              <a:rPr lang="en-US" dirty="0"/>
              <a:t> power screw terminals (Labeled GND and +V).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FBFAF-9B0D-4924-BAE7-409F2886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Outlet Arduino Pin Assignments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C2A8E-3C86-47CA-A61C-4E9540B94E1F}"/>
              </a:ext>
            </a:extLst>
          </p:cNvPr>
          <p:cNvSpPr txBox="1"/>
          <p:nvPr/>
        </p:nvSpPr>
        <p:spPr>
          <a:xfrm>
            <a:off x="6181077" y="62521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https://store.arduino.cc/usa/arduino-uno-rev3</a:t>
            </a:r>
          </a:p>
        </p:txBody>
      </p:sp>
    </p:spTree>
    <p:extLst>
      <p:ext uri="{BB962C8B-B14F-4D97-AF65-F5344CB8AC3E}">
        <p14:creationId xmlns:p14="http://schemas.microsoft.com/office/powerpoint/2010/main" val="421764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772</Words>
  <Application>Microsoft Office PowerPoint</Application>
  <PresentationFormat>Widescreen</PresentationFormat>
  <Paragraphs>237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Instrument Overview</vt:lpstr>
      <vt:lpstr>CE Detection Assembly  Custom Parts</vt:lpstr>
      <vt:lpstr>CE Detection Assembly Purchased Components</vt:lpstr>
      <vt:lpstr>CE Outlet Assembly Custom Parts</vt:lpstr>
      <vt:lpstr>CE Outlet Assembly Purchased Components</vt:lpstr>
      <vt:lpstr>Limit Switch for Outlet</vt:lpstr>
      <vt:lpstr>Outlet Arduino Pin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 Petersen</dc:creator>
  <cp:lastModifiedBy>Brae Petersen</cp:lastModifiedBy>
  <cp:revision>25</cp:revision>
  <dcterms:created xsi:type="dcterms:W3CDTF">2020-12-21T21:57:45Z</dcterms:created>
  <dcterms:modified xsi:type="dcterms:W3CDTF">2021-01-01T21:58:21Z</dcterms:modified>
</cp:coreProperties>
</file>