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6259-5C56-47F7-AAB0-3471403A0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4C094-4717-4482-9C71-8C504AA68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EDE4C-962A-4438-9315-FF157421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C8E4-CA07-43F4-84A7-FBF84C71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E2ED-70FF-4EED-8B23-A6AFA38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972C-4D69-4C9F-8FDB-C74AF2F5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093BD-94EF-4F7B-916D-4396C845D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531F-7F63-492B-9B49-87D2992D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D5361-E3A4-4094-9C50-1EB00B4C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E0489-6CB7-4DDD-88DE-AEFB2B66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0B42B-5600-4B55-AC27-80A327FF4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0C40E-9B5C-401C-B171-6743922BF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2638-BDDF-4AC8-95D4-CB8863E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B789A-9063-45D3-AEBA-B5369A78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7EEE5-3142-45CF-B728-86FB171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1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A1A7-C7FC-4565-A2EC-85804FBD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6A01-5A6C-492B-89A1-FECDDDEF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E745-F473-4D4A-A942-43E44997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19AEE-06C4-4DA0-89AC-7DE71029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3D68-8B30-444C-997C-E3FE2DA6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0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D2F8-E32B-49B6-92FD-4A381578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204E-B480-4AA8-B183-A74E331C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480AC-73B4-4A48-8855-D7A79E3C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B613-7F6D-4A87-B74A-806A329B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F251-CD8F-47D7-8477-47C98156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F67-CE72-4BFF-9171-33994E99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F103-10FF-479B-BF83-9709EFC93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20C5E-8F88-49A0-AAE9-F693F3856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0FCAC-AB3E-43CD-9D3E-51878C55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1DCC-A76D-4CFF-AA82-82C2445E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B2A03-0ECB-4C18-9C64-6BE7D328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CD1A-8EE3-4B63-B50D-C2422B1D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2D85-1DD2-47CE-A46E-D60988691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11B78-3239-440D-833F-CA47DF7AE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3AC7F-20A0-418C-A8BB-DF32B1AB7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6A27D-052C-4591-9EB9-8954865C4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294F2-5F7F-4CC2-BA5B-59435B11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29429-39E5-4972-BF0B-87162008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D61C9-7349-44B5-9018-0CAF3D8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A6B8-4D27-4F6D-BD6F-966FC4F5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3AA56-50B8-4ABC-B3F0-22EA7832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61FEC-CF6D-4CBB-AC05-3FA26BC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1EFA3-9CA8-45C7-AF22-7CDE1660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54FA6-973F-4491-AA78-0AEF0CD1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1F6C8-DC0E-4304-8A18-89933B89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09788-CF07-496C-A6DF-2130C02D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8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480-9413-4FCD-ACB6-2B8331EE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9842-8B44-45BE-887A-8A9F4198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CD782-AFDF-49C8-9F89-1FBD703B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410F-AAC2-4141-9372-9748651E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AAEA-D2E7-4163-A06B-A4763EB0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95289-2E9B-456D-AFDF-54940965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50A6-CEF5-497A-BB9D-DA2991A1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AFFED-0D7E-4175-9A06-E64972CEB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66423-0608-4A14-ADA7-DD92B482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25F91-9568-41D4-BB37-F420CCEA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E14-B3E8-4EFF-A154-D8A9C464174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C7C3-3D67-4967-98AE-625C8BCC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66FDA-2374-4FEA-98D4-07D6150D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D319C-C109-4A89-9E15-37932FAE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B696-3167-4761-B9CC-97D6A4A4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90900-8D00-424C-8734-3A15C46C8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9FE14-B3E8-4EFF-A154-D8A9C4641746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73E2E-95CD-4D46-B9C5-8DD93FBA6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48A1-E914-4A90-B2B6-8B17CCAB9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688B-6744-48D4-BE28-AE1BF23A8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8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881C-C550-4D77-A9E6-D2FD124F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47960-F60C-4155-B577-A90320ECF7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Hardware setup can be divided into a few key assemblies:</a:t>
            </a:r>
          </a:p>
          <a:p>
            <a:pPr lvl="1"/>
            <a:r>
              <a:rPr lang="en-US" dirty="0"/>
              <a:t>Microscope Assembly</a:t>
            </a:r>
          </a:p>
          <a:p>
            <a:pPr lvl="1"/>
            <a:r>
              <a:rPr lang="en-US" dirty="0"/>
              <a:t>CE Detection Assembly</a:t>
            </a:r>
          </a:p>
          <a:p>
            <a:pPr lvl="1"/>
            <a:r>
              <a:rPr lang="en-US" dirty="0"/>
              <a:t>CE Outlet Assembly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22D639-042B-4B10-BF0F-FBD41E0E59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6" t="15760" r="27366" b="18387"/>
          <a:stretch/>
        </p:blipFill>
        <p:spPr>
          <a:xfrm>
            <a:off x="6172202" y="1279832"/>
            <a:ext cx="5820747" cy="47890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1C08C-36B8-408D-9AB5-38C5A651618B}"/>
              </a:ext>
            </a:extLst>
          </p:cNvPr>
          <p:cNvSpPr txBox="1"/>
          <p:nvPr/>
        </p:nvSpPr>
        <p:spPr>
          <a:xfrm>
            <a:off x="8476085" y="1386981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 Detection Assembly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08A67-D48C-49AB-8DC1-8D1F4E52DA31}"/>
              </a:ext>
            </a:extLst>
          </p:cNvPr>
          <p:cNvSpPr txBox="1"/>
          <p:nvPr/>
        </p:nvSpPr>
        <p:spPr>
          <a:xfrm>
            <a:off x="6150461" y="2488350"/>
            <a:ext cx="22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Microscope Assembly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2D3F8-F3DF-4CB0-9746-39CAF30BD85B}"/>
              </a:ext>
            </a:extLst>
          </p:cNvPr>
          <p:cNvSpPr txBox="1"/>
          <p:nvPr/>
        </p:nvSpPr>
        <p:spPr>
          <a:xfrm>
            <a:off x="10985888" y="2282229"/>
            <a:ext cx="114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 Outlet Assembly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54B382-8A1F-43D8-AEE0-5F94CBA3D5DF}"/>
              </a:ext>
            </a:extLst>
          </p:cNvPr>
          <p:cNvCxnSpPr>
            <a:cxnSpLocks/>
          </p:cNvCxnSpPr>
          <p:nvPr/>
        </p:nvCxnSpPr>
        <p:spPr>
          <a:xfrm>
            <a:off x="6764784" y="2857682"/>
            <a:ext cx="585726" cy="16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F876C6-5457-45D5-95B3-D5AE702CCCB8}"/>
              </a:ext>
            </a:extLst>
          </p:cNvPr>
          <p:cNvCxnSpPr>
            <a:cxnSpLocks/>
          </p:cNvCxnSpPr>
          <p:nvPr/>
        </p:nvCxnSpPr>
        <p:spPr>
          <a:xfrm flipH="1" flipV="1">
            <a:off x="10776951" y="2857682"/>
            <a:ext cx="782203" cy="7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70F8A0-330A-4339-911D-8C1702A72928}"/>
              </a:ext>
            </a:extLst>
          </p:cNvPr>
          <p:cNvCxnSpPr/>
          <p:nvPr/>
        </p:nvCxnSpPr>
        <p:spPr>
          <a:xfrm>
            <a:off x="9643776" y="1756313"/>
            <a:ext cx="0" cy="22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3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DDE1-BC6D-4FD2-9833-DA894738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72147" cy="1325563"/>
          </a:xfrm>
        </p:spPr>
        <p:txBody>
          <a:bodyPr/>
          <a:lstStyle/>
          <a:p>
            <a:r>
              <a:rPr lang="en-US" dirty="0"/>
              <a:t>CE Detection Assembly</a:t>
            </a:r>
            <a:br>
              <a:rPr lang="en-US" dirty="0"/>
            </a:br>
            <a:r>
              <a:rPr lang="en-US" dirty="0"/>
              <a:t> Custom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6BA7-27B3-4E6E-93AA-F3FA7C46D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347" y="1870060"/>
            <a:ext cx="5181600" cy="5447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Custom Material List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A6FD8E-B6DD-4F23-A065-15D15FD9A3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9" r="28389"/>
          <a:stretch/>
        </p:blipFill>
        <p:spPr>
          <a:xfrm>
            <a:off x="6096000" y="586565"/>
            <a:ext cx="5880652" cy="6271435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9E4447A-EEAD-4354-822D-8FB2409AF5AF}"/>
              </a:ext>
            </a:extLst>
          </p:cNvPr>
          <p:cNvGrpSpPr/>
          <p:nvPr/>
        </p:nvGrpSpPr>
        <p:grpSpPr>
          <a:xfrm>
            <a:off x="9878203" y="1321356"/>
            <a:ext cx="1168205" cy="590772"/>
            <a:chOff x="9878203" y="1321356"/>
            <a:chExt cx="1168205" cy="590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817AF5-52E1-47BF-BE99-7B41E71E827D}"/>
                </a:ext>
              </a:extLst>
            </p:cNvPr>
            <p:cNvSpPr txBox="1"/>
            <p:nvPr/>
          </p:nvSpPr>
          <p:spPr>
            <a:xfrm>
              <a:off x="9878203" y="1321356"/>
              <a:ext cx="1168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Capillary Arm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92944E2-95EE-4374-97B8-9864F0F00505}"/>
                </a:ext>
              </a:extLst>
            </p:cNvPr>
            <p:cNvCxnSpPr/>
            <p:nvPr/>
          </p:nvCxnSpPr>
          <p:spPr>
            <a:xfrm>
              <a:off x="10469217" y="1690688"/>
              <a:ext cx="0" cy="221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83FEC8-D505-4577-9569-661312E4B90B}"/>
              </a:ext>
            </a:extLst>
          </p:cNvPr>
          <p:cNvGrpSpPr/>
          <p:nvPr/>
        </p:nvGrpSpPr>
        <p:grpSpPr>
          <a:xfrm>
            <a:off x="11134275" y="1229098"/>
            <a:ext cx="1284668" cy="1185675"/>
            <a:chOff x="10745765" y="-1664056"/>
            <a:chExt cx="1284668" cy="11856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6748CB-B213-4481-852A-61D23F97D972}"/>
                </a:ext>
              </a:extLst>
            </p:cNvPr>
            <p:cNvSpPr txBox="1"/>
            <p:nvPr/>
          </p:nvSpPr>
          <p:spPr>
            <a:xfrm>
              <a:off x="10745765" y="-1664056"/>
              <a:ext cx="12846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Capillary Alignment Assembly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F2452C-1B90-457D-B5F3-4B6157688A69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11388099" y="-925392"/>
              <a:ext cx="0" cy="447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0ED126-8693-4029-8F61-E145E7CC5167}"/>
              </a:ext>
            </a:extLst>
          </p:cNvPr>
          <p:cNvGrpSpPr/>
          <p:nvPr/>
        </p:nvGrpSpPr>
        <p:grpSpPr>
          <a:xfrm>
            <a:off x="9036326" y="4052904"/>
            <a:ext cx="1284668" cy="565867"/>
            <a:chOff x="9878203" y="1063266"/>
            <a:chExt cx="1284668" cy="5658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B098A6-30E2-4E8A-8AAD-528D38F7DEDF}"/>
                </a:ext>
              </a:extLst>
            </p:cNvPr>
            <p:cNvSpPr txBox="1"/>
            <p:nvPr/>
          </p:nvSpPr>
          <p:spPr>
            <a:xfrm>
              <a:off x="9878203" y="1321356"/>
              <a:ext cx="128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Optical Mount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A67BDC-D9B5-4D8B-B46C-37674BDCDFD0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976999" y="1063266"/>
              <a:ext cx="543538" cy="25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6B1E-68EA-4F08-BBEF-98CE06780CC2}"/>
              </a:ext>
            </a:extLst>
          </p:cNvPr>
          <p:cNvGrpSpPr/>
          <p:nvPr/>
        </p:nvGrpSpPr>
        <p:grpSpPr>
          <a:xfrm>
            <a:off x="9184549" y="5794406"/>
            <a:ext cx="1284668" cy="781310"/>
            <a:chOff x="9878203" y="1063266"/>
            <a:chExt cx="1284668" cy="7813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3AEF1-4F5A-4138-A82E-C87FD25CF25A}"/>
                </a:ext>
              </a:extLst>
            </p:cNvPr>
            <p:cNvSpPr txBox="1"/>
            <p:nvPr/>
          </p:nvSpPr>
          <p:spPr>
            <a:xfrm>
              <a:off x="9878203" y="1321356"/>
              <a:ext cx="1284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Smooth Post Mount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9A4834D-1768-4F37-B454-3B3DC280416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9976999" y="1063266"/>
              <a:ext cx="543538" cy="25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D1DC1C-F9DF-4CB5-B68B-46B556639E4D}"/>
              </a:ext>
            </a:extLst>
          </p:cNvPr>
          <p:cNvGrpSpPr/>
          <p:nvPr/>
        </p:nvGrpSpPr>
        <p:grpSpPr>
          <a:xfrm>
            <a:off x="8178177" y="586565"/>
            <a:ext cx="1284668" cy="478597"/>
            <a:chOff x="9878203" y="1321356"/>
            <a:chExt cx="1284668" cy="47859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A2DE4-D996-4501-8F68-74BEC3F60E37}"/>
                </a:ext>
              </a:extLst>
            </p:cNvPr>
            <p:cNvSpPr txBox="1"/>
            <p:nvPr/>
          </p:nvSpPr>
          <p:spPr>
            <a:xfrm>
              <a:off x="9878203" y="1321356"/>
              <a:ext cx="128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SiPM Mount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35D7244-8E85-4159-BA1E-A808FAA27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6999" y="1629133"/>
              <a:ext cx="543538" cy="170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E0726A-9CEA-4D77-8FC2-75EBB1EC8F97}"/>
              </a:ext>
            </a:extLst>
          </p:cNvPr>
          <p:cNvGrpSpPr/>
          <p:nvPr/>
        </p:nvGrpSpPr>
        <p:grpSpPr>
          <a:xfrm>
            <a:off x="9555114" y="3307162"/>
            <a:ext cx="1284668" cy="781310"/>
            <a:chOff x="9878203" y="1063266"/>
            <a:chExt cx="1284668" cy="78131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452BEA-4AD0-4318-B680-5B72FB5C628E}"/>
                </a:ext>
              </a:extLst>
            </p:cNvPr>
            <p:cNvSpPr txBox="1"/>
            <p:nvPr/>
          </p:nvSpPr>
          <p:spPr>
            <a:xfrm>
              <a:off x="9878203" y="1321356"/>
              <a:ext cx="1284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Cantilever Support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7A60C2F-1956-4D0C-9542-BE93C5990A48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9976999" y="1063266"/>
              <a:ext cx="543538" cy="25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E762DDCC-E095-4FF4-ACC4-4A854960F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14296"/>
              </p:ext>
            </p:extLst>
          </p:nvPr>
        </p:nvGraphicFramePr>
        <p:xfrm>
          <a:off x="617338" y="2467972"/>
          <a:ext cx="4599618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3206">
                  <a:extLst>
                    <a:ext uri="{9D8B030D-6E8A-4147-A177-3AD203B41FA5}">
                      <a16:colId xmlns:a16="http://schemas.microsoft.com/office/drawing/2014/main" val="582364631"/>
                    </a:ext>
                  </a:extLst>
                </a:gridCol>
                <a:gridCol w="1533206">
                  <a:extLst>
                    <a:ext uri="{9D8B030D-6E8A-4147-A177-3AD203B41FA5}">
                      <a16:colId xmlns:a16="http://schemas.microsoft.com/office/drawing/2014/main" val="1897632321"/>
                    </a:ext>
                  </a:extLst>
                </a:gridCol>
                <a:gridCol w="1533206">
                  <a:extLst>
                    <a:ext uri="{9D8B030D-6E8A-4147-A177-3AD203B41FA5}">
                      <a16:colId xmlns:a16="http://schemas.microsoft.com/office/drawing/2014/main" val="2830742079"/>
                    </a:ext>
                  </a:extLst>
                </a:gridCol>
              </a:tblGrid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Fabrication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1770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SiPM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01715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Capillary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25754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Cantilever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695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Optical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46950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Smooth Post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62387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Capillary Alignment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PLA/PETG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80901"/>
                  </a:ext>
                </a:extLst>
              </a:tr>
              <a:tr h="270558">
                <a:tc>
                  <a:txBody>
                    <a:bodyPr/>
                    <a:lstStyle/>
                    <a:p>
                      <a:r>
                        <a:rPr lang="en-US" dirty="0"/>
                        <a:t>RGB-PCB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EDA/PCB Fab.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84241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DA35AFD2-AEF0-45BC-8D29-AB208BF70980}"/>
              </a:ext>
            </a:extLst>
          </p:cNvPr>
          <p:cNvGrpSpPr/>
          <p:nvPr/>
        </p:nvGrpSpPr>
        <p:grpSpPr>
          <a:xfrm>
            <a:off x="11046408" y="3989130"/>
            <a:ext cx="1284668" cy="520617"/>
            <a:chOff x="9878203" y="1108516"/>
            <a:chExt cx="1284668" cy="5206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0889E5-4E84-48FD-B958-5C9B0AA1F94E}"/>
                </a:ext>
              </a:extLst>
            </p:cNvPr>
            <p:cNvSpPr txBox="1"/>
            <p:nvPr/>
          </p:nvSpPr>
          <p:spPr>
            <a:xfrm>
              <a:off x="9878203" y="1321356"/>
              <a:ext cx="128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RGB-PCB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5360853-F8BA-41DB-8814-34E9B68B63A7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10353187" y="1108516"/>
              <a:ext cx="167350" cy="212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97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2CB5-B540-42B0-BC6C-93548706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61"/>
            <a:ext cx="11353800" cy="1325563"/>
          </a:xfrm>
        </p:spPr>
        <p:txBody>
          <a:bodyPr/>
          <a:lstStyle/>
          <a:p>
            <a:r>
              <a:rPr lang="en-US" dirty="0"/>
              <a:t>CE Detection Assembly Purchased Components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7F7FC1-874F-477E-BBF9-48AF37FB7A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0243765"/>
              </p:ext>
            </p:extLst>
          </p:nvPr>
        </p:nvGraphicFramePr>
        <p:xfrm>
          <a:off x="83600" y="847363"/>
          <a:ext cx="5788980" cy="5797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106">
                  <a:extLst>
                    <a:ext uri="{9D8B030D-6E8A-4147-A177-3AD203B41FA5}">
                      <a16:colId xmlns:a16="http://schemas.microsoft.com/office/drawing/2014/main" val="4082016864"/>
                    </a:ext>
                  </a:extLst>
                </a:gridCol>
                <a:gridCol w="3225706">
                  <a:extLst>
                    <a:ext uri="{9D8B030D-6E8A-4147-A177-3AD203B41FA5}">
                      <a16:colId xmlns:a16="http://schemas.microsoft.com/office/drawing/2014/main" val="616227967"/>
                    </a:ext>
                  </a:extLst>
                </a:gridCol>
                <a:gridCol w="680354">
                  <a:extLst>
                    <a:ext uri="{9D8B030D-6E8A-4147-A177-3AD203B41FA5}">
                      <a16:colId xmlns:a16="http://schemas.microsoft.com/office/drawing/2014/main" val="985191847"/>
                    </a:ext>
                  </a:extLst>
                </a:gridCol>
                <a:gridCol w="746003">
                  <a:extLst>
                    <a:ext uri="{9D8B030D-6E8A-4147-A177-3AD203B41FA5}">
                      <a16:colId xmlns:a16="http://schemas.microsoft.com/office/drawing/2014/main" val="1578371487"/>
                    </a:ext>
                  </a:extLst>
                </a:gridCol>
                <a:gridCol w="781811">
                  <a:extLst>
                    <a:ext uri="{9D8B030D-6E8A-4147-A177-3AD203B41FA5}">
                      <a16:colId xmlns:a16="http://schemas.microsoft.com/office/drawing/2014/main" val="846896184"/>
                    </a:ext>
                  </a:extLst>
                </a:gridCol>
              </a:tblGrid>
              <a:tr h="283672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Component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Company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Part  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3355092684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40X Objective 0.75 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Nikon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379582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4-Way Mounting Cage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C4W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1023871120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Cage Dichoic Filter 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FFM1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3715533053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Rotatable Cover Plate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B3C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3718847663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Blank Cover Plate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B1C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523141441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 mm Lens Tube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SM1L10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558769334"/>
                  </a:ext>
                </a:extLst>
              </a:tr>
              <a:tr h="327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External SM1 threads to internal M25x0.75 Thread (objective)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SM1A12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347047629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External C-mount to SM1 thread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SM1A39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*PMT</a:t>
                      </a: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3639553128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Calibrated Iris Diaphragm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SM1D12C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4254249366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SM1 Threaded Manual Shutter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SM1SH1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*PMT</a:t>
                      </a: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879564155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End Cap with SM1 Threads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SM1CP2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256033001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Non Roating adjustable SM1 Lens Tube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Thorlabs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SM1ZM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3645596203"/>
                  </a:ext>
                </a:extLst>
              </a:tr>
              <a:tr h="327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Dichroic (488 nm)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Chroma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ZT488rdc-UF2 (IN036384)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25.5 x 36 x 2mm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161340806"/>
                  </a:ext>
                </a:extLst>
              </a:tr>
              <a:tr h="327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Bandpass Filter (525 +/- 25 nm)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Chroma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ET525/50m (IN005750)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 mm </a:t>
                      </a:r>
                      <a:r>
                        <a:rPr lang="en-US" sz="1100" u="none" strike="noStrike" dirty="0" err="1">
                          <a:effectLst/>
                        </a:rPr>
                        <a:t>dia</a:t>
                      </a:r>
                      <a:r>
                        <a:rPr lang="en-US" sz="1100" u="none" strike="noStrike" dirty="0">
                          <a:effectLst/>
                        </a:rPr>
                        <a:t> mounted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1976012396"/>
                  </a:ext>
                </a:extLst>
              </a:tr>
              <a:tr h="327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Notch Filter (488 nm)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Chroma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ZET488NF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mm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mounted</a:t>
                      </a: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553041215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Fiber Receptacle Collimators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OZ Optics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HPUCO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2899130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gasket tape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McMaster-Carr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95705K133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*PMT </a:t>
                      </a: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.02" thick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77618250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Optical post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Generic</a:t>
                      </a: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0" marR="5800" marT="58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mm Diameter</a:t>
                      </a:r>
                    </a:p>
                  </a:txBody>
                  <a:tcPr marL="5800" marR="5800" marT="5800" marB="0" anchor="b"/>
                </a:tc>
                <a:extLst>
                  <a:ext uri="{0D108BD9-81ED-4DB2-BD59-A6C34878D82A}">
                    <a16:rowId xmlns:a16="http://schemas.microsoft.com/office/drawing/2014/main" val="230401015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4AEDCA5-49EA-4FDB-A2F1-4393929C88BD}"/>
              </a:ext>
            </a:extLst>
          </p:cNvPr>
          <p:cNvSpPr txBox="1"/>
          <p:nvPr/>
        </p:nvSpPr>
        <p:spPr>
          <a:xfrm>
            <a:off x="6239147" y="6581001"/>
            <a:ext cx="50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Items needed for </a:t>
            </a:r>
            <a:r>
              <a:rPr lang="en-US" sz="1200" dirty="0" err="1"/>
              <a:t>Hammatsu</a:t>
            </a:r>
            <a:r>
              <a:rPr lang="en-US" sz="1200" dirty="0"/>
              <a:t> PMT detector. Can be ignored when using SiPM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E8B49-65E4-47B5-93AA-BE3F197568C0}"/>
              </a:ext>
            </a:extLst>
          </p:cNvPr>
          <p:cNvGrpSpPr/>
          <p:nvPr/>
        </p:nvGrpSpPr>
        <p:grpSpPr>
          <a:xfrm>
            <a:off x="6096000" y="936086"/>
            <a:ext cx="5815892" cy="2907946"/>
            <a:chOff x="6172201" y="1530890"/>
            <a:chExt cx="5815892" cy="2907946"/>
          </a:xfrm>
        </p:grpSpPr>
        <p:pic>
          <p:nvPicPr>
            <p:cNvPr id="6" name="Picture 5" descr="A picture containing indoor, wall&#10;&#10;Description automatically generated">
              <a:extLst>
                <a:ext uri="{FF2B5EF4-FFF2-40B4-BE49-F238E27FC236}">
                  <a16:creationId xmlns:a16="http://schemas.microsoft.com/office/drawing/2014/main" id="{72ACF2BF-16BD-4872-935A-27B1E25C7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6" t="32337" r="20927" b="23926"/>
            <a:stretch/>
          </p:blipFill>
          <p:spPr>
            <a:xfrm>
              <a:off x="6172201" y="1530890"/>
              <a:ext cx="5815892" cy="29079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7F9915-1D7D-474E-83B1-C5C62B30DF5B}"/>
                </a:ext>
              </a:extLst>
            </p:cNvPr>
            <p:cNvSpPr txBox="1"/>
            <p:nvPr/>
          </p:nvSpPr>
          <p:spPr>
            <a:xfrm>
              <a:off x="10848512" y="2738642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9B2E7C-82BE-47B5-A9DA-87397D10ABFC}"/>
                </a:ext>
              </a:extLst>
            </p:cNvPr>
            <p:cNvSpPr txBox="1"/>
            <p:nvPr/>
          </p:nvSpPr>
          <p:spPr>
            <a:xfrm>
              <a:off x="7245658" y="377587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A69330-36F2-40B4-9382-DE4AD938D421}"/>
                </a:ext>
              </a:extLst>
            </p:cNvPr>
            <p:cNvSpPr txBox="1"/>
            <p:nvPr/>
          </p:nvSpPr>
          <p:spPr>
            <a:xfrm>
              <a:off x="9297879" y="3429000"/>
              <a:ext cx="2456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9710B4-FEF7-4349-9FF2-86F18F9A6CE8}"/>
                </a:ext>
              </a:extLst>
            </p:cNvPr>
            <p:cNvSpPr txBox="1"/>
            <p:nvPr/>
          </p:nvSpPr>
          <p:spPr>
            <a:xfrm>
              <a:off x="8454869" y="2536675"/>
              <a:ext cx="2456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4AB956-FCDD-4992-B09C-CEE819E40916}"/>
                </a:ext>
              </a:extLst>
            </p:cNvPr>
            <p:cNvSpPr txBox="1"/>
            <p:nvPr/>
          </p:nvSpPr>
          <p:spPr>
            <a:xfrm>
              <a:off x="10134228" y="3065938"/>
              <a:ext cx="2456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8422C3-0BB7-457E-B780-F31A23384065}"/>
                </a:ext>
              </a:extLst>
            </p:cNvPr>
            <p:cNvSpPr txBox="1"/>
            <p:nvPr/>
          </p:nvSpPr>
          <p:spPr>
            <a:xfrm>
              <a:off x="8349817" y="3457852"/>
              <a:ext cx="2456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F7372C-09C6-4DC0-AA52-1C70ED8FF1A2}"/>
                </a:ext>
              </a:extLst>
            </p:cNvPr>
            <p:cNvSpPr txBox="1"/>
            <p:nvPr/>
          </p:nvSpPr>
          <p:spPr>
            <a:xfrm>
              <a:off x="8490749" y="3364644"/>
              <a:ext cx="2456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971871-D2FB-4DB6-AFB4-D4168F48F5F0}"/>
                </a:ext>
              </a:extLst>
            </p:cNvPr>
            <p:cNvSpPr txBox="1"/>
            <p:nvPr/>
          </p:nvSpPr>
          <p:spPr>
            <a:xfrm>
              <a:off x="8708990" y="3336826"/>
              <a:ext cx="2456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</a:t>
              </a:r>
            </a:p>
          </p:txBody>
        </p:sp>
      </p:grpSp>
      <p:sp>
        <p:nvSpPr>
          <p:cNvPr id="17" name="Chord 16">
            <a:extLst>
              <a:ext uri="{FF2B5EF4-FFF2-40B4-BE49-F238E27FC236}">
                <a16:creationId xmlns:a16="http://schemas.microsoft.com/office/drawing/2014/main" id="{4A255F91-F9AC-4F7D-8E69-2B213AAFA3B0}"/>
              </a:ext>
            </a:extLst>
          </p:cNvPr>
          <p:cNvSpPr/>
          <p:nvPr/>
        </p:nvSpPr>
        <p:spPr>
          <a:xfrm rot="16200000">
            <a:off x="9404761" y="4125327"/>
            <a:ext cx="644370" cy="674703"/>
          </a:xfrm>
          <a:prstGeom prst="chord">
            <a:avLst>
              <a:gd name="adj1" fmla="val 6340061"/>
              <a:gd name="adj2" fmla="val 1528162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964FD5-D7CC-41A4-AE88-FEDCDFD7112B}"/>
              </a:ext>
            </a:extLst>
          </p:cNvPr>
          <p:cNvSpPr/>
          <p:nvPr/>
        </p:nvSpPr>
        <p:spPr>
          <a:xfrm rot="19322574">
            <a:off x="9572838" y="4946631"/>
            <a:ext cx="150921" cy="7457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C68F7103-1098-486E-8E30-145A39F9A152}"/>
              </a:ext>
            </a:extLst>
          </p:cNvPr>
          <p:cNvSpPr/>
          <p:nvPr/>
        </p:nvSpPr>
        <p:spPr>
          <a:xfrm rot="10800000">
            <a:off x="10124357" y="4980772"/>
            <a:ext cx="644370" cy="674703"/>
          </a:xfrm>
          <a:prstGeom prst="chord">
            <a:avLst>
              <a:gd name="adj1" fmla="val 6340061"/>
              <a:gd name="adj2" fmla="val 1528162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65A0C9-BF19-4D19-8277-D35FFCB5A977}"/>
              </a:ext>
            </a:extLst>
          </p:cNvPr>
          <p:cNvSpPr/>
          <p:nvPr/>
        </p:nvSpPr>
        <p:spPr>
          <a:xfrm>
            <a:off x="8707918" y="4950741"/>
            <a:ext cx="150921" cy="7457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95B776-EFC3-4CA5-82C3-5E8D02DE59AB}"/>
              </a:ext>
            </a:extLst>
          </p:cNvPr>
          <p:cNvSpPr/>
          <p:nvPr/>
        </p:nvSpPr>
        <p:spPr>
          <a:xfrm>
            <a:off x="8309429" y="4949017"/>
            <a:ext cx="150921" cy="7457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6286A4-F154-4F83-B8AA-7C2BE2600DC8}"/>
              </a:ext>
            </a:extLst>
          </p:cNvPr>
          <p:cNvGrpSpPr/>
          <p:nvPr/>
        </p:nvGrpSpPr>
        <p:grpSpPr>
          <a:xfrm>
            <a:off x="7888990" y="4942639"/>
            <a:ext cx="149068" cy="745725"/>
            <a:chOff x="7959024" y="5002825"/>
            <a:chExt cx="149068" cy="74572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80C942-5EF8-402C-8458-1B939C394C4C}"/>
                </a:ext>
              </a:extLst>
            </p:cNvPr>
            <p:cNvSpPr/>
            <p:nvPr/>
          </p:nvSpPr>
          <p:spPr>
            <a:xfrm>
              <a:off x="7959024" y="5002825"/>
              <a:ext cx="149068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0AC4EB-E75A-4805-B490-BC57025A394D}"/>
                </a:ext>
              </a:extLst>
            </p:cNvPr>
            <p:cNvSpPr/>
            <p:nvPr/>
          </p:nvSpPr>
          <p:spPr>
            <a:xfrm>
              <a:off x="7959024" y="5474230"/>
              <a:ext cx="149068" cy="274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D025CB-455B-44DD-AFE0-6C9296198E30}"/>
              </a:ext>
            </a:extLst>
          </p:cNvPr>
          <p:cNvGrpSpPr/>
          <p:nvPr/>
        </p:nvGrpSpPr>
        <p:grpSpPr>
          <a:xfrm>
            <a:off x="7502871" y="4921901"/>
            <a:ext cx="189539" cy="787203"/>
            <a:chOff x="7549379" y="4972664"/>
            <a:chExt cx="189539" cy="78720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F959A8-1ED4-4492-B3B7-4BE4F8E12B9C}"/>
                </a:ext>
              </a:extLst>
            </p:cNvPr>
            <p:cNvSpPr/>
            <p:nvPr/>
          </p:nvSpPr>
          <p:spPr>
            <a:xfrm>
              <a:off x="7589850" y="5237187"/>
              <a:ext cx="149068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816CF7-DE66-4A57-B8DF-9A36C634FB05}"/>
                </a:ext>
              </a:extLst>
            </p:cNvPr>
            <p:cNvSpPr/>
            <p:nvPr/>
          </p:nvSpPr>
          <p:spPr>
            <a:xfrm>
              <a:off x="7549379" y="4972664"/>
              <a:ext cx="45719" cy="78720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F910C9-BC2C-4E9E-A1DE-1C544EA9953A}"/>
              </a:ext>
            </a:extLst>
          </p:cNvPr>
          <p:cNvGrpSpPr/>
          <p:nvPr/>
        </p:nvGrpSpPr>
        <p:grpSpPr>
          <a:xfrm rot="5400000">
            <a:off x="9598323" y="4012603"/>
            <a:ext cx="257245" cy="276999"/>
            <a:chOff x="7549379" y="4972664"/>
            <a:chExt cx="189539" cy="78720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B941B7-FF82-4D93-81E0-02284415B0F9}"/>
                </a:ext>
              </a:extLst>
            </p:cNvPr>
            <p:cNvSpPr/>
            <p:nvPr/>
          </p:nvSpPr>
          <p:spPr>
            <a:xfrm>
              <a:off x="7589850" y="5237187"/>
              <a:ext cx="149068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27B59D-286B-48E9-B668-049BC2E47848}"/>
                </a:ext>
              </a:extLst>
            </p:cNvPr>
            <p:cNvSpPr/>
            <p:nvPr/>
          </p:nvSpPr>
          <p:spPr>
            <a:xfrm>
              <a:off x="7549379" y="4972664"/>
              <a:ext cx="45719" cy="78720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192A54-4326-4D94-941A-7FF86F7F3931}"/>
              </a:ext>
            </a:extLst>
          </p:cNvPr>
          <p:cNvCxnSpPr>
            <a:stCxn id="30" idx="3"/>
            <a:endCxn id="17" idx="2"/>
          </p:cNvCxnSpPr>
          <p:nvPr/>
        </p:nvCxnSpPr>
        <p:spPr>
          <a:xfrm>
            <a:off x="9723631" y="4279726"/>
            <a:ext cx="3007" cy="27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391D65-A7D1-4B1A-ABC9-8A9D56816AB1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9610725" y="4279726"/>
            <a:ext cx="112906" cy="26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66071E-2D80-4F5E-A422-0C337F471A07}"/>
              </a:ext>
            </a:extLst>
          </p:cNvPr>
          <p:cNvCxnSpPr>
            <a:cxnSpLocks/>
          </p:cNvCxnSpPr>
          <p:nvPr/>
        </p:nvCxnSpPr>
        <p:spPr>
          <a:xfrm>
            <a:off x="9730259" y="4287066"/>
            <a:ext cx="106278" cy="26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1C7337-130C-4D46-A585-4A3F636F6BFE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723630" y="4552450"/>
            <a:ext cx="3008" cy="76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2F6CA2-E5B9-4BD8-8052-D8A2BA969E2D}"/>
              </a:ext>
            </a:extLst>
          </p:cNvPr>
          <p:cNvCxnSpPr>
            <a:cxnSpLocks/>
          </p:cNvCxnSpPr>
          <p:nvPr/>
        </p:nvCxnSpPr>
        <p:spPr>
          <a:xfrm>
            <a:off x="9832842" y="4542987"/>
            <a:ext cx="0" cy="907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1B4421-4156-4180-B59C-5395683632B7}"/>
              </a:ext>
            </a:extLst>
          </p:cNvPr>
          <p:cNvCxnSpPr>
            <a:cxnSpLocks/>
          </p:cNvCxnSpPr>
          <p:nvPr/>
        </p:nvCxnSpPr>
        <p:spPr>
          <a:xfrm flipH="1">
            <a:off x="9607031" y="4541260"/>
            <a:ext cx="5752" cy="6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DF5C70-8831-4272-B5C3-E9C92E7D5F7D}"/>
              </a:ext>
            </a:extLst>
          </p:cNvPr>
          <p:cNvCxnSpPr>
            <a:cxnSpLocks/>
          </p:cNvCxnSpPr>
          <p:nvPr/>
        </p:nvCxnSpPr>
        <p:spPr>
          <a:xfrm flipH="1">
            <a:off x="9607031" y="5172075"/>
            <a:ext cx="1108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0EE011-9885-4980-9C17-0187DE06A403}"/>
              </a:ext>
            </a:extLst>
          </p:cNvPr>
          <p:cNvCxnSpPr>
            <a:cxnSpLocks/>
          </p:cNvCxnSpPr>
          <p:nvPr/>
        </p:nvCxnSpPr>
        <p:spPr>
          <a:xfrm flipH="1">
            <a:off x="9723630" y="5318124"/>
            <a:ext cx="1048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A39108-B19B-40A6-9388-A92196E9CE29}"/>
              </a:ext>
            </a:extLst>
          </p:cNvPr>
          <p:cNvCxnSpPr>
            <a:cxnSpLocks/>
          </p:cNvCxnSpPr>
          <p:nvPr/>
        </p:nvCxnSpPr>
        <p:spPr>
          <a:xfrm flipH="1">
            <a:off x="9819378" y="5453692"/>
            <a:ext cx="934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3B074D3-13FA-4B1E-8081-3BF2D9500450}"/>
              </a:ext>
            </a:extLst>
          </p:cNvPr>
          <p:cNvGrpSpPr/>
          <p:nvPr/>
        </p:nvGrpSpPr>
        <p:grpSpPr>
          <a:xfrm rot="5400000">
            <a:off x="10764938" y="5122764"/>
            <a:ext cx="292098" cy="390722"/>
            <a:chOff x="11176872" y="4970968"/>
            <a:chExt cx="292098" cy="39072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29DF1E2-3869-49A5-9589-A92A26F1CCB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145587" y="5148302"/>
              <a:ext cx="354671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3066565-AEC5-4C59-A518-A78DD947BAA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1054536" y="5093305"/>
              <a:ext cx="390721" cy="146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FFB8BD5-A8CB-405C-8627-73913737B5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225595" y="5082263"/>
              <a:ext cx="347330" cy="139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95795A-C734-491B-ADD6-DC0B82BFE015}"/>
              </a:ext>
            </a:extLst>
          </p:cNvPr>
          <p:cNvCxnSpPr>
            <a:cxnSpLocks/>
          </p:cNvCxnSpPr>
          <p:nvPr/>
        </p:nvCxnSpPr>
        <p:spPr>
          <a:xfrm>
            <a:off x="8054508" y="5458932"/>
            <a:ext cx="162038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B275B21-B558-41FA-8823-A8F8969419E4}"/>
              </a:ext>
            </a:extLst>
          </p:cNvPr>
          <p:cNvCxnSpPr>
            <a:cxnSpLocks/>
          </p:cNvCxnSpPr>
          <p:nvPr/>
        </p:nvCxnSpPr>
        <p:spPr>
          <a:xfrm>
            <a:off x="7694640" y="5315503"/>
            <a:ext cx="185153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D42AEF-BCB1-4A6B-BF1A-8B32372333B2}"/>
              </a:ext>
            </a:extLst>
          </p:cNvPr>
          <p:cNvCxnSpPr>
            <a:cxnSpLocks/>
          </p:cNvCxnSpPr>
          <p:nvPr/>
        </p:nvCxnSpPr>
        <p:spPr>
          <a:xfrm>
            <a:off x="8054508" y="5184614"/>
            <a:ext cx="137760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16955BF-0A4D-4306-AE87-7C311597F097}"/>
              </a:ext>
            </a:extLst>
          </p:cNvPr>
          <p:cNvSpPr txBox="1"/>
          <p:nvPr/>
        </p:nvSpPr>
        <p:spPr>
          <a:xfrm>
            <a:off x="9465637" y="1015139"/>
            <a:ext cx="24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E95403-1846-4C62-96D1-5EA8CD32622C}"/>
              </a:ext>
            </a:extLst>
          </p:cNvPr>
          <p:cNvSpPr txBox="1"/>
          <p:nvPr/>
        </p:nvSpPr>
        <p:spPr>
          <a:xfrm>
            <a:off x="10000325" y="4481729"/>
            <a:ext cx="24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36B5B1-E8FF-46B4-A3C7-C1BA0A22445C}"/>
              </a:ext>
            </a:extLst>
          </p:cNvPr>
          <p:cNvSpPr txBox="1"/>
          <p:nvPr/>
        </p:nvSpPr>
        <p:spPr>
          <a:xfrm>
            <a:off x="9496870" y="5550228"/>
            <a:ext cx="24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AA3251-FDD2-47BF-A146-E85195E0C889}"/>
              </a:ext>
            </a:extLst>
          </p:cNvPr>
          <p:cNvSpPr txBox="1"/>
          <p:nvPr/>
        </p:nvSpPr>
        <p:spPr>
          <a:xfrm>
            <a:off x="10438981" y="5645830"/>
            <a:ext cx="24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F321179-A3DB-4669-A356-EFC982661E48}"/>
              </a:ext>
            </a:extLst>
          </p:cNvPr>
          <p:cNvSpPr txBox="1"/>
          <p:nvPr/>
        </p:nvSpPr>
        <p:spPr>
          <a:xfrm>
            <a:off x="8659880" y="5709104"/>
            <a:ext cx="24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6AD037-7260-4275-9E30-B115A5A601C3}"/>
              </a:ext>
            </a:extLst>
          </p:cNvPr>
          <p:cNvSpPr txBox="1"/>
          <p:nvPr/>
        </p:nvSpPr>
        <p:spPr>
          <a:xfrm>
            <a:off x="8222753" y="5709104"/>
            <a:ext cx="24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FBED9A-1C42-4133-ADEF-BB0C1FBCBB6F}"/>
              </a:ext>
            </a:extLst>
          </p:cNvPr>
          <p:cNvSpPr txBox="1"/>
          <p:nvPr/>
        </p:nvSpPr>
        <p:spPr>
          <a:xfrm>
            <a:off x="7826772" y="5709104"/>
            <a:ext cx="24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EA0020B-9912-4544-A425-20F688636BF1}"/>
              </a:ext>
            </a:extLst>
          </p:cNvPr>
          <p:cNvSpPr txBox="1"/>
          <p:nvPr/>
        </p:nvSpPr>
        <p:spPr>
          <a:xfrm>
            <a:off x="6680091" y="5212711"/>
            <a:ext cx="74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Detector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C49B2C5-7796-4284-821B-1F6D4C012BC7}"/>
              </a:ext>
            </a:extLst>
          </p:cNvPr>
          <p:cNvSpPr/>
          <p:nvPr/>
        </p:nvSpPr>
        <p:spPr>
          <a:xfrm>
            <a:off x="11118815" y="4942639"/>
            <a:ext cx="69219" cy="745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A7527E-E558-4C3B-8642-02ADE0DC3503}"/>
              </a:ext>
            </a:extLst>
          </p:cNvPr>
          <p:cNvSpPr txBox="1"/>
          <p:nvPr/>
        </p:nvSpPr>
        <p:spPr>
          <a:xfrm>
            <a:off x="11040393" y="5202683"/>
            <a:ext cx="74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Capillary</a:t>
            </a:r>
          </a:p>
        </p:txBody>
      </p:sp>
    </p:spTree>
    <p:extLst>
      <p:ext uri="{BB962C8B-B14F-4D97-AF65-F5344CB8AC3E}">
        <p14:creationId xmlns:p14="http://schemas.microsoft.com/office/powerpoint/2010/main" val="16327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7C4A-C215-4599-B73E-5F560909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8F93-940C-491C-A384-41BFFC7738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58C90-4377-4ADB-A773-BC0FD1B9A0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311</Words>
  <Application>Microsoft Office PowerPoint</Application>
  <PresentationFormat>Widescreen</PresentationFormat>
  <Paragraphs>142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Instrument Overview</vt:lpstr>
      <vt:lpstr>CE Detection Assembly  Custom Parts</vt:lpstr>
      <vt:lpstr>CE Detection Assembly Purchased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 Petersen</dc:creator>
  <cp:lastModifiedBy>Brae Petersen</cp:lastModifiedBy>
  <cp:revision>12</cp:revision>
  <dcterms:created xsi:type="dcterms:W3CDTF">2020-12-21T21:57:45Z</dcterms:created>
  <dcterms:modified xsi:type="dcterms:W3CDTF">2020-12-29T19:53:50Z</dcterms:modified>
</cp:coreProperties>
</file>