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5"/>
  </p:notesMasterIdLst>
  <p:sldIdLst>
    <p:sldId id="355" r:id="rId2"/>
    <p:sldId id="357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8" r:id="rId14"/>
    <p:sldId id="399" r:id="rId15"/>
    <p:sldId id="400" r:id="rId16"/>
    <p:sldId id="396" r:id="rId17"/>
    <p:sldId id="397" r:id="rId18"/>
    <p:sldId id="403" r:id="rId19"/>
    <p:sldId id="281" r:id="rId20"/>
    <p:sldId id="401" r:id="rId21"/>
    <p:sldId id="404" r:id="rId22"/>
    <p:sldId id="405" r:id="rId23"/>
    <p:sldId id="260" r:id="rId24"/>
    <p:sldId id="402" r:id="rId25"/>
    <p:sldId id="406" r:id="rId26"/>
    <p:sldId id="267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308" r:id="rId35"/>
    <p:sldId id="414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415" r:id="rId45"/>
    <p:sldId id="416" r:id="rId46"/>
    <p:sldId id="417" r:id="rId47"/>
    <p:sldId id="418" r:id="rId48"/>
    <p:sldId id="419" r:id="rId49"/>
    <p:sldId id="420" r:id="rId50"/>
    <p:sldId id="264" r:id="rId51"/>
    <p:sldId id="317" r:id="rId52"/>
    <p:sldId id="318" r:id="rId53"/>
    <p:sldId id="278" r:id="rId54"/>
    <p:sldId id="279" r:id="rId55"/>
    <p:sldId id="280" r:id="rId56"/>
    <p:sldId id="329" r:id="rId57"/>
    <p:sldId id="330" r:id="rId58"/>
    <p:sldId id="331" r:id="rId59"/>
    <p:sldId id="422" r:id="rId60"/>
    <p:sldId id="421" r:id="rId61"/>
    <p:sldId id="324" r:id="rId62"/>
    <p:sldId id="325" r:id="rId63"/>
    <p:sldId id="326" r:id="rId64"/>
    <p:sldId id="423" r:id="rId65"/>
    <p:sldId id="424" r:id="rId66"/>
    <p:sldId id="425" r:id="rId67"/>
    <p:sldId id="426" r:id="rId68"/>
    <p:sldId id="352" r:id="rId69"/>
    <p:sldId id="427" r:id="rId70"/>
    <p:sldId id="428" r:id="rId71"/>
    <p:sldId id="429" r:id="rId72"/>
    <p:sldId id="430" r:id="rId73"/>
    <p:sldId id="356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/>
    <p:restoredTop sz="83401" autoAdjust="0"/>
  </p:normalViewPr>
  <p:slideViewPr>
    <p:cSldViewPr snapToGrid="0" snapToObjects="1">
      <p:cViewPr varScale="1">
        <p:scale>
          <a:sx n="106" d="100"/>
          <a:sy n="106" d="100"/>
        </p:scale>
        <p:origin x="107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Anemic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slice? Who reads? Who writes? Which fields? When in the value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Anemic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cross organizations and lead to composition which is a hard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Dual-write</a:t>
            </a:r>
          </a:p>
          <a:p>
            <a:r>
              <a:rPr lang="en-US" dirty="0"/>
              <a:t>Modify read paths</a:t>
            </a:r>
          </a:p>
          <a:p>
            <a:r>
              <a:rPr lang="en-US" dirty="0"/>
              <a:t>Modify write paths</a:t>
            </a:r>
          </a:p>
          <a:p>
            <a:r>
              <a:rPr lang="en-US" dirty="0"/>
              <a:t>Remove old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6A0B-2F92-4388-9A50-302DA8453D16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7A908-2FD3-49A3-890F-6D5FC6FE8C7C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1633D-ADF5-4CC3-901A-DF7071C25A74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E5C92-FC45-4551-9E42-150902A2E10F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27826-FE08-4519-AB62-C200C8BA14AB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3BBBAD-8E0D-47D4-B741-9CBCC27DC5D1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42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2" r:id="rId8"/>
    <p:sldLayoutId id="2147483708" r:id="rId9"/>
    <p:sldLayoutId id="2147483709" r:id="rId10"/>
    <p:sldLayoutId id="2147483710" r:id="rId11"/>
    <p:sldLayoutId id="2147483711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Modularizing the Monolith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9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DFEF-E39F-FD43-CFCB-C74E3CA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that’s not what happened…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0DD6-6620-D517-B976-984578A67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DC9FD-1BEA-4D8C-8A10-E03A2F421673}"/>
              </a:ext>
            </a:extLst>
          </p:cNvPr>
          <p:cNvSpPr/>
          <p:nvPr/>
        </p:nvSpPr>
        <p:spPr>
          <a:xfrm>
            <a:off x="625737" y="3428999"/>
            <a:ext cx="466164" cy="2907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Catalog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021C1-E55A-4123-8286-6142E9B9F30E}"/>
              </a:ext>
            </a:extLst>
          </p:cNvPr>
          <p:cNvSpPr/>
          <p:nvPr/>
        </p:nvSpPr>
        <p:spPr>
          <a:xfrm>
            <a:off x="625737" y="2571078"/>
            <a:ext cx="10940527" cy="452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API Gateway (</a:t>
            </a:r>
            <a:r>
              <a:rPr lang="en-US" sz="2800" dirty="0" err="1">
                <a:latin typeface="+mj-lt"/>
              </a:rPr>
              <a:t>GraphQL</a:t>
            </a:r>
            <a:r>
              <a:rPr lang="en-US" sz="2800" dirty="0">
                <a:latin typeface="+mj-lt"/>
              </a:rPr>
              <a:t> or </a:t>
            </a:r>
            <a:r>
              <a:rPr lang="en-US" sz="2800" dirty="0" err="1">
                <a:latin typeface="+mj-lt"/>
              </a:rPr>
              <a:t>whatevs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D2F456-070C-4898-9DEC-691F39DD53F1}"/>
              </a:ext>
            </a:extLst>
          </p:cNvPr>
          <p:cNvSpPr/>
          <p:nvPr/>
        </p:nvSpPr>
        <p:spPr>
          <a:xfrm>
            <a:off x="1295131" y="3428998"/>
            <a:ext cx="466164" cy="2907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CC6CF-573A-4585-AF94-7811C98BBE48}"/>
              </a:ext>
            </a:extLst>
          </p:cNvPr>
          <p:cNvSpPr/>
          <p:nvPr/>
        </p:nvSpPr>
        <p:spPr>
          <a:xfrm>
            <a:off x="1964524" y="3428995"/>
            <a:ext cx="466164" cy="2907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3291C-7F6F-4335-B34F-4992223C09C9}"/>
              </a:ext>
            </a:extLst>
          </p:cNvPr>
          <p:cNvSpPr/>
          <p:nvPr/>
        </p:nvSpPr>
        <p:spPr>
          <a:xfrm>
            <a:off x="2633915" y="3428995"/>
            <a:ext cx="466164" cy="29072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B66028-A427-4E58-8569-9BD6585FD062}"/>
              </a:ext>
            </a:extLst>
          </p:cNvPr>
          <p:cNvSpPr/>
          <p:nvPr/>
        </p:nvSpPr>
        <p:spPr>
          <a:xfrm>
            <a:off x="3303306" y="3428995"/>
            <a:ext cx="466164" cy="2907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Account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943B9-C385-45DF-8A64-B534F0B9EC79}"/>
              </a:ext>
            </a:extLst>
          </p:cNvPr>
          <p:cNvSpPr/>
          <p:nvPr/>
        </p:nvSpPr>
        <p:spPr>
          <a:xfrm>
            <a:off x="3972695" y="3428995"/>
            <a:ext cx="466164" cy="290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Checkout 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CBDE4-53DB-488D-91C8-C20504B7FED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096001" y="2134945"/>
            <a:ext cx="0" cy="4361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62791-9707-4156-ACA3-7DE8F7CF6F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58819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F5581-3F3C-49D0-8CF7-C5967A95147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28213" y="3023346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FC41C-B548-400D-BC23-1795D12BF32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97605" y="3023344"/>
            <a:ext cx="1" cy="40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7B4DED-DFDD-44D7-B7F9-FF60C21A89E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66997" y="3023341"/>
            <a:ext cx="0" cy="4056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60493F-7325-4EA9-A8F1-3C72647BF34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536386" y="3023344"/>
            <a:ext cx="2" cy="40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925901-5601-4E20-847D-3E532B0CCB9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5775" y="3023345"/>
            <a:ext cx="2" cy="4056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C61280-B251-3E0A-D8C2-360BE23F5FC1}"/>
              </a:ext>
            </a:extLst>
          </p:cNvPr>
          <p:cNvSpPr txBox="1"/>
          <p:nvPr/>
        </p:nvSpPr>
        <p:spPr>
          <a:xfrm>
            <a:off x="4642084" y="4458599"/>
            <a:ext cx="2683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 1000</a:t>
            </a:r>
          </a:p>
        </p:txBody>
      </p:sp>
    </p:spTree>
    <p:extLst>
      <p:ext uri="{BB962C8B-B14F-4D97-AF65-F5344CB8AC3E}">
        <p14:creationId xmlns:p14="http://schemas.microsoft.com/office/powerpoint/2010/main" val="12843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0DCC-BA6C-4293-35F0-B7964631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Over-emphasized “micro”</a:t>
            </a:r>
            <a:br>
              <a:rPr lang="en-US" dirty="0"/>
            </a:br>
            <a:r>
              <a:rPr lang="en-US" dirty="0"/>
              <a:t>Misunderstood “service”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9B4C-B423-24F4-8F0D-53A2E3FB1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19B-553B-22A4-5209-C57CD76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are hard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2E6F-582A-2B08-0CEE-6D2B24D29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9BDA-7F14-4AEF-9DF0-58ED4013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are harder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5B82-AC8F-7778-FDA7-34605A421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7E53-D0CA-6469-DED9-45535A00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both is harder-er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162D-7F2D-D357-9C81-5C6570980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2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1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le of Poo on Apple iOS 11.2">
            <a:extLst>
              <a:ext uri="{FF2B5EF4-FFF2-40B4-BE49-F238E27FC236}">
                <a16:creationId xmlns:a16="http://schemas.microsoft.com/office/drawing/2014/main" id="{4BFDEB6A-C06D-48CD-AFDF-44BA053A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13" y="2384162"/>
            <a:ext cx="1887520" cy="18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le of Poo on Apple iOS 11.2">
            <a:extLst>
              <a:ext uri="{FF2B5EF4-FFF2-40B4-BE49-F238E27FC236}">
                <a16:creationId xmlns:a16="http://schemas.microsoft.com/office/drawing/2014/main" id="{619C29AD-1DEB-40B7-9F8F-51E2DDFD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37" y="5416475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464-268B-4734-96C5-9A6219E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Monolith: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System with exactly one unit of deployment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DBC-A621-46EF-A653-B561C248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464-268B-4734-96C5-9A6219E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Bad Monolith: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Software whose design, information model, and interface combine multiple competing and interfering domains into one single application and data model.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DBC-A621-46EF-A653-B561C248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DFEF-E39F-FD43-CFCB-C74E3CA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0DD6-6620-D517-B976-984578A67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9FE8-8ACA-18F5-9A37-794AD60C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 “Big Ball of Mud”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1D4C-110C-6F84-5088-EBF397832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464-268B-4734-96C5-9A6219E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Good Monolith: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Monolith that is not bad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DBC-A621-46EF-A653-B561C248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464-268B-4734-96C5-9A6219E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Good Monolith: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Monolith that is easy to change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DBC-A621-46EF-A653-B561C248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9730" y="1579757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9730" y="2852503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9730" y="4125249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9730" y="5397995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3DF30-CD68-4D73-8D53-632983A8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4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xagonal architecture (software) - Wikipedia">
            <a:extLst>
              <a:ext uri="{FF2B5EF4-FFF2-40B4-BE49-F238E27FC236}">
                <a16:creationId xmlns:a16="http://schemas.microsoft.com/office/drawing/2014/main" id="{BAEAA900-50E6-45F4-905E-A27BD4DF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04" y="980164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n Coder Blog">
            <a:extLst>
              <a:ext uri="{FF2B5EF4-FFF2-40B4-BE49-F238E27FC236}">
                <a16:creationId xmlns:a16="http://schemas.microsoft.com/office/drawing/2014/main" id="{9150F7D1-C2FF-439E-B7A9-2540F840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90" y="3869618"/>
            <a:ext cx="3774565" cy="277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ion Architecture Is Interesting - DZone Java">
            <a:extLst>
              <a:ext uri="{FF2B5EF4-FFF2-40B4-BE49-F238E27FC236}">
                <a16:creationId xmlns:a16="http://schemas.microsoft.com/office/drawing/2014/main" id="{4AC9EAA7-46DA-4C04-A817-B652589E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41" y="369239"/>
            <a:ext cx="3162497" cy="31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2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BE2F-F7E9-A70B-AE75-3FE4D89A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We need </a:t>
            </a:r>
            <a:r>
              <a:rPr lang="en-US" b="1" dirty="0"/>
              <a:t>boundaries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53AA-7F8C-43A1-B46E-556BBC49F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29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A352-DEBC-0E40-AC2F-A9CC921C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must: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2D38-560D-57BC-8094-A844E445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independent and interchangeable</a:t>
            </a:r>
          </a:p>
          <a:p>
            <a:endParaRPr lang="en-US" dirty="0"/>
          </a:p>
          <a:p>
            <a:r>
              <a:rPr lang="en-US" dirty="0"/>
              <a:t>Contain all logic and data to produce desired functionality</a:t>
            </a:r>
          </a:p>
          <a:p>
            <a:endParaRPr lang="en-US" dirty="0"/>
          </a:p>
          <a:p>
            <a:r>
              <a:rPr lang="en-US" dirty="0"/>
              <a:t>Have a defined interface</a:t>
            </a:r>
          </a:p>
        </p:txBody>
      </p:sp>
    </p:spTree>
    <p:extLst>
      <p:ext uri="{BB962C8B-B14F-4D97-AF65-F5344CB8AC3E}">
        <p14:creationId xmlns:p14="http://schemas.microsoft.com/office/powerpoint/2010/main" val="412749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93C3-6F33-EE3D-EBA6-3DB9CF9F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7D133-580E-75A5-C824-EA8A9A836443}"/>
              </a:ext>
            </a:extLst>
          </p:cNvPr>
          <p:cNvSpPr/>
          <p:nvPr/>
        </p:nvSpPr>
        <p:spPr>
          <a:xfrm>
            <a:off x="4872789" y="3128211"/>
            <a:ext cx="1491916" cy="1106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552A3-F72C-986D-186D-965401156D2A}"/>
              </a:ext>
            </a:extLst>
          </p:cNvPr>
          <p:cNvSpPr/>
          <p:nvPr/>
        </p:nvSpPr>
        <p:spPr>
          <a:xfrm>
            <a:off x="1788694" y="2021306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DF203-DE91-B95A-CFB9-831D6DD91607}"/>
              </a:ext>
            </a:extLst>
          </p:cNvPr>
          <p:cNvSpPr/>
          <p:nvPr/>
        </p:nvSpPr>
        <p:spPr>
          <a:xfrm>
            <a:off x="2073441" y="4555959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6DCFB-EBBB-F9C0-0E61-53CBB7144CB0}"/>
              </a:ext>
            </a:extLst>
          </p:cNvPr>
          <p:cNvSpPr/>
          <p:nvPr/>
        </p:nvSpPr>
        <p:spPr>
          <a:xfrm>
            <a:off x="7319210" y="1506205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3F2ED-7547-40DE-36C8-0CC21E94B217}"/>
              </a:ext>
            </a:extLst>
          </p:cNvPr>
          <p:cNvSpPr/>
          <p:nvPr/>
        </p:nvSpPr>
        <p:spPr>
          <a:xfrm>
            <a:off x="8811126" y="3637546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7AD9B-6C75-FFDB-1991-2CC3281D34C8}"/>
              </a:ext>
            </a:extLst>
          </p:cNvPr>
          <p:cNvSpPr/>
          <p:nvPr/>
        </p:nvSpPr>
        <p:spPr>
          <a:xfrm>
            <a:off x="6081962" y="5351795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3057B3A6-C817-98EB-8947-B8A1FA310F6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3280611" y="2574760"/>
            <a:ext cx="1592179" cy="110690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334F74B-2CCD-1DDD-7833-4FDF59C4A3E1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2819399" y="3681663"/>
            <a:ext cx="2053390" cy="874295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B4D8E2F-B93A-F887-413C-03B98DF8CDC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5664994" y="4188868"/>
            <a:ext cx="1116679" cy="120917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6DE7A07-E70D-3D34-F833-4A05D30551F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364705" y="3681664"/>
            <a:ext cx="2446421" cy="50933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A816623-F687-5785-478E-5BD4050DC297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5934702" y="1743704"/>
            <a:ext cx="1068553" cy="1700463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95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93C3-6F33-EE3D-EBA6-3DB9CF9F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7D133-580E-75A5-C824-EA8A9A836443}"/>
              </a:ext>
            </a:extLst>
          </p:cNvPr>
          <p:cNvSpPr/>
          <p:nvPr/>
        </p:nvSpPr>
        <p:spPr>
          <a:xfrm>
            <a:off x="4872789" y="3128211"/>
            <a:ext cx="1491916" cy="1106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552A3-F72C-986D-186D-965401156D2A}"/>
              </a:ext>
            </a:extLst>
          </p:cNvPr>
          <p:cNvSpPr/>
          <p:nvPr/>
        </p:nvSpPr>
        <p:spPr>
          <a:xfrm>
            <a:off x="1788694" y="2021306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DF203-DE91-B95A-CFB9-831D6DD91607}"/>
              </a:ext>
            </a:extLst>
          </p:cNvPr>
          <p:cNvSpPr/>
          <p:nvPr/>
        </p:nvSpPr>
        <p:spPr>
          <a:xfrm>
            <a:off x="2073441" y="4555959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6DCFB-EBBB-F9C0-0E61-53CBB7144CB0}"/>
              </a:ext>
            </a:extLst>
          </p:cNvPr>
          <p:cNvSpPr/>
          <p:nvPr/>
        </p:nvSpPr>
        <p:spPr>
          <a:xfrm>
            <a:off x="7319210" y="1506205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3F2ED-7547-40DE-36C8-0CC21E94B217}"/>
              </a:ext>
            </a:extLst>
          </p:cNvPr>
          <p:cNvSpPr/>
          <p:nvPr/>
        </p:nvSpPr>
        <p:spPr>
          <a:xfrm>
            <a:off x="8811126" y="3637546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7AD9B-6C75-FFDB-1991-2CC3281D34C8}"/>
              </a:ext>
            </a:extLst>
          </p:cNvPr>
          <p:cNvSpPr/>
          <p:nvPr/>
        </p:nvSpPr>
        <p:spPr>
          <a:xfrm>
            <a:off x="7591925" y="5351795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334F74B-2CCD-1DDD-7833-4FDF59C4A3E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565357" y="5109412"/>
            <a:ext cx="1130969" cy="94422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A816623-F687-5785-478E-5BD4050DC297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5934702" y="1743704"/>
            <a:ext cx="1068553" cy="1700463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6D4B6-B42F-B893-FE35-15477E09E3C0}"/>
              </a:ext>
            </a:extLst>
          </p:cNvPr>
          <p:cNvSpPr/>
          <p:nvPr/>
        </p:nvSpPr>
        <p:spPr>
          <a:xfrm>
            <a:off x="4696326" y="5500186"/>
            <a:ext cx="1491916" cy="11069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Bus/ Mediator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5366B6C-CCEE-DE69-9357-F7C285313E4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4897981" y="4779420"/>
            <a:ext cx="1265070" cy="17646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6E1A889-2F0E-F6D1-04F7-61463CEFFEEA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6188242" y="4190999"/>
            <a:ext cx="2622884" cy="186264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5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73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37F7-4386-BEC1-6D3D-8FDA3ADC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Dependency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D0D46-94EA-9252-97FD-5F3CCFB2834D}"/>
              </a:ext>
            </a:extLst>
          </p:cNvPr>
          <p:cNvSpPr/>
          <p:nvPr/>
        </p:nvSpPr>
        <p:spPr>
          <a:xfrm>
            <a:off x="7547811" y="2021306"/>
            <a:ext cx="1086853" cy="372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7803C-9457-FF0F-AE99-AF8F84707754}"/>
              </a:ext>
            </a:extLst>
          </p:cNvPr>
          <p:cNvSpPr/>
          <p:nvPr/>
        </p:nvSpPr>
        <p:spPr>
          <a:xfrm>
            <a:off x="3064042" y="2021305"/>
            <a:ext cx="1086853" cy="37297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202E913-8922-F4B2-3E94-60D8987C7FB4}"/>
              </a:ext>
            </a:extLst>
          </p:cNvPr>
          <p:cNvCxnSpPr>
            <a:cxnSpLocks/>
          </p:cNvCxnSpPr>
          <p:nvPr/>
        </p:nvCxnSpPr>
        <p:spPr>
          <a:xfrm>
            <a:off x="4150895" y="2454442"/>
            <a:ext cx="3396916" cy="72189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2F6E32-C92E-96FB-C4A3-5C0BFDD0CE4B}"/>
              </a:ext>
            </a:extLst>
          </p:cNvPr>
          <p:cNvCxnSpPr>
            <a:cxnSpLocks/>
          </p:cNvCxnSpPr>
          <p:nvPr/>
        </p:nvCxnSpPr>
        <p:spPr>
          <a:xfrm>
            <a:off x="4150895" y="2454442"/>
            <a:ext cx="3396916" cy="175661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74A88EE-B8F1-2104-C064-63BAF5F6B3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0896" y="2454443"/>
            <a:ext cx="3396917" cy="191302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71390E4-4C4C-7527-C90F-D9C30771808F}"/>
              </a:ext>
            </a:extLst>
          </p:cNvPr>
          <p:cNvCxnSpPr>
            <a:cxnSpLocks/>
          </p:cNvCxnSpPr>
          <p:nvPr/>
        </p:nvCxnSpPr>
        <p:spPr>
          <a:xfrm>
            <a:off x="4150895" y="3176337"/>
            <a:ext cx="3396916" cy="174457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9E322E5-3F54-7AAB-B15A-2E41F2C779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0895" y="3585410"/>
            <a:ext cx="3396916" cy="184083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F37B423-E914-9BAE-705C-44A04FE741C9}"/>
              </a:ext>
            </a:extLst>
          </p:cNvPr>
          <p:cNvCxnSpPr>
            <a:cxnSpLocks/>
          </p:cNvCxnSpPr>
          <p:nvPr/>
        </p:nvCxnSpPr>
        <p:spPr>
          <a:xfrm>
            <a:off x="4150894" y="4920916"/>
            <a:ext cx="3396917" cy="50532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7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37F7-4386-BEC1-6D3D-8FDA3ADC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Dependency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D0D46-94EA-9252-97FD-5F3CCFB2834D}"/>
              </a:ext>
            </a:extLst>
          </p:cNvPr>
          <p:cNvSpPr/>
          <p:nvPr/>
        </p:nvSpPr>
        <p:spPr>
          <a:xfrm>
            <a:off x="7547811" y="2021306"/>
            <a:ext cx="1086853" cy="372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7803C-9457-FF0F-AE99-AF8F84707754}"/>
              </a:ext>
            </a:extLst>
          </p:cNvPr>
          <p:cNvSpPr/>
          <p:nvPr/>
        </p:nvSpPr>
        <p:spPr>
          <a:xfrm>
            <a:off x="3064042" y="2021305"/>
            <a:ext cx="1086853" cy="37297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71390E4-4C4C-7527-C90F-D9C30771808F}"/>
              </a:ext>
            </a:extLst>
          </p:cNvPr>
          <p:cNvCxnSpPr>
            <a:cxnSpLocks/>
          </p:cNvCxnSpPr>
          <p:nvPr/>
        </p:nvCxnSpPr>
        <p:spPr>
          <a:xfrm>
            <a:off x="4150895" y="3176337"/>
            <a:ext cx="3396916" cy="174457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9E322E5-3F54-7AAB-B15A-2E41F2C779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0895" y="3585410"/>
            <a:ext cx="3396916" cy="184083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F37B423-E914-9BAE-705C-44A04FE741C9}"/>
              </a:ext>
            </a:extLst>
          </p:cNvPr>
          <p:cNvCxnSpPr>
            <a:cxnSpLocks/>
          </p:cNvCxnSpPr>
          <p:nvPr/>
        </p:nvCxnSpPr>
        <p:spPr>
          <a:xfrm>
            <a:off x="4150894" y="4920916"/>
            <a:ext cx="3396917" cy="50532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1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70C26C-4788-39FE-5FBC-6E2907FC1EDA}"/>
              </a:ext>
            </a:extLst>
          </p:cNvPr>
          <p:cNvSpPr/>
          <p:nvPr/>
        </p:nvSpPr>
        <p:spPr>
          <a:xfrm>
            <a:off x="3240503" y="1862011"/>
            <a:ext cx="4624139" cy="44305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437F7-4386-BEC1-6D3D-8FDA3ADC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Modules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D0D46-94EA-9252-97FD-5F3CCFB2834D}"/>
              </a:ext>
            </a:extLst>
          </p:cNvPr>
          <p:cNvSpPr/>
          <p:nvPr/>
        </p:nvSpPr>
        <p:spPr>
          <a:xfrm>
            <a:off x="5552573" y="2033337"/>
            <a:ext cx="1086853" cy="372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7803C-9457-FF0F-AE99-AF8F84707754}"/>
              </a:ext>
            </a:extLst>
          </p:cNvPr>
          <p:cNvSpPr/>
          <p:nvPr/>
        </p:nvSpPr>
        <p:spPr>
          <a:xfrm>
            <a:off x="4465720" y="2033337"/>
            <a:ext cx="1086853" cy="37297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36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into 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E4F25-ED06-C5B1-D5D4-3BAEA8AC2E32}"/>
              </a:ext>
            </a:extLst>
          </p:cNvPr>
          <p:cNvSpPr/>
          <p:nvPr/>
        </p:nvSpPr>
        <p:spPr>
          <a:xfrm>
            <a:off x="1143974" y="1323474"/>
            <a:ext cx="3548341" cy="55345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402221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DB34-D0AF-415D-9BEB-600DFB328DBA}"/>
              </a:ext>
            </a:extLst>
          </p:cNvPr>
          <p:cNvSpPr txBox="1"/>
          <p:nvPr/>
        </p:nvSpPr>
        <p:spPr>
          <a:xfrm>
            <a:off x="-213919" y="2459504"/>
            <a:ext cx="5742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Defining Boundaries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4F541-2126-41BF-942B-DE0E7E55CECF}"/>
              </a:ext>
            </a:extLst>
          </p:cNvPr>
          <p:cNvSpPr/>
          <p:nvPr/>
        </p:nvSpPr>
        <p:spPr>
          <a:xfrm>
            <a:off x="8840600" y="532699"/>
            <a:ext cx="1785455" cy="1140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Underwriting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3FAD3-A4CE-4EF3-A5C9-35EFA93DE22C}"/>
              </a:ext>
            </a:extLst>
          </p:cNvPr>
          <p:cNvSpPr/>
          <p:nvPr/>
        </p:nvSpPr>
        <p:spPr>
          <a:xfrm>
            <a:off x="6336486" y="1522600"/>
            <a:ext cx="1785455" cy="1140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34939-F475-4EBE-8656-ABF633BE7088}"/>
              </a:ext>
            </a:extLst>
          </p:cNvPr>
          <p:cNvSpPr/>
          <p:nvPr/>
        </p:nvSpPr>
        <p:spPr>
          <a:xfrm>
            <a:off x="9843084" y="2529279"/>
            <a:ext cx="1785455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Accounts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540DB-89E0-4B68-8B38-7A1E25E94D1C}"/>
              </a:ext>
            </a:extLst>
          </p:cNvPr>
          <p:cNvSpPr/>
          <p:nvPr/>
        </p:nvSpPr>
        <p:spPr>
          <a:xfrm>
            <a:off x="7305415" y="3712126"/>
            <a:ext cx="1785455" cy="1140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65F24-2763-451E-AFB1-988FDC17067B}"/>
              </a:ext>
            </a:extLst>
          </p:cNvPr>
          <p:cNvSpPr/>
          <p:nvPr/>
        </p:nvSpPr>
        <p:spPr>
          <a:xfrm>
            <a:off x="9528497" y="5406703"/>
            <a:ext cx="1785455" cy="114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270834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2DBE-C861-25EF-35FB-1219077B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are easier to draw when the source is tangible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164F-0E77-B8C4-3112-C667BB69A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FB7A-2D6F-4E79-8BEA-B79A996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boundaries will be wrong!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(Plan accordingly)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1FCE-7CE9-4124-BA0F-BE80EB673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6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5918433" y="2367171"/>
            <a:ext cx="611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Org Boundary?</a:t>
            </a:r>
          </a:p>
          <a:p>
            <a:pPr algn="ctr"/>
            <a:r>
              <a:rPr lang="en-US" sz="6000" dirty="0"/>
              <a:t>(Conway's Law)</a:t>
            </a:r>
          </a:p>
        </p:txBody>
      </p:sp>
      <p:pic>
        <p:nvPicPr>
          <p:cNvPr id="26626" name="Picture 2" descr="Image result for company organizational chart">
            <a:extLst>
              <a:ext uri="{FF2B5EF4-FFF2-40B4-BE49-F238E27FC236}">
                <a16:creationId xmlns:a16="http://schemas.microsoft.com/office/drawing/2014/main" id="{3AD00A48-7382-4B96-AC53-E481784D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43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DB34-D0AF-415D-9BEB-600DFB328DBA}"/>
              </a:ext>
            </a:extLst>
          </p:cNvPr>
          <p:cNvSpPr txBox="1"/>
          <p:nvPr/>
        </p:nvSpPr>
        <p:spPr>
          <a:xfrm>
            <a:off x="0" y="2459504"/>
            <a:ext cx="5742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Reverse Conway?</a:t>
            </a:r>
          </a:p>
        </p:txBody>
      </p:sp>
      <p:pic>
        <p:nvPicPr>
          <p:cNvPr id="4" name="Picture 2" descr="Image result for company organizational chart">
            <a:extLst>
              <a:ext uri="{FF2B5EF4-FFF2-40B4-BE49-F238E27FC236}">
                <a16:creationId xmlns:a16="http://schemas.microsoft.com/office/drawing/2014/main" id="{39F593B5-B965-4768-A930-21A7E2B77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42213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4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5918433" y="2367171"/>
            <a:ext cx="611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Value Chain Alignment</a:t>
            </a:r>
          </a:p>
        </p:txBody>
      </p:sp>
      <p:pic>
        <p:nvPicPr>
          <p:cNvPr id="26626" name="Picture 2" descr="Image result for company organizational chart">
            <a:extLst>
              <a:ext uri="{FF2B5EF4-FFF2-40B4-BE49-F238E27FC236}">
                <a16:creationId xmlns:a16="http://schemas.microsoft.com/office/drawing/2014/main" id="{3AD00A48-7382-4B96-AC53-E481784D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04" y="81793"/>
            <a:ext cx="2269437" cy="33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17C00F-D9DB-4113-854D-061F0852BC9E}"/>
              </a:ext>
            </a:extLst>
          </p:cNvPr>
          <p:cNvSpPr/>
          <p:nvPr/>
        </p:nvSpPr>
        <p:spPr>
          <a:xfrm>
            <a:off x="222308" y="4702030"/>
            <a:ext cx="109476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16480-C9C8-44FB-9817-B67D2B997B8E}"/>
              </a:ext>
            </a:extLst>
          </p:cNvPr>
          <p:cNvSpPr/>
          <p:nvPr/>
        </p:nvSpPr>
        <p:spPr>
          <a:xfrm>
            <a:off x="1622731" y="4702030"/>
            <a:ext cx="109476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CE492-8AA7-4392-AA33-CB3BBE3768C6}"/>
              </a:ext>
            </a:extLst>
          </p:cNvPr>
          <p:cNvSpPr/>
          <p:nvPr/>
        </p:nvSpPr>
        <p:spPr>
          <a:xfrm>
            <a:off x="3023154" y="4702030"/>
            <a:ext cx="109476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0B143-B2CE-4CD8-B3FF-00D1913D7549}"/>
              </a:ext>
            </a:extLst>
          </p:cNvPr>
          <p:cNvSpPr/>
          <p:nvPr/>
        </p:nvSpPr>
        <p:spPr>
          <a:xfrm>
            <a:off x="4423577" y="4702030"/>
            <a:ext cx="109476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5CF68E-44E2-422A-80BE-91C0F97B11A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317071" y="5150841"/>
            <a:ext cx="305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89855-E472-4C52-AEEF-C748E1DF2C4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17494" y="5150841"/>
            <a:ext cx="305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D5E84E-8EF4-42C2-AF40-18D34FDE3EE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17917" y="5150841"/>
            <a:ext cx="305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038B72F-2433-4D68-9EF3-2BBABC358576}"/>
              </a:ext>
            </a:extLst>
          </p:cNvPr>
          <p:cNvSpPr/>
          <p:nvPr/>
        </p:nvSpPr>
        <p:spPr>
          <a:xfrm>
            <a:off x="2633065" y="3856329"/>
            <a:ext cx="474517" cy="5814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le of Poo on Apple iOS 11.2">
            <a:extLst>
              <a:ext uri="{FF2B5EF4-FFF2-40B4-BE49-F238E27FC236}">
                <a16:creationId xmlns:a16="http://schemas.microsoft.com/office/drawing/2014/main" id="{4BFDEB6A-C06D-48CD-AFDF-44BA053A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13" y="2384162"/>
            <a:ext cx="1887520" cy="18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897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DB34-D0AF-415D-9BEB-600DFB328DBA}"/>
              </a:ext>
            </a:extLst>
          </p:cNvPr>
          <p:cNvSpPr txBox="1"/>
          <p:nvPr/>
        </p:nvSpPr>
        <p:spPr>
          <a:xfrm>
            <a:off x="-95074" y="2459504"/>
            <a:ext cx="5742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Data Boundaries?</a:t>
            </a:r>
          </a:p>
        </p:txBody>
      </p:sp>
      <p:pic>
        <p:nvPicPr>
          <p:cNvPr id="29698" name="Picture 2" descr="Image result for entity relationship diagram">
            <a:extLst>
              <a:ext uri="{FF2B5EF4-FFF2-40B4-BE49-F238E27FC236}">
                <a16:creationId xmlns:a16="http://schemas.microsoft.com/office/drawing/2014/main" id="{B287F15D-BD38-48CD-A9BC-223C0EE8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79" y="1306585"/>
            <a:ext cx="6063621" cy="424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896D49-C1D2-4958-B96B-75E738E47D0E}"/>
              </a:ext>
            </a:extLst>
          </p:cNvPr>
          <p:cNvSpPr/>
          <p:nvPr/>
        </p:nvSpPr>
        <p:spPr>
          <a:xfrm>
            <a:off x="6329494" y="1036040"/>
            <a:ext cx="1803633" cy="1950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5A475-8D15-413F-BF3D-DBB58DEC19F7}"/>
              </a:ext>
            </a:extLst>
          </p:cNvPr>
          <p:cNvSpPr/>
          <p:nvPr/>
        </p:nvSpPr>
        <p:spPr>
          <a:xfrm>
            <a:off x="9497736" y="1198228"/>
            <a:ext cx="2645328" cy="23503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F922E-546F-4647-A3EF-D44FF3B0FF84}"/>
              </a:ext>
            </a:extLst>
          </p:cNvPr>
          <p:cNvSpPr/>
          <p:nvPr/>
        </p:nvSpPr>
        <p:spPr>
          <a:xfrm>
            <a:off x="6528033" y="3973586"/>
            <a:ext cx="1803633" cy="16861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0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5918433" y="2367171"/>
            <a:ext cx="611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Data Boundary Issues</a:t>
            </a:r>
          </a:p>
        </p:txBody>
      </p:sp>
      <p:pic>
        <p:nvPicPr>
          <p:cNvPr id="32770" name="Picture 2" descr="Image result for table lots of columns sql">
            <a:extLst>
              <a:ext uri="{FF2B5EF4-FFF2-40B4-BE49-F238E27FC236}">
                <a16:creationId xmlns:a16="http://schemas.microsoft.com/office/drawing/2014/main" id="{A280EDAE-170F-41D8-BD9D-AE1B2876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37"/>
            <a:ext cx="569595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69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DB34-D0AF-415D-9BEB-600DFB328DBA}"/>
              </a:ext>
            </a:extLst>
          </p:cNvPr>
          <p:cNvSpPr txBox="1"/>
          <p:nvPr/>
        </p:nvSpPr>
        <p:spPr>
          <a:xfrm>
            <a:off x="-95074" y="1997839"/>
            <a:ext cx="5742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Business or Functional Areas?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1E9BF-ECFB-40E4-AA34-2613D285BD57}"/>
              </a:ext>
            </a:extLst>
          </p:cNvPr>
          <p:cNvSpPr/>
          <p:nvPr/>
        </p:nvSpPr>
        <p:spPr>
          <a:xfrm>
            <a:off x="6637936" y="1135739"/>
            <a:ext cx="1785455" cy="1140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Volume Manufacturing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EF84F-5D82-4C81-A8F8-3AB8BFC49653}"/>
              </a:ext>
            </a:extLst>
          </p:cNvPr>
          <p:cNvSpPr/>
          <p:nvPr/>
        </p:nvSpPr>
        <p:spPr>
          <a:xfrm>
            <a:off x="10191703" y="1997839"/>
            <a:ext cx="1785455" cy="114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Discrete Manufacturing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EA4EE7-982E-48A0-856F-8762BE4A7152}"/>
              </a:ext>
            </a:extLst>
          </p:cNvPr>
          <p:cNvSpPr/>
          <p:nvPr/>
        </p:nvSpPr>
        <p:spPr>
          <a:xfrm>
            <a:off x="7756653" y="2858548"/>
            <a:ext cx="1785455" cy="1140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BD10-B5A9-44C9-A025-36381A01E03A}"/>
              </a:ext>
            </a:extLst>
          </p:cNvPr>
          <p:cNvSpPr/>
          <p:nvPr/>
        </p:nvSpPr>
        <p:spPr>
          <a:xfrm>
            <a:off x="9866806" y="4973826"/>
            <a:ext cx="1785455" cy="11409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ACBF4-AD76-4B13-869E-F1815828551E}"/>
              </a:ext>
            </a:extLst>
          </p:cNvPr>
          <p:cNvSpPr/>
          <p:nvPr/>
        </p:nvSpPr>
        <p:spPr>
          <a:xfrm>
            <a:off x="6909241" y="4701474"/>
            <a:ext cx="1785455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Sourcing</a:t>
            </a:r>
          </a:p>
        </p:txBody>
      </p:sp>
    </p:spTree>
    <p:extLst>
      <p:ext uri="{BB962C8B-B14F-4D97-AF65-F5344CB8AC3E}">
        <p14:creationId xmlns:p14="http://schemas.microsoft.com/office/powerpoint/2010/main" val="1102726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5918433" y="2367171"/>
            <a:ext cx="6111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Value Streams?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06E39-17F4-4033-9FBC-4E5D23125002}"/>
              </a:ext>
            </a:extLst>
          </p:cNvPr>
          <p:cNvSpPr/>
          <p:nvPr/>
        </p:nvSpPr>
        <p:spPr>
          <a:xfrm>
            <a:off x="1024931" y="577780"/>
            <a:ext cx="4451420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Manufacturing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D0F93-0D70-47DD-83AE-9297F9102B7F}"/>
              </a:ext>
            </a:extLst>
          </p:cNvPr>
          <p:cNvSpPr/>
          <p:nvPr/>
        </p:nvSpPr>
        <p:spPr>
          <a:xfrm>
            <a:off x="283028" y="2033063"/>
            <a:ext cx="4451420" cy="668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Manufacturing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9FC8D-5436-4346-8933-0C9F6A351697}"/>
              </a:ext>
            </a:extLst>
          </p:cNvPr>
          <p:cNvSpPr/>
          <p:nvPr/>
        </p:nvSpPr>
        <p:spPr>
          <a:xfrm>
            <a:off x="1324707" y="3617353"/>
            <a:ext cx="4451420" cy="668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83C49-00B1-4808-A21B-2720E36F1AAD}"/>
              </a:ext>
            </a:extLst>
          </p:cNvPr>
          <p:cNvSpPr/>
          <p:nvPr/>
        </p:nvSpPr>
        <p:spPr>
          <a:xfrm>
            <a:off x="512466" y="5072636"/>
            <a:ext cx="4451420" cy="668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559440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without contracts or encapsulation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1383632" y="2153653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1844843" y="243639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358541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1672389" y="3820026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3110163" y="360947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AEDAF5A-46C6-4CC4-C1FA-125E97A71018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4391527" y="2953752"/>
            <a:ext cx="3182354" cy="112495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095FF2-C743-361F-F9D0-72DDC24CE949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rot="5400000">
            <a:off x="5445292" y="1539038"/>
            <a:ext cx="836197" cy="3894224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74D3827-F40A-91E8-B31E-ED7D4CCE8CE4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V="1">
            <a:off x="2650958" y="2658978"/>
            <a:ext cx="7048502" cy="72190"/>
          </a:xfrm>
          <a:prstGeom prst="curvedConnector4">
            <a:avLst>
              <a:gd name="adj1" fmla="val 47141"/>
              <a:gd name="adj2" fmla="val 724995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9C72DAE-6D86-BFBE-5168-6F3247EB5AE2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3916279" y="3904250"/>
            <a:ext cx="5027197" cy="39102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98D2D89-557A-0966-7947-6037787121B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78504" y="2773278"/>
            <a:ext cx="4928940" cy="134152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04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modules with contracts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1383632" y="2153653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1844843" y="243639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358541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1672389" y="3820026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3110163" y="360947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1F9E-4CB4-EFB5-4E54-670657A80B32}"/>
              </a:ext>
            </a:extLst>
          </p:cNvPr>
          <p:cNvSpPr/>
          <p:nvPr/>
        </p:nvSpPr>
        <p:spPr>
          <a:xfrm>
            <a:off x="4572002" y="2430378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5043C-A588-5C82-ECBB-2BE141F3AE39}"/>
              </a:ext>
            </a:extLst>
          </p:cNvPr>
          <p:cNvSpPr/>
          <p:nvPr/>
        </p:nvSpPr>
        <p:spPr>
          <a:xfrm>
            <a:off x="6796841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BA47FB1-30D0-533C-FF4C-BDDE3847644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50958" y="2731168"/>
            <a:ext cx="4145883" cy="79709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D472E47-B3FA-45E3-EC8A-338F036E655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391527" y="2953752"/>
            <a:ext cx="2405314" cy="574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D28FC5E-5D7C-2CC1-FD54-75E648921E3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 flipV="1">
            <a:off x="4999122" y="2953751"/>
            <a:ext cx="4297280" cy="55646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9BC5E-F70A-C0DD-B9C5-F297AFA997E4}"/>
              </a:ext>
            </a:extLst>
          </p:cNvPr>
          <p:cNvSpPr/>
          <p:nvPr/>
        </p:nvSpPr>
        <p:spPr>
          <a:xfrm>
            <a:off x="5458328" y="55545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095993-A2E8-50EF-4E4B-BEE7AEB7CEEE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3660610" y="4051633"/>
            <a:ext cx="1650329" cy="194510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855EE93-86A4-E046-5EAF-263EC5F68457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7175836" y="3678655"/>
            <a:ext cx="1259304" cy="3082090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12D76E-92FE-4DBA-D85F-9C739B39C301}"/>
              </a:ext>
            </a:extLst>
          </p:cNvPr>
          <p:cNvSpPr txBox="1"/>
          <p:nvPr/>
        </p:nvSpPr>
        <p:spPr>
          <a:xfrm>
            <a:off x="2977656" y="51306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F34-C725-67D1-4BC9-7C7BA2DBB637}"/>
              </a:ext>
            </a:extLst>
          </p:cNvPr>
          <p:cNvSpPr txBox="1"/>
          <p:nvPr/>
        </p:nvSpPr>
        <p:spPr>
          <a:xfrm>
            <a:off x="8281274" y="54999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23F26-BB8E-28E5-4FE6-3B5A2CB2A420}"/>
              </a:ext>
            </a:extLst>
          </p:cNvPr>
          <p:cNvSpPr txBox="1"/>
          <p:nvPr/>
        </p:nvSpPr>
        <p:spPr>
          <a:xfrm>
            <a:off x="5458328" y="61857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39332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1032-2F04-1024-7CA7-60BFB0BF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9865-35A4-7122-231A-0CC273857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4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9358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3993AE6-A154-40FE-9865-CE582323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code to single 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EABF-51C0-435F-8AD1-058BAFF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6F78C-CBB7-4C48-9663-18E2D01D4530}"/>
              </a:ext>
            </a:extLst>
          </p:cNvPr>
          <p:cNvSpPr/>
          <p:nvPr/>
        </p:nvSpPr>
        <p:spPr>
          <a:xfrm>
            <a:off x="442762" y="2246856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2957D-B50A-478A-BD55-E9A5F4652F29}"/>
              </a:ext>
            </a:extLst>
          </p:cNvPr>
          <p:cNvSpPr/>
          <p:nvPr/>
        </p:nvSpPr>
        <p:spPr>
          <a:xfrm>
            <a:off x="3497178" y="2686410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ACDA3-AAEA-4E8E-9A6D-B00183CD1AD2}"/>
              </a:ext>
            </a:extLst>
          </p:cNvPr>
          <p:cNvSpPr/>
          <p:nvPr/>
        </p:nvSpPr>
        <p:spPr>
          <a:xfrm>
            <a:off x="1110114" y="4109344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48720-B8F7-4B2F-8566-5CE45404CE21}"/>
              </a:ext>
            </a:extLst>
          </p:cNvPr>
          <p:cNvSpPr/>
          <p:nvPr/>
        </p:nvSpPr>
        <p:spPr>
          <a:xfrm>
            <a:off x="3749040" y="5018932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BDF94-8CC5-4ACA-85A0-EFE12A3203E8}"/>
              </a:ext>
            </a:extLst>
          </p:cNvPr>
          <p:cNvSpPr/>
          <p:nvPr/>
        </p:nvSpPr>
        <p:spPr>
          <a:xfrm>
            <a:off x="6867626" y="2040556"/>
            <a:ext cx="4432433" cy="356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AB89C3-893B-46D1-9508-82C00317786D}"/>
              </a:ext>
            </a:extLst>
          </p:cNvPr>
          <p:cNvSpPr/>
          <p:nvPr/>
        </p:nvSpPr>
        <p:spPr>
          <a:xfrm>
            <a:off x="7275095" y="2419150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EE44-AED8-4002-B23C-7D0458301D69}"/>
              </a:ext>
            </a:extLst>
          </p:cNvPr>
          <p:cNvSpPr/>
          <p:nvPr/>
        </p:nvSpPr>
        <p:spPr>
          <a:xfrm>
            <a:off x="9287577" y="2419150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2E743-3C0F-4835-A3A7-82ADDDF7D1B7}"/>
              </a:ext>
            </a:extLst>
          </p:cNvPr>
          <p:cNvSpPr/>
          <p:nvPr/>
        </p:nvSpPr>
        <p:spPr>
          <a:xfrm>
            <a:off x="7275094" y="3993114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B5111-E938-442C-B4B0-AF6EE49F0C80}"/>
              </a:ext>
            </a:extLst>
          </p:cNvPr>
          <p:cNvSpPr/>
          <p:nvPr/>
        </p:nvSpPr>
        <p:spPr>
          <a:xfrm>
            <a:off x="9288379" y="3993114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8E3B-02CF-4596-9417-57A837A4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service methods to classes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91C2F-BA49-424C-87A4-ED02B2C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BE304-7211-4F26-93CA-7AE6DAA49B36}"/>
              </a:ext>
            </a:extLst>
          </p:cNvPr>
          <p:cNvSpPr/>
          <p:nvPr/>
        </p:nvSpPr>
        <p:spPr>
          <a:xfrm>
            <a:off x="838200" y="1958740"/>
            <a:ext cx="3690486" cy="445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Invoice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3A436-A039-4F6C-9EF3-B1C1A8B0DD04}"/>
              </a:ext>
            </a:extLst>
          </p:cNvPr>
          <p:cNvSpPr/>
          <p:nvPr/>
        </p:nvSpPr>
        <p:spPr>
          <a:xfrm>
            <a:off x="1078430" y="2545882"/>
            <a:ext cx="3210025" cy="112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Approve()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D7C16-4172-4D66-A80D-47AD0AFBE261}"/>
              </a:ext>
            </a:extLst>
          </p:cNvPr>
          <p:cNvSpPr/>
          <p:nvPr/>
        </p:nvSpPr>
        <p:spPr>
          <a:xfrm>
            <a:off x="1078430" y="3873032"/>
            <a:ext cx="3210025" cy="1121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Reject()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9A41E-A9F9-44C4-AE35-88518023CD33}"/>
              </a:ext>
            </a:extLst>
          </p:cNvPr>
          <p:cNvSpPr/>
          <p:nvPr/>
        </p:nvSpPr>
        <p:spPr>
          <a:xfrm>
            <a:off x="1078429" y="5200182"/>
            <a:ext cx="3210025" cy="1121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Flag()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95307-4625-4303-84BB-3C5854733754}"/>
              </a:ext>
            </a:extLst>
          </p:cNvPr>
          <p:cNvSpPr/>
          <p:nvPr/>
        </p:nvSpPr>
        <p:spPr>
          <a:xfrm>
            <a:off x="7395811" y="2545882"/>
            <a:ext cx="3210025" cy="112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ApproveInvoice</a:t>
            </a:r>
            <a:r>
              <a:rPr lang="en-US" dirty="0"/>
              <a:t> {}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95BF0-B8EF-42A3-BC8E-004B2B88DF7C}"/>
              </a:ext>
            </a:extLst>
          </p:cNvPr>
          <p:cNvSpPr/>
          <p:nvPr/>
        </p:nvSpPr>
        <p:spPr>
          <a:xfrm>
            <a:off x="7395811" y="3873032"/>
            <a:ext cx="3210025" cy="1121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RejectInvoice</a:t>
            </a:r>
            <a:r>
              <a:rPr lang="en-US" dirty="0"/>
              <a:t> 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310B0-8918-4988-A6E2-ADFE335C11E0}"/>
              </a:ext>
            </a:extLst>
          </p:cNvPr>
          <p:cNvSpPr/>
          <p:nvPr/>
        </p:nvSpPr>
        <p:spPr>
          <a:xfrm>
            <a:off x="7395810" y="5200182"/>
            <a:ext cx="3210025" cy="1121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FlagInvoice</a:t>
            </a:r>
            <a:r>
              <a:rPr lang="en-US" dirty="0"/>
              <a:t> {}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6095E-0616-4325-B052-7633B3C7834A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288455" y="310655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89357-C615-4535-A281-337EB11D9D3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88455" y="443370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FC708-D6C5-406D-8550-A889C4E9391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88454" y="576085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le of Poo on Apple iOS 11.2">
            <a:extLst>
              <a:ext uri="{FF2B5EF4-FFF2-40B4-BE49-F238E27FC236}">
                <a16:creationId xmlns:a16="http://schemas.microsoft.com/office/drawing/2014/main" id="{4BFDEB6A-C06D-48CD-AFDF-44BA053A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13" y="2384162"/>
            <a:ext cx="1887520" cy="18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le of Poo on Apple iOS 11.2">
            <a:extLst>
              <a:ext uri="{FF2B5EF4-FFF2-40B4-BE49-F238E27FC236}">
                <a16:creationId xmlns:a16="http://schemas.microsoft.com/office/drawing/2014/main" id="{619C29AD-1DEB-40B7-9F8F-51E2DDFD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37" y="5416475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5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2617" y="1762897"/>
            <a:ext cx="807308" cy="46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5017" y="2529017"/>
            <a:ext cx="3641124" cy="16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36" y="194424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017" y="5309287"/>
            <a:ext cx="3641124" cy="16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3536" y="472451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3536" y="254549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179" y="5329920"/>
            <a:ext cx="1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Command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8F3AB57-150B-4755-A29B-A76C20EC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38B04-7199-485A-9B98-D56E30AA03F7}"/>
              </a:ext>
            </a:extLst>
          </p:cNvPr>
          <p:cNvSpPr/>
          <p:nvPr/>
        </p:nvSpPr>
        <p:spPr>
          <a:xfrm>
            <a:off x="6301948" y="2061812"/>
            <a:ext cx="1307885" cy="967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AFE1B-FE0D-4D83-8D10-ECA00C26DA81}"/>
              </a:ext>
            </a:extLst>
          </p:cNvPr>
          <p:cNvSpPr/>
          <p:nvPr/>
        </p:nvSpPr>
        <p:spPr>
          <a:xfrm>
            <a:off x="8124331" y="2061812"/>
            <a:ext cx="1307885" cy="967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986DF-4B99-4841-B525-82D775260161}"/>
              </a:ext>
            </a:extLst>
          </p:cNvPr>
          <p:cNvSpPr/>
          <p:nvPr/>
        </p:nvSpPr>
        <p:spPr>
          <a:xfrm>
            <a:off x="9946714" y="2061811"/>
            <a:ext cx="1307885" cy="967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1DA4D-BF13-4ED9-BD7E-9A540109FA9B}"/>
              </a:ext>
            </a:extLst>
          </p:cNvPr>
          <p:cNvSpPr/>
          <p:nvPr/>
        </p:nvSpPr>
        <p:spPr>
          <a:xfrm>
            <a:off x="6301948" y="4784157"/>
            <a:ext cx="1307885" cy="967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7D369-CFCE-432E-BD8E-CDE88BE48640}"/>
              </a:ext>
            </a:extLst>
          </p:cNvPr>
          <p:cNvSpPr/>
          <p:nvPr/>
        </p:nvSpPr>
        <p:spPr>
          <a:xfrm>
            <a:off x="8124331" y="4784157"/>
            <a:ext cx="1307885" cy="967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87167-B874-4FDA-B6A6-C40C68138150}"/>
              </a:ext>
            </a:extLst>
          </p:cNvPr>
          <p:cNvSpPr/>
          <p:nvPr/>
        </p:nvSpPr>
        <p:spPr>
          <a:xfrm>
            <a:off x="9946714" y="4784156"/>
            <a:ext cx="1307885" cy="967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E90AF2-7803-4844-9627-DFCEA624AD8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609833" y="2545492"/>
            <a:ext cx="51449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C2855-49B0-48B0-B1EF-AF2DB5D603D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32216" y="2545491"/>
            <a:ext cx="51449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E6F9BB-DB0F-4A32-8426-7798A6CA3A8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609833" y="5267837"/>
            <a:ext cx="51449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3DADBE-CB4C-4B4B-B087-438D297DA92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9432216" y="5267836"/>
            <a:ext cx="51449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9A57-61A6-4226-91DF-83EEEF33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One model in, one model 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F24BA-4BF3-4285-895C-908E58FA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5FE0C-8C41-4426-96A8-E00FD32A7E02}"/>
              </a:ext>
            </a:extLst>
          </p:cNvPr>
          <p:cNvSpPr/>
          <p:nvPr/>
        </p:nvSpPr>
        <p:spPr>
          <a:xfrm>
            <a:off x="1980205" y="2037179"/>
            <a:ext cx="1576330" cy="1250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1BD3B-2FAE-4F29-9246-2EDB874B1AA4}"/>
              </a:ext>
            </a:extLst>
          </p:cNvPr>
          <p:cNvSpPr/>
          <p:nvPr/>
        </p:nvSpPr>
        <p:spPr>
          <a:xfrm>
            <a:off x="5044247" y="2037181"/>
            <a:ext cx="1576330" cy="1250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Handler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93D12-4962-43B2-8864-011742D76196}"/>
              </a:ext>
            </a:extLst>
          </p:cNvPr>
          <p:cNvSpPr/>
          <p:nvPr/>
        </p:nvSpPr>
        <p:spPr>
          <a:xfrm>
            <a:off x="8430735" y="2037180"/>
            <a:ext cx="1576330" cy="1250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15F18-A0BB-4635-BA56-3CA1289C9487}"/>
              </a:ext>
            </a:extLst>
          </p:cNvPr>
          <p:cNvSpPr/>
          <p:nvPr/>
        </p:nvSpPr>
        <p:spPr>
          <a:xfrm>
            <a:off x="1980205" y="4759524"/>
            <a:ext cx="1576330" cy="1250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AD176-E832-40C7-BCE3-4FB88B96D087}"/>
              </a:ext>
            </a:extLst>
          </p:cNvPr>
          <p:cNvSpPr/>
          <p:nvPr/>
        </p:nvSpPr>
        <p:spPr>
          <a:xfrm>
            <a:off x="5044247" y="4759526"/>
            <a:ext cx="1576330" cy="1250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Handler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D96F0-62E2-460D-A2BA-F6B7FCF43750}"/>
              </a:ext>
            </a:extLst>
          </p:cNvPr>
          <p:cNvSpPr/>
          <p:nvPr/>
        </p:nvSpPr>
        <p:spPr>
          <a:xfrm>
            <a:off x="8430735" y="4759525"/>
            <a:ext cx="1576330" cy="1250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Response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6367B6-1B39-4276-B9E8-796EAE3423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56535" y="2662346"/>
            <a:ext cx="1487712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0E18B-8166-4867-AD8E-4505D8E0027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20577" y="2662347"/>
            <a:ext cx="181015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E8BFC-CBDD-40A6-BA9C-3DBEF91EA66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56535" y="5384691"/>
            <a:ext cx="1487712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3756A-FD5A-4227-B419-88A5874F0E0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20577" y="5384692"/>
            <a:ext cx="181015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09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3993AE6-A154-40FE-9865-CE582323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encapsulation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EABF-51C0-435F-8AD1-058BAFF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BDF94-8CC5-4ACA-85A0-EFE12A3203E8}"/>
              </a:ext>
            </a:extLst>
          </p:cNvPr>
          <p:cNvSpPr/>
          <p:nvPr/>
        </p:nvSpPr>
        <p:spPr>
          <a:xfrm>
            <a:off x="3739416" y="2069432"/>
            <a:ext cx="4432433" cy="356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AB89C3-893B-46D1-9508-82C00317786D}"/>
              </a:ext>
            </a:extLst>
          </p:cNvPr>
          <p:cNvSpPr/>
          <p:nvPr/>
        </p:nvSpPr>
        <p:spPr>
          <a:xfrm>
            <a:off x="4146885" y="2448026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EE44-AED8-4002-B23C-7D0458301D69}"/>
              </a:ext>
            </a:extLst>
          </p:cNvPr>
          <p:cNvSpPr/>
          <p:nvPr/>
        </p:nvSpPr>
        <p:spPr>
          <a:xfrm>
            <a:off x="6159367" y="2448026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2E743-3C0F-4835-A3A7-82ADDDF7D1B7}"/>
              </a:ext>
            </a:extLst>
          </p:cNvPr>
          <p:cNvSpPr/>
          <p:nvPr/>
        </p:nvSpPr>
        <p:spPr>
          <a:xfrm>
            <a:off x="4146884" y="4021990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B5111-E938-442C-B4B0-AF6EE49F0C80}"/>
              </a:ext>
            </a:extLst>
          </p:cNvPr>
          <p:cNvSpPr/>
          <p:nvPr/>
        </p:nvSpPr>
        <p:spPr>
          <a:xfrm>
            <a:off x="6160169" y="4021990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4927D3-951D-4CB5-8C1A-81E732F4D9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20792" y="3850105"/>
            <a:ext cx="221862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2A0FD6-FA86-4F04-A579-4E79944F8B6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171849" y="3850105"/>
            <a:ext cx="221862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B56F1B-8FD7-4152-AEA6-0837B6DE63A7}"/>
              </a:ext>
            </a:extLst>
          </p:cNvPr>
          <p:cNvSpPr txBox="1"/>
          <p:nvPr/>
        </p:nvSpPr>
        <p:spPr>
          <a:xfrm>
            <a:off x="1481489" y="3329978"/>
            <a:ext cx="164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724D5-9F03-4312-A4C6-953540E59C4B}"/>
              </a:ext>
            </a:extLst>
          </p:cNvPr>
          <p:cNvSpPr txBox="1"/>
          <p:nvPr/>
        </p:nvSpPr>
        <p:spPr>
          <a:xfrm>
            <a:off x="8317032" y="3329978"/>
            <a:ext cx="20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53263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6" y="1825625"/>
            <a:ext cx="791094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62334" y="1690688"/>
            <a:ext cx="5989139" cy="37795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75" y="1825625"/>
            <a:ext cx="6488450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51775" y="1690688"/>
            <a:ext cx="2799517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765" y="5858995"/>
            <a:ext cx="4118651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749" y="1825625"/>
            <a:ext cx="7798501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0603" y="2743200"/>
            <a:ext cx="1708879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00603" y="3410288"/>
            <a:ext cx="2038663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0602" y="4126537"/>
            <a:ext cx="2278506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2654-A418-42A4-B53B-EB30A44C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Commands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D8264-1BC3-406B-ADAD-85C03E9B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C3E9C-A5DF-4761-BEEA-85217935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08" y="1690688"/>
            <a:ext cx="10204383" cy="40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73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ACBA-9449-49F5-8333-1B780C3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as Forms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4B3F8-E59C-4E8F-B8BA-53347DF2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C185-8F2D-41C6-9446-2BD75EA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02" y="1538906"/>
            <a:ext cx="4728996" cy="48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4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D04-C555-4A75-9F0A-C9369CEE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Task-Based UIs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F20FF-BEEB-4C6C-918C-2E34413F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D8D62-0D29-4946-A3B3-436339BE9E12}"/>
              </a:ext>
            </a:extLst>
          </p:cNvPr>
          <p:cNvSpPr/>
          <p:nvPr/>
        </p:nvSpPr>
        <p:spPr>
          <a:xfrm>
            <a:off x="755583" y="1690688"/>
            <a:ext cx="4177364" cy="44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Student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9B5B9-B66B-4B62-8AC8-308ABBA4270C}"/>
              </a:ext>
            </a:extLst>
          </p:cNvPr>
          <p:cNvSpPr/>
          <p:nvPr/>
        </p:nvSpPr>
        <p:spPr>
          <a:xfrm>
            <a:off x="996215" y="2651191"/>
            <a:ext cx="3686476" cy="3196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52CCC-0E81-4BC6-8763-3095E7DDA73F}"/>
              </a:ext>
            </a:extLst>
          </p:cNvPr>
          <p:cNvSpPr/>
          <p:nvPr/>
        </p:nvSpPr>
        <p:spPr>
          <a:xfrm>
            <a:off x="996215" y="2170497"/>
            <a:ext cx="919212" cy="293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6CF1A-7124-40F6-B4F7-BD3F261B6E22}"/>
              </a:ext>
            </a:extLst>
          </p:cNvPr>
          <p:cNvSpPr/>
          <p:nvPr/>
        </p:nvSpPr>
        <p:spPr>
          <a:xfrm>
            <a:off x="2026118" y="2170497"/>
            <a:ext cx="919212" cy="293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Correct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C9515-D104-47E9-8AFA-2A5832510495}"/>
              </a:ext>
            </a:extLst>
          </p:cNvPr>
          <p:cNvSpPr/>
          <p:nvPr/>
        </p:nvSpPr>
        <p:spPr>
          <a:xfrm>
            <a:off x="3084897" y="2172903"/>
            <a:ext cx="919212" cy="2935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Schedule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A8E3F-68E3-45CA-B7E8-88D9AA7B7A75}"/>
              </a:ext>
            </a:extLst>
          </p:cNvPr>
          <p:cNvSpPr/>
          <p:nvPr/>
        </p:nvSpPr>
        <p:spPr>
          <a:xfrm>
            <a:off x="6213107" y="1454410"/>
            <a:ext cx="5539339" cy="16204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Transfer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9DB31-B60E-404A-AA95-9D61025BB4DA}"/>
              </a:ext>
            </a:extLst>
          </p:cNvPr>
          <p:cNvSpPr/>
          <p:nvPr/>
        </p:nvSpPr>
        <p:spPr>
          <a:xfrm>
            <a:off x="6482615" y="1662622"/>
            <a:ext cx="1304223" cy="1036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3F066-F6D8-4810-8901-63023978E08F}"/>
              </a:ext>
            </a:extLst>
          </p:cNvPr>
          <p:cNvSpPr/>
          <p:nvPr/>
        </p:nvSpPr>
        <p:spPr>
          <a:xfrm>
            <a:off x="8357937" y="1657807"/>
            <a:ext cx="1304223" cy="1036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45023-4464-4EA1-87F3-FDD039E61E3A}"/>
              </a:ext>
            </a:extLst>
          </p:cNvPr>
          <p:cNvSpPr/>
          <p:nvPr/>
        </p:nvSpPr>
        <p:spPr>
          <a:xfrm>
            <a:off x="10233260" y="1657808"/>
            <a:ext cx="1304223" cy="1036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6603E-5D88-49F3-B8AA-E00D906594F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86838" y="2176210"/>
            <a:ext cx="571099" cy="4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DF3A3D-B7A4-4AB6-83DE-5B652ECB9D4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62160" y="2176210"/>
            <a:ext cx="57110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985498-012C-4268-8C8E-FCFC580F15DA}"/>
              </a:ext>
            </a:extLst>
          </p:cNvPr>
          <p:cNvSpPr/>
          <p:nvPr/>
        </p:nvSpPr>
        <p:spPr>
          <a:xfrm>
            <a:off x="6213107" y="3317264"/>
            <a:ext cx="5539339" cy="1620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Correct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169CB-17F3-4A42-87CC-43379162118D}"/>
              </a:ext>
            </a:extLst>
          </p:cNvPr>
          <p:cNvSpPr/>
          <p:nvPr/>
        </p:nvSpPr>
        <p:spPr>
          <a:xfrm>
            <a:off x="6482615" y="3525476"/>
            <a:ext cx="1304223" cy="1036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3B95-CE2F-453A-876A-D8438891417A}"/>
              </a:ext>
            </a:extLst>
          </p:cNvPr>
          <p:cNvSpPr/>
          <p:nvPr/>
        </p:nvSpPr>
        <p:spPr>
          <a:xfrm>
            <a:off x="8357937" y="3520661"/>
            <a:ext cx="1304223" cy="1036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92403-9EA7-4613-856D-74CB7D56E558}"/>
              </a:ext>
            </a:extLst>
          </p:cNvPr>
          <p:cNvSpPr/>
          <p:nvPr/>
        </p:nvSpPr>
        <p:spPr>
          <a:xfrm>
            <a:off x="10233260" y="3520662"/>
            <a:ext cx="1304223" cy="1036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C8FCC-01A9-4726-AA65-434DC0C4528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786838" y="4039064"/>
            <a:ext cx="571099" cy="4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97435E-A60E-424E-9FFF-8AD792E9952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62160" y="4039064"/>
            <a:ext cx="57110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0BC4CD8-5DBC-4B2B-BAC8-D30D16B3FC7F}"/>
              </a:ext>
            </a:extLst>
          </p:cNvPr>
          <p:cNvSpPr/>
          <p:nvPr/>
        </p:nvSpPr>
        <p:spPr>
          <a:xfrm>
            <a:off x="6213107" y="5180118"/>
            <a:ext cx="5539339" cy="16204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Schedule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17E964-7ED6-497E-9841-1CCA1C8CE730}"/>
              </a:ext>
            </a:extLst>
          </p:cNvPr>
          <p:cNvSpPr/>
          <p:nvPr/>
        </p:nvSpPr>
        <p:spPr>
          <a:xfrm>
            <a:off x="6482615" y="5388330"/>
            <a:ext cx="1304223" cy="1036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BB44A4-9221-414B-BBC2-297F3C041583}"/>
              </a:ext>
            </a:extLst>
          </p:cNvPr>
          <p:cNvSpPr/>
          <p:nvPr/>
        </p:nvSpPr>
        <p:spPr>
          <a:xfrm>
            <a:off x="8357937" y="5383515"/>
            <a:ext cx="1304223" cy="1036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50CA7A-7C71-4BC5-9550-F6B824941339}"/>
              </a:ext>
            </a:extLst>
          </p:cNvPr>
          <p:cNvSpPr/>
          <p:nvPr/>
        </p:nvSpPr>
        <p:spPr>
          <a:xfrm>
            <a:off x="10233260" y="5383516"/>
            <a:ext cx="1304223" cy="1036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82457B-039B-46AE-AA98-38E33185DDE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786838" y="5901918"/>
            <a:ext cx="571099" cy="4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70471-6DC3-4125-B6E6-6FADBAB4604D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662160" y="5901918"/>
            <a:ext cx="57110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Slices into 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E4F25-ED06-C5B1-D5D4-3BAEA8AC2E32}"/>
              </a:ext>
            </a:extLst>
          </p:cNvPr>
          <p:cNvSpPr/>
          <p:nvPr/>
        </p:nvSpPr>
        <p:spPr>
          <a:xfrm>
            <a:off x="1143974" y="1323474"/>
            <a:ext cx="3548341" cy="55345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21322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6000" y="2134945"/>
            <a:ext cx="1" cy="5544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4A8800-31E2-4EFD-8021-E4D6CB136EBF}"/>
              </a:ext>
            </a:extLst>
          </p:cNvPr>
          <p:cNvSpPr/>
          <p:nvPr/>
        </p:nvSpPr>
        <p:spPr>
          <a:xfrm>
            <a:off x="625736" y="2689410"/>
            <a:ext cx="10940527" cy="188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Backend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6F288-BFA0-47DD-9B90-135A90E30A83}"/>
              </a:ext>
            </a:extLst>
          </p:cNvPr>
          <p:cNvCxnSpPr>
            <a:cxnSpLocks/>
            <a:stCxn id="8" idx="2"/>
            <a:endCxn id="3" idx="1"/>
          </p:cNvCxnSpPr>
          <p:nvPr/>
        </p:nvCxnSpPr>
        <p:spPr>
          <a:xfrm>
            <a:off x="6096000" y="4576931"/>
            <a:ext cx="0" cy="5544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0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D449-4D8F-19B4-E9ED-5FF9C75C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9449-9433-5A3C-F968-6311BE439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2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6096000" y="2459503"/>
            <a:ext cx="5863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Single source of truth</a:t>
            </a:r>
          </a:p>
        </p:txBody>
      </p:sp>
      <p:pic>
        <p:nvPicPr>
          <p:cNvPr id="43010" name="Picture 2" descr="Image result for ten commandments movie tablet">
            <a:extLst>
              <a:ext uri="{FF2B5EF4-FFF2-40B4-BE49-F238E27FC236}">
                <a16:creationId xmlns:a16="http://schemas.microsoft.com/office/drawing/2014/main" id="{BEC953E9-D1A2-47D2-B19C-32D13F47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11"/>
            <a:ext cx="603885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545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67D7CAB8-CE95-45FF-8EFB-3CAC225703A5}"/>
              </a:ext>
            </a:extLst>
          </p:cNvPr>
          <p:cNvSpPr/>
          <p:nvPr/>
        </p:nvSpPr>
        <p:spPr>
          <a:xfrm>
            <a:off x="3244780" y="1820391"/>
            <a:ext cx="1451987" cy="17383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C8B5845-8856-4193-A04D-8C35AD8ABF8E}"/>
              </a:ext>
            </a:extLst>
          </p:cNvPr>
          <p:cNvSpPr/>
          <p:nvPr/>
        </p:nvSpPr>
        <p:spPr>
          <a:xfrm>
            <a:off x="7682802" y="1820390"/>
            <a:ext cx="1451987" cy="173836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15CEA-6E04-42EB-A7EA-4399992F38B1}"/>
              </a:ext>
            </a:extLst>
          </p:cNvPr>
          <p:cNvSpPr/>
          <p:nvPr/>
        </p:nvSpPr>
        <p:spPr>
          <a:xfrm>
            <a:off x="5091165" y="4885138"/>
            <a:ext cx="2009670" cy="1321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8F6DEE-EAA3-48DA-9224-0F4EAAA2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Migrating Data Paths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35E53-CC2F-4F76-92B5-763DD1CA31A4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3970774" y="3558756"/>
            <a:ext cx="2125226" cy="13263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15D66-6C82-46DD-8F10-2263295CF3F5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6096000" y="3558755"/>
            <a:ext cx="2312796" cy="13263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99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351A-5A95-97E1-8F55-374824C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Module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CF13E-C074-EC32-E2D1-047F5C538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5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83D2-91AD-FAD8-3E62-CCA3E8B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12B7-6773-C162-81CB-757B34A7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04" y="1570372"/>
            <a:ext cx="526659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45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404C-1420-AD53-F0C8-39E4B782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Modules into (Micro)Services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AE45-94D8-995F-66E5-7EA7B7B61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5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21AB-D1ED-4BA3-273F-C1BBE41F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(micro)service?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DCE1-8252-7916-4536-DF6015AD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Independently deployable</a:t>
            </a:r>
          </a:p>
          <a:p>
            <a:endParaRPr lang="en-US" dirty="0"/>
          </a:p>
          <a:p>
            <a:r>
              <a:rPr lang="en-US" dirty="0"/>
              <a:t>Loosely coupled</a:t>
            </a:r>
          </a:p>
          <a:p>
            <a:endParaRPr lang="en-US" dirty="0"/>
          </a:p>
          <a:p>
            <a:r>
              <a:rPr lang="en-US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25553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autonomy?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ownership, availability, and delivery</a:t>
            </a:r>
          </a:p>
          <a:p>
            <a:endParaRPr lang="en-US" dirty="0"/>
          </a:p>
          <a:p>
            <a:r>
              <a:rPr lang="en-US" dirty="0"/>
              <a:t>Manage information and access</a:t>
            </a:r>
          </a:p>
          <a:p>
            <a:endParaRPr lang="en-US" dirty="0"/>
          </a:p>
          <a:p>
            <a:r>
              <a:rPr lang="en-US" dirty="0"/>
              <a:t>Handle failures</a:t>
            </a:r>
          </a:p>
          <a:p>
            <a:endParaRPr lang="en-US" dirty="0"/>
          </a:p>
          <a:p>
            <a:r>
              <a:rPr lang="en-US" dirty="0"/>
              <a:t>Maintain contracts</a:t>
            </a:r>
          </a:p>
        </p:txBody>
      </p:sp>
    </p:spTree>
    <p:extLst>
      <p:ext uri="{BB962C8B-B14F-4D97-AF65-F5344CB8AC3E}">
        <p14:creationId xmlns:p14="http://schemas.microsoft.com/office/powerpoint/2010/main" val="7815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to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1383632" y="2153653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1844843" y="243639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358541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1672389" y="3820026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3110163" y="360947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1F9E-4CB4-EFB5-4E54-670657A80B32}"/>
              </a:ext>
            </a:extLst>
          </p:cNvPr>
          <p:cNvSpPr/>
          <p:nvPr/>
        </p:nvSpPr>
        <p:spPr>
          <a:xfrm>
            <a:off x="4572002" y="2430378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5043C-A588-5C82-ECBB-2BE141F3AE39}"/>
              </a:ext>
            </a:extLst>
          </p:cNvPr>
          <p:cNvSpPr/>
          <p:nvPr/>
        </p:nvSpPr>
        <p:spPr>
          <a:xfrm>
            <a:off x="6796841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BA47FB1-30D0-533C-FF4C-BDDE3847644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50958" y="2731168"/>
            <a:ext cx="4145883" cy="79709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D472E47-B3FA-45E3-EC8A-338F036E655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391527" y="2953752"/>
            <a:ext cx="2405314" cy="574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D28FC5E-5D7C-2CC1-FD54-75E648921E3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 flipV="1">
            <a:off x="4999122" y="2953751"/>
            <a:ext cx="4297280" cy="55646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9BC5E-F70A-C0DD-B9C5-F297AFA997E4}"/>
              </a:ext>
            </a:extLst>
          </p:cNvPr>
          <p:cNvSpPr/>
          <p:nvPr/>
        </p:nvSpPr>
        <p:spPr>
          <a:xfrm>
            <a:off x="5458328" y="55545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095993-A2E8-50EF-4E4B-BEE7AEB7CEEE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3660610" y="4051633"/>
            <a:ext cx="1650329" cy="194510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855EE93-86A4-E046-5EAF-263EC5F68457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7175836" y="3678655"/>
            <a:ext cx="1259304" cy="3082090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12D76E-92FE-4DBA-D85F-9C739B39C301}"/>
              </a:ext>
            </a:extLst>
          </p:cNvPr>
          <p:cNvSpPr txBox="1"/>
          <p:nvPr/>
        </p:nvSpPr>
        <p:spPr>
          <a:xfrm>
            <a:off x="2977656" y="51306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F34-C725-67D1-4BC9-7C7BA2DBB637}"/>
              </a:ext>
            </a:extLst>
          </p:cNvPr>
          <p:cNvSpPr txBox="1"/>
          <p:nvPr/>
        </p:nvSpPr>
        <p:spPr>
          <a:xfrm>
            <a:off x="8281274" y="54999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23F26-BB8E-28E5-4FE6-3B5A2CB2A420}"/>
              </a:ext>
            </a:extLst>
          </p:cNvPr>
          <p:cNvSpPr txBox="1"/>
          <p:nvPr/>
        </p:nvSpPr>
        <p:spPr>
          <a:xfrm>
            <a:off x="5458328" y="61857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19627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6000" y="2134945"/>
            <a:ext cx="1" cy="5544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Pile of Poo on Apple iOS 11.2">
            <a:extLst>
              <a:ext uri="{FF2B5EF4-FFF2-40B4-BE49-F238E27FC236}">
                <a16:creationId xmlns:a16="http://schemas.microsoft.com/office/drawing/2014/main" id="{619C29AD-1DEB-40B7-9F8F-51E2DDFD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37" y="5416475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A8800-31E2-4EFD-8021-E4D6CB136EBF}"/>
              </a:ext>
            </a:extLst>
          </p:cNvPr>
          <p:cNvSpPr/>
          <p:nvPr/>
        </p:nvSpPr>
        <p:spPr>
          <a:xfrm>
            <a:off x="625736" y="2689410"/>
            <a:ext cx="10940527" cy="188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Backend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6F288-BFA0-47DD-9B90-135A90E30A83}"/>
              </a:ext>
            </a:extLst>
          </p:cNvPr>
          <p:cNvCxnSpPr>
            <a:cxnSpLocks/>
            <a:stCxn id="8" idx="2"/>
            <a:endCxn id="3" idx="1"/>
          </p:cNvCxnSpPr>
          <p:nvPr/>
        </p:nvCxnSpPr>
        <p:spPr>
          <a:xfrm>
            <a:off x="6096000" y="4576931"/>
            <a:ext cx="0" cy="5544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 descr="Pile of Poo on Apple iOS 11.2">
            <a:extLst>
              <a:ext uri="{FF2B5EF4-FFF2-40B4-BE49-F238E27FC236}">
                <a16:creationId xmlns:a16="http://schemas.microsoft.com/office/drawing/2014/main" id="{B0759F99-FD1D-4B2E-9453-7A5085AC4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12" y="3174625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le of Poo on Apple iOS 11.2">
            <a:extLst>
              <a:ext uri="{FF2B5EF4-FFF2-40B4-BE49-F238E27FC236}">
                <a16:creationId xmlns:a16="http://schemas.microsoft.com/office/drawing/2014/main" id="{2E7A25EE-897C-446C-A73A-77418296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12" y="732639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82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Facades to encapsulate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429128" y="2153652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890339" y="243639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2630908" y="2658977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717885" y="382002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2155659" y="360947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1F9E-4CB4-EFB5-4E54-670657A80B32}"/>
              </a:ext>
            </a:extLst>
          </p:cNvPr>
          <p:cNvSpPr/>
          <p:nvPr/>
        </p:nvSpPr>
        <p:spPr>
          <a:xfrm>
            <a:off x="5188119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5043C-A588-5C82-ECBB-2BE141F3AE39}"/>
              </a:ext>
            </a:extLst>
          </p:cNvPr>
          <p:cNvSpPr/>
          <p:nvPr/>
        </p:nvSpPr>
        <p:spPr>
          <a:xfrm>
            <a:off x="6796841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D28FC5E-5D7C-2CC1-FD54-75E648921E3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 flipV="1">
            <a:off x="5615240" y="2953752"/>
            <a:ext cx="3681163" cy="574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9BC5E-F70A-C0DD-B9C5-F297AFA997E4}"/>
              </a:ext>
            </a:extLst>
          </p:cNvPr>
          <p:cNvSpPr/>
          <p:nvPr/>
        </p:nvSpPr>
        <p:spPr>
          <a:xfrm>
            <a:off x="5458328" y="55545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095993-A2E8-50EF-4E4B-BEE7AEB7CEEE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3183357" y="3574381"/>
            <a:ext cx="1650330" cy="2899611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855EE93-86A4-E046-5EAF-263EC5F68457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7175836" y="3678655"/>
            <a:ext cx="1259304" cy="3082090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12D76E-92FE-4DBA-D85F-9C739B39C301}"/>
              </a:ext>
            </a:extLst>
          </p:cNvPr>
          <p:cNvSpPr txBox="1"/>
          <p:nvPr/>
        </p:nvSpPr>
        <p:spPr>
          <a:xfrm>
            <a:off x="2630908" y="53699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F34-C725-67D1-4BC9-7C7BA2DBB637}"/>
              </a:ext>
            </a:extLst>
          </p:cNvPr>
          <p:cNvSpPr txBox="1"/>
          <p:nvPr/>
        </p:nvSpPr>
        <p:spPr>
          <a:xfrm>
            <a:off x="8281274" y="54999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23F26-BB8E-28E5-4FE6-3B5A2CB2A420}"/>
              </a:ext>
            </a:extLst>
          </p:cNvPr>
          <p:cNvSpPr txBox="1"/>
          <p:nvPr/>
        </p:nvSpPr>
        <p:spPr>
          <a:xfrm>
            <a:off x="5458328" y="61857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280B2-A88F-C748-DCA1-012171D082C4}"/>
              </a:ext>
            </a:extLst>
          </p:cNvPr>
          <p:cNvSpPr/>
          <p:nvPr/>
        </p:nvSpPr>
        <p:spPr>
          <a:xfrm>
            <a:off x="3640060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0E88726-4BDF-9CA2-EB21-4F372A139A07}"/>
              </a:ext>
            </a:extLst>
          </p:cNvPr>
          <p:cNvCxnSpPr>
            <a:cxnSpLocks/>
            <a:stCxn id="3" idx="1"/>
            <a:endCxn id="21" idx="3"/>
          </p:cNvCxnSpPr>
          <p:nvPr/>
        </p:nvCxnSpPr>
        <p:spPr>
          <a:xfrm rot="10800000">
            <a:off x="4067181" y="3528260"/>
            <a:ext cx="1120939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663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to async messaging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429128" y="2153652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890339" y="243639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2630908" y="2658977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717885" y="382002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2155659" y="360947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1F9E-4CB4-EFB5-4E54-670657A80B32}"/>
              </a:ext>
            </a:extLst>
          </p:cNvPr>
          <p:cNvSpPr/>
          <p:nvPr/>
        </p:nvSpPr>
        <p:spPr>
          <a:xfrm>
            <a:off x="5188119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5043C-A588-5C82-ECBB-2BE141F3AE39}"/>
              </a:ext>
            </a:extLst>
          </p:cNvPr>
          <p:cNvSpPr/>
          <p:nvPr/>
        </p:nvSpPr>
        <p:spPr>
          <a:xfrm>
            <a:off x="6796841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D28FC5E-5D7C-2CC1-FD54-75E648921E3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 flipV="1">
            <a:off x="5615240" y="2953752"/>
            <a:ext cx="3681163" cy="574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095993-A2E8-50EF-4E4B-BEE7AEB7CEE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183357" y="3574381"/>
            <a:ext cx="1650330" cy="2899611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855EE93-86A4-E046-5EAF-263EC5F68457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175836" y="3678655"/>
            <a:ext cx="1259304" cy="3082090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12D76E-92FE-4DBA-D85F-9C739B39C301}"/>
              </a:ext>
            </a:extLst>
          </p:cNvPr>
          <p:cNvSpPr txBox="1"/>
          <p:nvPr/>
        </p:nvSpPr>
        <p:spPr>
          <a:xfrm>
            <a:off x="2630908" y="53699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F34-C725-67D1-4BC9-7C7BA2DBB637}"/>
              </a:ext>
            </a:extLst>
          </p:cNvPr>
          <p:cNvSpPr txBox="1"/>
          <p:nvPr/>
        </p:nvSpPr>
        <p:spPr>
          <a:xfrm>
            <a:off x="8281274" y="54999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23F26-BB8E-28E5-4FE6-3B5A2CB2A420}"/>
              </a:ext>
            </a:extLst>
          </p:cNvPr>
          <p:cNvSpPr txBox="1"/>
          <p:nvPr/>
        </p:nvSpPr>
        <p:spPr>
          <a:xfrm>
            <a:off x="5458328" y="61857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280B2-A88F-C748-DCA1-012171D082C4}"/>
              </a:ext>
            </a:extLst>
          </p:cNvPr>
          <p:cNvSpPr/>
          <p:nvPr/>
        </p:nvSpPr>
        <p:spPr>
          <a:xfrm>
            <a:off x="3640060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0E88726-4BDF-9CA2-EB21-4F372A139A07}"/>
              </a:ext>
            </a:extLst>
          </p:cNvPr>
          <p:cNvCxnSpPr>
            <a:cxnSpLocks/>
            <a:stCxn id="3" idx="1"/>
            <a:endCxn id="21" idx="3"/>
          </p:cNvCxnSpPr>
          <p:nvPr/>
        </p:nvCxnSpPr>
        <p:spPr>
          <a:xfrm rot="10800000">
            <a:off x="4067181" y="3528260"/>
            <a:ext cx="1120939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4774BD80-34C2-B8BF-9D77-BF637ED93087}"/>
              </a:ext>
            </a:extLst>
          </p:cNvPr>
          <p:cNvSpPr/>
          <p:nvPr/>
        </p:nvSpPr>
        <p:spPr>
          <a:xfrm rot="5400000">
            <a:off x="5621005" y="5465412"/>
            <a:ext cx="480761" cy="7678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29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C5CD-5AFC-F165-F093-9278F4EE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DCB6-461E-DE1D-1D06-2FAEB431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wants a big ball of mud</a:t>
            </a:r>
          </a:p>
          <a:p>
            <a:endParaRPr lang="en-US" dirty="0"/>
          </a:p>
          <a:p>
            <a:r>
              <a:rPr lang="en-US" dirty="0"/>
              <a:t>Boundaries are critical to facilitate change</a:t>
            </a:r>
          </a:p>
          <a:p>
            <a:endParaRPr lang="en-US" dirty="0"/>
          </a:p>
          <a:p>
            <a:r>
              <a:rPr lang="en-US" dirty="0"/>
              <a:t>Slices make it easier to move towards modules</a:t>
            </a:r>
          </a:p>
          <a:p>
            <a:endParaRPr lang="en-US" dirty="0"/>
          </a:p>
          <a:p>
            <a:r>
              <a:rPr lang="en-US" dirty="0"/>
              <a:t>Shaping boundaries is easier in a monolith</a:t>
            </a:r>
          </a:p>
        </p:txBody>
      </p:sp>
    </p:spTree>
    <p:extLst>
      <p:ext uri="{BB962C8B-B14F-4D97-AF65-F5344CB8AC3E}">
        <p14:creationId xmlns:p14="http://schemas.microsoft.com/office/powerpoint/2010/main" val="2914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Modularizing the Monolith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504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DC9FD-1BEA-4D8C-8A10-E03A2F421673}"/>
              </a:ext>
            </a:extLst>
          </p:cNvPr>
          <p:cNvSpPr/>
          <p:nvPr/>
        </p:nvSpPr>
        <p:spPr>
          <a:xfrm>
            <a:off x="625737" y="3428999"/>
            <a:ext cx="1290918" cy="2907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Catalog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021C1-E55A-4123-8286-6142E9B9F30E}"/>
              </a:ext>
            </a:extLst>
          </p:cNvPr>
          <p:cNvSpPr/>
          <p:nvPr/>
        </p:nvSpPr>
        <p:spPr>
          <a:xfrm>
            <a:off x="625737" y="2571078"/>
            <a:ext cx="10940527" cy="452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API Gateway (</a:t>
            </a:r>
            <a:r>
              <a:rPr lang="en-US" sz="2800" dirty="0" err="1">
                <a:latin typeface="+mj-lt"/>
              </a:rPr>
              <a:t>GraphQL</a:t>
            </a:r>
            <a:r>
              <a:rPr lang="en-US" sz="2800" dirty="0">
                <a:latin typeface="+mj-lt"/>
              </a:rPr>
              <a:t> or </a:t>
            </a:r>
            <a:r>
              <a:rPr lang="en-US" sz="2800" dirty="0" err="1">
                <a:latin typeface="+mj-lt"/>
              </a:rPr>
              <a:t>whatevs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D2F456-070C-4898-9DEC-691F39DD53F1}"/>
              </a:ext>
            </a:extLst>
          </p:cNvPr>
          <p:cNvSpPr/>
          <p:nvPr/>
        </p:nvSpPr>
        <p:spPr>
          <a:xfrm>
            <a:off x="2556197" y="3428998"/>
            <a:ext cx="1290918" cy="2907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CC6CF-573A-4585-AF94-7811C98BBE48}"/>
              </a:ext>
            </a:extLst>
          </p:cNvPr>
          <p:cNvSpPr/>
          <p:nvPr/>
        </p:nvSpPr>
        <p:spPr>
          <a:xfrm>
            <a:off x="4486657" y="3428997"/>
            <a:ext cx="1290918" cy="2907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3291C-7F6F-4335-B34F-4992223C09C9}"/>
              </a:ext>
            </a:extLst>
          </p:cNvPr>
          <p:cNvSpPr/>
          <p:nvPr/>
        </p:nvSpPr>
        <p:spPr>
          <a:xfrm>
            <a:off x="6417117" y="3428999"/>
            <a:ext cx="1290918" cy="29072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B66028-A427-4E58-8569-9BD6585FD062}"/>
              </a:ext>
            </a:extLst>
          </p:cNvPr>
          <p:cNvSpPr/>
          <p:nvPr/>
        </p:nvSpPr>
        <p:spPr>
          <a:xfrm>
            <a:off x="8347577" y="3428996"/>
            <a:ext cx="1290918" cy="2907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Account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943B9-C385-45DF-8A64-B534F0B9EC79}"/>
              </a:ext>
            </a:extLst>
          </p:cNvPr>
          <p:cNvSpPr/>
          <p:nvPr/>
        </p:nvSpPr>
        <p:spPr>
          <a:xfrm>
            <a:off x="10278036" y="3428995"/>
            <a:ext cx="1290918" cy="290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Checkout 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CBDE4-53DB-488D-91C8-C20504B7FED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096001" y="2134945"/>
            <a:ext cx="0" cy="4361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62791-9707-4156-ACA3-7DE8F7CF6F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71196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F5581-3F3C-49D0-8CF7-C5967A95147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01656" y="3023347"/>
            <a:ext cx="0" cy="40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FC41C-B548-400D-BC23-1795D12BF32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32116" y="3023347"/>
            <a:ext cx="0" cy="4056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7B4DED-DFDD-44D7-B7F9-FF60C21A89E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62576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60493F-7325-4EA9-A8F1-3C72647BF34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93036" y="3023347"/>
            <a:ext cx="0" cy="4056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925901-5601-4E20-847D-3E532B0CCB9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923495" y="3023347"/>
            <a:ext cx="0" cy="405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7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DC9FD-1BEA-4D8C-8A10-E03A2F421673}"/>
              </a:ext>
            </a:extLst>
          </p:cNvPr>
          <p:cNvSpPr/>
          <p:nvPr/>
        </p:nvSpPr>
        <p:spPr>
          <a:xfrm>
            <a:off x="625737" y="3428999"/>
            <a:ext cx="1290918" cy="2907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Catalog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021C1-E55A-4123-8286-6142E9B9F30E}"/>
              </a:ext>
            </a:extLst>
          </p:cNvPr>
          <p:cNvSpPr/>
          <p:nvPr/>
        </p:nvSpPr>
        <p:spPr>
          <a:xfrm>
            <a:off x="625737" y="2571078"/>
            <a:ext cx="10940527" cy="452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API Gateway (</a:t>
            </a:r>
            <a:r>
              <a:rPr lang="en-US" sz="2800" dirty="0" err="1">
                <a:latin typeface="+mj-lt"/>
              </a:rPr>
              <a:t>GraphQL</a:t>
            </a:r>
            <a:r>
              <a:rPr lang="en-US" sz="2800" dirty="0">
                <a:latin typeface="+mj-lt"/>
              </a:rPr>
              <a:t> or </a:t>
            </a:r>
            <a:r>
              <a:rPr lang="en-US" sz="2800" dirty="0" err="1">
                <a:latin typeface="+mj-lt"/>
              </a:rPr>
              <a:t>whatevs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D2F456-070C-4898-9DEC-691F39DD53F1}"/>
              </a:ext>
            </a:extLst>
          </p:cNvPr>
          <p:cNvSpPr/>
          <p:nvPr/>
        </p:nvSpPr>
        <p:spPr>
          <a:xfrm>
            <a:off x="2556197" y="3428998"/>
            <a:ext cx="1290918" cy="2907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CC6CF-573A-4585-AF94-7811C98BBE48}"/>
              </a:ext>
            </a:extLst>
          </p:cNvPr>
          <p:cNvSpPr/>
          <p:nvPr/>
        </p:nvSpPr>
        <p:spPr>
          <a:xfrm>
            <a:off x="4486657" y="3428997"/>
            <a:ext cx="1290918" cy="2907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3291C-7F6F-4335-B34F-4992223C09C9}"/>
              </a:ext>
            </a:extLst>
          </p:cNvPr>
          <p:cNvSpPr/>
          <p:nvPr/>
        </p:nvSpPr>
        <p:spPr>
          <a:xfrm>
            <a:off x="6417117" y="3428999"/>
            <a:ext cx="1290918" cy="29072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B66028-A427-4E58-8569-9BD6585FD062}"/>
              </a:ext>
            </a:extLst>
          </p:cNvPr>
          <p:cNvSpPr/>
          <p:nvPr/>
        </p:nvSpPr>
        <p:spPr>
          <a:xfrm>
            <a:off x="8347577" y="3428996"/>
            <a:ext cx="1290918" cy="2907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Account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943B9-C385-45DF-8A64-B534F0B9EC79}"/>
              </a:ext>
            </a:extLst>
          </p:cNvPr>
          <p:cNvSpPr/>
          <p:nvPr/>
        </p:nvSpPr>
        <p:spPr>
          <a:xfrm>
            <a:off x="10278036" y="3428995"/>
            <a:ext cx="1290918" cy="290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Checkout 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CBDE4-53DB-488D-91C8-C20504B7FED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096001" y="2134945"/>
            <a:ext cx="0" cy="4361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62791-9707-4156-ACA3-7DE8F7CF6F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71196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F5581-3F3C-49D0-8CF7-C5967A95147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01656" y="3023347"/>
            <a:ext cx="0" cy="40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FC41C-B548-400D-BC23-1795D12BF32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32116" y="3023347"/>
            <a:ext cx="0" cy="4056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7B4DED-DFDD-44D7-B7F9-FF60C21A89E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62576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60493F-7325-4EA9-A8F1-3C72647BF34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93036" y="3023347"/>
            <a:ext cx="0" cy="4056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925901-5601-4E20-847D-3E532B0CCB9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923495" y="3023347"/>
            <a:ext cx="0" cy="405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Pile of Poo on Apple iOS 11.2">
            <a:extLst>
              <a:ext uri="{FF2B5EF4-FFF2-40B4-BE49-F238E27FC236}">
                <a16:creationId xmlns:a16="http://schemas.microsoft.com/office/drawing/2014/main" id="{D4EB28DF-7561-4058-8245-4EC2CEBF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12" y="732639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ile of Poo on Apple iOS 11.2">
            <a:extLst>
              <a:ext uri="{FF2B5EF4-FFF2-40B4-BE49-F238E27FC236}">
                <a16:creationId xmlns:a16="http://schemas.microsoft.com/office/drawing/2014/main" id="{678AECC5-BE35-419D-A8FE-FC8C50BE3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592" y="2556730"/>
            <a:ext cx="430529" cy="4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18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42793</TotalTime>
  <Words>748</Words>
  <Application>Microsoft Macintosh PowerPoint</Application>
  <PresentationFormat>Widescreen</PresentationFormat>
  <Paragraphs>317</Paragraphs>
  <Slides>73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Consolas</vt:lpstr>
      <vt:lpstr>Office Theme</vt:lpstr>
      <vt:lpstr>Modularizing the Monolith</vt:lpstr>
      <vt:lpstr>How did we get here?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that’s not what happened…</vt:lpstr>
      <vt:lpstr>PowerPoint Presentation</vt:lpstr>
      <vt:lpstr>Over-emphasized “micro” Misunderstood “service”</vt:lpstr>
      <vt:lpstr>Boundaries are hard</vt:lpstr>
      <vt:lpstr>Distributed systems are harder</vt:lpstr>
      <vt:lpstr>Doing both is harder-er</vt:lpstr>
      <vt:lpstr>PowerPoint Presentation</vt:lpstr>
      <vt:lpstr>PowerPoint Presentation</vt:lpstr>
      <vt:lpstr>Monolith:  System with exactly one unit of deployment</vt:lpstr>
      <vt:lpstr>Bad Monolith:  Software whose design, information model, and interface combine multiple competing and interfering domains into one single application and data model.</vt:lpstr>
      <vt:lpstr>AKA “Big Ball of Mud”</vt:lpstr>
      <vt:lpstr>Good Monolith:  Monolith that is not bad</vt:lpstr>
      <vt:lpstr>Good Monolith:  Monolith that is easy to change</vt:lpstr>
      <vt:lpstr>PowerPoint Presentation</vt:lpstr>
      <vt:lpstr>PowerPoint Presentation</vt:lpstr>
      <vt:lpstr>Solution: We need boundaries</vt:lpstr>
      <vt:lpstr>Vertical Slice Architecture</vt:lpstr>
      <vt:lpstr>Modules must:</vt:lpstr>
      <vt:lpstr>Independent</vt:lpstr>
      <vt:lpstr>Independent</vt:lpstr>
      <vt:lpstr>Strong Dependency</vt:lpstr>
      <vt:lpstr>Weak Dependency</vt:lpstr>
      <vt:lpstr>Merged Modules</vt:lpstr>
      <vt:lpstr>Slices into Modules</vt:lpstr>
      <vt:lpstr>PowerPoint Presentation</vt:lpstr>
      <vt:lpstr>Boundaries are easier to draw when the source is tangible</vt:lpstr>
      <vt:lpstr>Your boundaries will be wrong!  (Plan accordingly)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 without contracts or encapsulation</vt:lpstr>
      <vt:lpstr>Encapsulating modules with contracts</vt:lpstr>
      <vt:lpstr>Refactoring to slices</vt:lpstr>
      <vt:lpstr>Vertical Slice Architecture</vt:lpstr>
      <vt:lpstr>Move code to single place</vt:lpstr>
      <vt:lpstr>Move service methods to classes</vt:lpstr>
      <vt:lpstr>Commands and Queries</vt:lpstr>
      <vt:lpstr>One model in, one model out</vt:lpstr>
      <vt:lpstr>Complete encapsulation</vt:lpstr>
      <vt:lpstr>Modeling Queries</vt:lpstr>
      <vt:lpstr>Modeling outputs</vt:lpstr>
      <vt:lpstr>Modeling outputs</vt:lpstr>
      <vt:lpstr>Modeling Commands</vt:lpstr>
      <vt:lpstr>Commands as Forms</vt:lpstr>
      <vt:lpstr>Task-Based UIs</vt:lpstr>
      <vt:lpstr>Grouping Slices into Modules</vt:lpstr>
      <vt:lpstr>Data Boundaries</vt:lpstr>
      <vt:lpstr>PowerPoint Presentation</vt:lpstr>
      <vt:lpstr>PowerPoint Presentation</vt:lpstr>
      <vt:lpstr>Migrating Data Paths</vt:lpstr>
      <vt:lpstr>Assessing Module Boundaries</vt:lpstr>
      <vt:lpstr>Static Analysis</vt:lpstr>
      <vt:lpstr>Extracting Modules into (Micro)Services</vt:lpstr>
      <vt:lpstr>What is a (micro)service?</vt:lpstr>
      <vt:lpstr>What is autonomy?</vt:lpstr>
      <vt:lpstr>Modules to services</vt:lpstr>
      <vt:lpstr>Facades to encapsulate</vt:lpstr>
      <vt:lpstr>Sync to async messaging</vt:lpstr>
      <vt:lpstr>Key Takeaways</vt:lpstr>
      <vt:lpstr>Modularizing the Monolith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325</cp:revision>
  <dcterms:created xsi:type="dcterms:W3CDTF">2012-11-28T22:04:34Z</dcterms:created>
  <dcterms:modified xsi:type="dcterms:W3CDTF">2024-06-13T14:45:46Z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