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 showGuides="1">
      <p:cViewPr varScale="1">
        <p:scale>
          <a:sx n="103" d="100"/>
          <a:sy n="103" d="100"/>
        </p:scale>
        <p:origin x="8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8BF45-5084-BE42-B71F-A204E5DA1180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CAD7C-F8D5-774D-B74E-710DE240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CAD7C-F8D5-774D-B74E-710DE240F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3FE4-AA79-F542-83D5-2415F5B6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7EEE9-F020-8C41-BA31-873E5D08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45AA-77C7-3241-A654-2B51A0EB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34B4-F1BA-A44B-88D1-13A9868ED5DD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68B2-DA86-BF4F-8A5C-9C44984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ACEE-25E8-8742-BF21-7006E163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2EFF-FB81-8A44-87F3-67249AFB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E8A8-9C41-4C4A-AAD9-E6BC718C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8EA0-6D11-094A-B474-D29A0EF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D37C-FC99-834C-A79F-863ED0AF0A0B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41CF-4151-F44A-B464-621EC122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D485-C0E9-3A49-99FF-1E87E6F6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49F86-8565-654A-BA0D-AFA3605F9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D8ADD-887D-154D-A706-51FDED5D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6418-EFFD-AE49-B5B6-061DD45B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2EE-F1F7-9B42-921D-57F068B3175F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EA01-4EE0-8347-99CD-156A8D35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7857-8A1D-1648-9224-2CF461F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36C7-8045-4F43-8CCE-48731B0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67F3-E9DC-AE40-A9AB-71F9DFA8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0F12-C0CB-BA41-9BBB-22FF56C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C61B-1757-B649-9EC8-6EB9D0528B9D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B4FD-F0CA-1B46-87F0-906892CA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A758-0015-8C46-A6C2-26B27FB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C349-627D-8C4A-8927-76734505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54075-F14B-BC49-B80F-13A1830E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89E9-ABAD-2F4D-BC7E-5A6D5A5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76B8-CAE1-964F-9809-F42F19EB7A64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504B-9D2A-7E4E-AA67-7B231707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D843-3C52-E348-AEBB-D90BF010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2F53-0B81-F842-AEF1-4479CF85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9AFC-4B46-E94E-A691-E9E14412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2835-213B-174A-BC57-E926B798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6CC7-D94E-BD49-A33F-0710E49D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3F96-AC3E-684C-AE91-5511778A9631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B41E1-0DAD-DB49-A448-0379B388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ACEA-1EB5-1D48-B782-20AEE6B1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AD3-283F-8640-A513-1558A572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7207C-5B45-AD4C-95B9-96B4809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3C13-DDEF-7B43-828F-C67255D3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E8F85-DF9F-5341-BFDB-7AB3AE73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F6F67-3B19-AF41-BF5B-2B3E446AF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71EF6-2D16-3D4E-BD9F-A2C9C210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80C1-89B2-D442-B33A-AF2D18A581F1}" type="datetime1">
              <a:rPr lang="en-CA" smtClean="0"/>
              <a:t>2020-08-31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45D0A-C6D0-A044-B104-24C38E3B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26B77-DB83-9641-BB2D-B55DC90E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77A-E038-144E-90FF-2D6C6A59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8C38F-E768-5F49-9DAB-2A350BE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4594-D23C-5048-A15C-5D0D4B6F20ED}" type="datetime1">
              <a:rPr lang="en-CA" smtClean="0"/>
              <a:t>2020-08-31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E80D3-4BAF-0442-88F7-6D5E0AFB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703ED-1170-6F46-AE56-8C6E354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8E6CB-D7FE-484C-972B-E146D204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FF02-1BB8-D549-A34F-6D0D9C014BCD}" type="datetime1">
              <a:rPr lang="en-CA" smtClean="0"/>
              <a:t>2020-08-31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FC71-6F64-0E47-8F7E-5A70B8C3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FF38-F07F-F246-97BA-93E15315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9485-BF45-D943-9B3C-021F587D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FE14-0F17-7640-93BC-456DE322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7131-61A1-C24C-BE96-23726A6D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52427-BCE0-7A49-8E47-80EE0F70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B9AE-E9D2-9B4B-A5EE-0F4EA11FA880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DEEC-1C74-884E-B717-CE73FD4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DC82-2884-964A-B266-1510D8FD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CA34-36B7-C345-8108-F79BE100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30CBD-89AF-9148-A1AC-A1DB682C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9E485-49FE-9C4A-A8E6-DAE77314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CBFC-41A6-434F-859A-52601908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F510-97DD-1B44-B500-D5D9983E15C2}" type="datetime1">
              <a:rPr lang="en-CA" smtClean="0"/>
              <a:t>2020-08-31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ED0E-2E15-9D4A-B4B4-6DC1B6D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A2B61-08EA-7249-B90C-59AB9E5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A5CF-C913-8F45-9C29-BB809F92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83DE-0FEB-4145-BE9F-9D60BE1F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1F3F-73C5-C94F-925A-51B888A9D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B0FB-C7B8-8347-9B1E-56191B2D022C}" type="datetime1">
              <a:rPr lang="en-CA" smtClean="0"/>
              <a:t>2020-08-31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7AF4-9B8C-7240-BFBA-7241A5C1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6C3A-892F-7D42-92C1-7648534B0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B432-7A2B-924E-8C9F-7513EE69D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mangotrading.wordpress.com/2014/12/14/case-study-dot-com-bubbl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1F0-C6A1-D748-BF73-FEBB18FEE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8438F-3EA5-824C-BC18-5EA266FF0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EB6C1-62A5-0545-9DC3-6FA53D6A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99F0-735A-A74B-8206-3EA9D686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C8141-DF8D-B140-A1D3-3AAA07A5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71" y="365125"/>
            <a:ext cx="9100457" cy="60669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F34B9-19AF-9144-B33E-F5DBA0428142}"/>
              </a:ext>
            </a:extLst>
          </p:cNvPr>
          <p:cNvSpPr txBox="1"/>
          <p:nvPr/>
        </p:nvSpPr>
        <p:spPr>
          <a:xfrm>
            <a:off x="9588843" y="6506602"/>
            <a:ext cx="29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</a:t>
            </a:r>
            <a:r>
              <a:rPr lang="en-US" dirty="0" err="1">
                <a:solidFill>
                  <a:schemeClr val="bg1"/>
                </a:solidFill>
              </a:rPr>
              <a:t>nbcnews.com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B5C25-2D1C-2D43-B35A-5A7208A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9AD3-5264-FA40-9828-DF87A09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85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Modern Portfolio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2106-ABAA-A247-A88C-E6333850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36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Maximize returns while minimizing risk through diversification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9FDC-8AE2-B743-8288-E560363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39A-0144-9A4E-8385-2A53F5A6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Mean-Variance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10F36-8364-774A-A02F-0ABA1728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04" y="1690688"/>
            <a:ext cx="3791200" cy="4802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61964-C29E-3D46-A872-260ADF43AEDE}"/>
                  </a:ext>
                </a:extLst>
              </p:cNvPr>
              <p:cNvSpPr txBox="1"/>
              <p:nvPr/>
            </p:nvSpPr>
            <p:spPr>
              <a:xfrm>
                <a:off x="5918887" y="1879798"/>
                <a:ext cx="614336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Expected rate of return = mean return</a:t>
                </a:r>
              </a:p>
              <a:p>
                <a:pPr algn="ctr"/>
                <a:endParaRPr lang="en-CA" sz="20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return</m:t>
                      </m:r>
                    </m:oMath>
                  </m:oMathPara>
                </a14:m>
                <a:endParaRPr lang="en-CA" sz="2000" b="0" i="0" dirty="0">
                  <a:latin typeface="Cambria Math" panose="02040503050406030204" pitchFamily="18" charset="0"/>
                </a:endParaRPr>
              </a:p>
              <a:p>
                <a:pPr algn="ctr"/>
                <a:endParaRPr lang="en-CA" sz="2000" b="0" i="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Investment Risk = standard deviation of return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deviation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return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Each stock has its own expected returns and risks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Cash has can be associated with a risk-free rate of return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61964-C29E-3D46-A872-260ADF43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87" y="1879798"/>
                <a:ext cx="6143367" cy="4093428"/>
              </a:xfrm>
              <a:prstGeom prst="rect">
                <a:avLst/>
              </a:prstGeom>
              <a:blipFill>
                <a:blip r:embed="rId3"/>
                <a:stretch>
                  <a:fillRect t="-619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B2E5C25-37A2-1F42-8512-BA011121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653E-5936-254F-950E-287219BE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5FE699-EA92-744A-8560-2CC7D01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DD2ADB-898A-7D4C-9E57-06D9211D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2323"/>
            <a:ext cx="10515600" cy="8705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Investing in uncorrelated stocks reduces portfolio risk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04019-B677-304B-9FFF-66E04960CBF7}"/>
              </a:ext>
            </a:extLst>
          </p:cNvPr>
          <p:cNvSpPr txBox="1"/>
          <p:nvPr/>
        </p:nvSpPr>
        <p:spPr>
          <a:xfrm>
            <a:off x="1858810" y="1435657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Stocks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A3EEB0-6AD5-D447-9490-EB046871155B}"/>
              </a:ext>
            </a:extLst>
          </p:cNvPr>
          <p:cNvGrpSpPr/>
          <p:nvPr/>
        </p:nvGrpSpPr>
        <p:grpSpPr>
          <a:xfrm>
            <a:off x="7120580" y="1977191"/>
            <a:ext cx="5723239" cy="2830594"/>
            <a:chOff x="6744727" y="1836124"/>
            <a:chExt cx="5723239" cy="28305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912E790-4244-7142-9DF6-B40F591D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4727" y="1836124"/>
              <a:ext cx="4609073" cy="283059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C33295-9AFB-9A41-9F15-C584FF88BAF7}"/>
                </a:ext>
              </a:extLst>
            </p:cNvPr>
            <p:cNvSpPr txBox="1"/>
            <p:nvPr/>
          </p:nvSpPr>
          <p:spPr>
            <a:xfrm>
              <a:off x="8042185" y="4466663"/>
              <a:ext cx="44257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dirty="0">
                  <a:hlinkClick r:id="rId3"/>
                </a:rPr>
                <a:t>https://greenmangotrading.wordpress.com/2014/12/14/case-study-dot-com-bubble/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13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456E57-3DA7-8440-943B-60AAD473939F}"/>
                  </a:ext>
                </a:extLst>
              </p:cNvPr>
              <p:cNvSpPr/>
              <p:nvPr/>
            </p:nvSpPr>
            <p:spPr>
              <a:xfrm>
                <a:off x="3556686" y="1223318"/>
                <a:ext cx="630195" cy="6301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456E57-3DA7-8440-943B-60AAD4739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86" y="1223318"/>
                <a:ext cx="630195" cy="63019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B40B35-72C3-CD40-A867-7D6295FB7DEE}"/>
                  </a:ext>
                </a:extLst>
              </p:cNvPr>
              <p:cNvSpPr/>
              <p:nvPr/>
            </p:nvSpPr>
            <p:spPr>
              <a:xfrm>
                <a:off x="4672913" y="1241853"/>
                <a:ext cx="630195" cy="63019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B40B35-72C3-CD40-A867-7D6295FB7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13" y="1241853"/>
                <a:ext cx="630195" cy="630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805266-313F-B646-9E38-B7FD8F66B4BC}"/>
                  </a:ext>
                </a:extLst>
              </p:cNvPr>
              <p:cNvSpPr/>
              <p:nvPr/>
            </p:nvSpPr>
            <p:spPr>
              <a:xfrm>
                <a:off x="5789140" y="1217140"/>
                <a:ext cx="630195" cy="63019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805266-313F-B646-9E38-B7FD8F66B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40" y="1217140"/>
                <a:ext cx="630195" cy="630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E9D0E5-78FD-B944-B573-5B95BFAE48A4}"/>
                  </a:ext>
                </a:extLst>
              </p:cNvPr>
              <p:cNvSpPr/>
              <p:nvPr/>
            </p:nvSpPr>
            <p:spPr>
              <a:xfrm>
                <a:off x="6905367" y="1217140"/>
                <a:ext cx="630195" cy="63019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E9D0E5-78FD-B944-B573-5B95BFAE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67" y="1217140"/>
                <a:ext cx="630195" cy="6301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796B9EB-96C6-4C48-9443-DA71E01B61DE}"/>
              </a:ext>
            </a:extLst>
          </p:cNvPr>
          <p:cNvSpPr/>
          <p:nvPr/>
        </p:nvSpPr>
        <p:spPr>
          <a:xfrm>
            <a:off x="8021594" y="1241853"/>
            <a:ext cx="630195" cy="6301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2C0AE-7890-1D45-A678-30ABC9488822}"/>
              </a:ext>
            </a:extLst>
          </p:cNvPr>
          <p:cNvSpPr txBox="1"/>
          <p:nvPr/>
        </p:nvSpPr>
        <p:spPr>
          <a:xfrm>
            <a:off x="4792361" y="189998"/>
            <a:ext cx="26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B0D57-C82E-9647-B2C2-8B27934B816C}"/>
              </a:ext>
            </a:extLst>
          </p:cNvPr>
          <p:cNvSpPr txBox="1"/>
          <p:nvPr/>
        </p:nvSpPr>
        <p:spPr>
          <a:xfrm>
            <a:off x="5059061" y="3200404"/>
            <a:ext cx="2073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6E07A2-D990-D549-8C20-6067E530B62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094591" y="1761222"/>
            <a:ext cx="1208517" cy="14391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95559-D7D2-0544-9ADC-9C5DDD7BB00B}"/>
              </a:ext>
            </a:extLst>
          </p:cNvPr>
          <p:cNvCxnSpPr>
            <a:cxnSpLocks/>
          </p:cNvCxnSpPr>
          <p:nvPr/>
        </p:nvCxnSpPr>
        <p:spPr>
          <a:xfrm>
            <a:off x="5059061" y="1847334"/>
            <a:ext cx="554703" cy="13283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2CB1B6-EC93-5B42-A6B2-31E6194EA51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5999" y="1835357"/>
            <a:ext cx="0" cy="13650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32B759-20E0-914A-AD18-ECEB639B41D6}"/>
              </a:ext>
            </a:extLst>
          </p:cNvPr>
          <p:cNvCxnSpPr>
            <a:cxnSpLocks/>
          </p:cNvCxnSpPr>
          <p:nvPr/>
        </p:nvCxnSpPr>
        <p:spPr>
          <a:xfrm flipH="1">
            <a:off x="6594711" y="1835357"/>
            <a:ext cx="541701" cy="13650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82199-EFAF-1447-B489-63AFC157F9C0}"/>
              </a:ext>
            </a:extLst>
          </p:cNvPr>
          <p:cNvCxnSpPr>
            <a:cxnSpLocks/>
          </p:cNvCxnSpPr>
          <p:nvPr/>
        </p:nvCxnSpPr>
        <p:spPr>
          <a:xfrm flipH="1">
            <a:off x="6971270" y="1847334"/>
            <a:ext cx="1266953" cy="13530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EA6423-6BF9-0742-B2F1-47BB4444CEE9}"/>
                  </a:ext>
                </a:extLst>
              </p:cNvPr>
              <p:cNvSpPr txBox="1"/>
              <p:nvPr/>
            </p:nvSpPr>
            <p:spPr>
              <a:xfrm>
                <a:off x="3482851" y="853986"/>
                <a:ext cx="706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EA6423-6BF9-0742-B2F1-47BB4444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51" y="853986"/>
                <a:ext cx="706797" cy="276999"/>
              </a:xfrm>
              <a:prstGeom prst="rect">
                <a:avLst/>
              </a:prstGeom>
              <a:blipFill>
                <a:blip r:embed="rId6"/>
                <a:stretch>
                  <a:fillRect l="-7273" t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5C587C-99D6-7341-92DF-7450347DF187}"/>
                  </a:ext>
                </a:extLst>
              </p:cNvPr>
              <p:cNvSpPr txBox="1"/>
              <p:nvPr/>
            </p:nvSpPr>
            <p:spPr>
              <a:xfrm>
                <a:off x="4596311" y="853986"/>
                <a:ext cx="690253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5C587C-99D6-7341-92DF-7450347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11" y="853986"/>
                <a:ext cx="690253" cy="301749"/>
              </a:xfrm>
              <a:prstGeom prst="rect">
                <a:avLst/>
              </a:prstGeom>
              <a:blipFill>
                <a:blip r:embed="rId7"/>
                <a:stretch>
                  <a:fillRect l="-5455" t="-8333" r="-5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DE20F8-92BE-0140-999F-EDF9851C0E7C}"/>
                  </a:ext>
                </a:extLst>
              </p:cNvPr>
              <p:cNvSpPr txBox="1"/>
              <p:nvPr/>
            </p:nvSpPr>
            <p:spPr>
              <a:xfrm>
                <a:off x="5789140" y="853986"/>
                <a:ext cx="67999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DE20F8-92BE-0140-999F-EDF9851C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40" y="853986"/>
                <a:ext cx="679994" cy="299184"/>
              </a:xfrm>
              <a:prstGeom prst="rect">
                <a:avLst/>
              </a:prstGeom>
              <a:blipFill>
                <a:blip r:embed="rId8"/>
                <a:stretch>
                  <a:fillRect l="-9434" t="-8696" r="-188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11686-7C29-9046-8931-FC0BC19E5D1D}"/>
                  </a:ext>
                </a:extLst>
              </p:cNvPr>
              <p:cNvSpPr txBox="1"/>
              <p:nvPr/>
            </p:nvSpPr>
            <p:spPr>
              <a:xfrm>
                <a:off x="6900844" y="847808"/>
                <a:ext cx="687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11686-7C29-9046-8931-FC0BC19E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44" y="847808"/>
                <a:ext cx="687303" cy="276999"/>
              </a:xfrm>
              <a:prstGeom prst="rect">
                <a:avLst/>
              </a:prstGeom>
              <a:blipFill>
                <a:blip r:embed="rId9"/>
                <a:stretch>
                  <a:fillRect l="-7407" t="-9091" r="-185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BEF166-8186-484F-B09C-BD578F4AF54A}"/>
                  </a:ext>
                </a:extLst>
              </p:cNvPr>
              <p:cNvSpPr txBox="1"/>
              <p:nvPr/>
            </p:nvSpPr>
            <p:spPr>
              <a:xfrm>
                <a:off x="8021594" y="847807"/>
                <a:ext cx="695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BEF166-8186-484F-B09C-BD578F4A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94" y="847807"/>
                <a:ext cx="695383" cy="276999"/>
              </a:xfrm>
              <a:prstGeom prst="rect">
                <a:avLst/>
              </a:prstGeom>
              <a:blipFill>
                <a:blip r:embed="rId10"/>
                <a:stretch>
                  <a:fillRect l="-7273" t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4A3D5F-79C1-354F-9A46-CE06C6083D3A}"/>
                  </a:ext>
                </a:extLst>
              </p:cNvPr>
              <p:cNvSpPr txBox="1"/>
              <p:nvPr/>
            </p:nvSpPr>
            <p:spPr>
              <a:xfrm>
                <a:off x="4094591" y="3781176"/>
                <a:ext cx="5447902" cy="1603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CA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CA" sz="2400" dirty="0"/>
                  <a:t>- expected rate of return of the portfolio</a:t>
                </a: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sz="2400" b="0" i="1" dirty="0">
                    <a:latin typeface="Cambria Math" panose="02040503050406030204" pitchFamily="18" charset="0"/>
                  </a:rPr>
                  <a:t> - </a:t>
                </a:r>
                <a:r>
                  <a:rPr lang="en-CA" sz="2400" dirty="0"/>
                  <a:t>risk-free rate of return (cash)</a:t>
                </a: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- risk of the portfolio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4A3D5F-79C1-354F-9A46-CE06C60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91" y="3781176"/>
                <a:ext cx="5447902" cy="1603772"/>
              </a:xfrm>
              <a:prstGeom prst="rect">
                <a:avLst/>
              </a:prstGeom>
              <a:blipFill>
                <a:blip r:embed="rId11"/>
                <a:stretch>
                  <a:fillRect l="-1865" r="-233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D3234-7EC9-D04B-BF2C-CEE9D009B644}"/>
                  </a:ext>
                </a:extLst>
              </p:cNvPr>
              <p:cNvSpPr txBox="1"/>
              <p:nvPr/>
            </p:nvSpPr>
            <p:spPr>
              <a:xfrm>
                <a:off x="4098688" y="2379380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D3234-7EC9-D04B-BF2C-CEE9D009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88" y="2379380"/>
                <a:ext cx="334963" cy="276999"/>
              </a:xfrm>
              <a:prstGeom prst="rect">
                <a:avLst/>
              </a:prstGeom>
              <a:blipFill>
                <a:blip r:embed="rId12"/>
                <a:stretch>
                  <a:fillRect l="-769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DA9A4A-ED0E-814F-AEA1-98186E019A15}"/>
                  </a:ext>
                </a:extLst>
              </p:cNvPr>
              <p:cNvSpPr txBox="1"/>
              <p:nvPr/>
            </p:nvSpPr>
            <p:spPr>
              <a:xfrm>
                <a:off x="4943687" y="2379380"/>
                <a:ext cx="333681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DA9A4A-ED0E-814F-AEA1-98186E01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87" y="2379380"/>
                <a:ext cx="333681" cy="301749"/>
              </a:xfrm>
              <a:prstGeom prst="rect">
                <a:avLst/>
              </a:prstGeom>
              <a:blipFill>
                <a:blip r:embed="rId13"/>
                <a:stretch>
                  <a:fillRect l="-7692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276761-39AF-6648-B5F0-24E2CDDF8D6F}"/>
                  </a:ext>
                </a:extLst>
              </p:cNvPr>
              <p:cNvSpPr txBox="1"/>
              <p:nvPr/>
            </p:nvSpPr>
            <p:spPr>
              <a:xfrm>
                <a:off x="5762319" y="2379763"/>
                <a:ext cx="321563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276761-39AF-6648-B5F0-24E2CDDF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319" y="2379763"/>
                <a:ext cx="321563" cy="299184"/>
              </a:xfrm>
              <a:prstGeom prst="rect">
                <a:avLst/>
              </a:prstGeom>
              <a:blipFill>
                <a:blip r:embed="rId14"/>
                <a:stretch>
                  <a:fillRect l="-7692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EDEEEF-0877-624F-BD4C-AC3F6D6A4333}"/>
                  </a:ext>
                </a:extLst>
              </p:cNvPr>
              <p:cNvSpPr txBox="1"/>
              <p:nvPr/>
            </p:nvSpPr>
            <p:spPr>
              <a:xfrm>
                <a:off x="6484861" y="2391701"/>
                <a:ext cx="325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EDEEEF-0877-624F-BD4C-AC3F6D6A4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61" y="2391701"/>
                <a:ext cx="325217" cy="276999"/>
              </a:xfrm>
              <a:prstGeom prst="rect">
                <a:avLst/>
              </a:prstGeom>
              <a:blipFill>
                <a:blip r:embed="rId15"/>
                <a:stretch>
                  <a:fillRect l="-7692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302C9E-4E85-EC47-B089-A219A58CB5C1}"/>
                  </a:ext>
                </a:extLst>
              </p:cNvPr>
              <p:cNvSpPr txBox="1"/>
              <p:nvPr/>
            </p:nvSpPr>
            <p:spPr>
              <a:xfrm>
                <a:off x="7229298" y="2385369"/>
                <a:ext cx="336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302C9E-4E85-EC47-B089-A219A58C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98" y="2385369"/>
                <a:ext cx="336246" cy="276999"/>
              </a:xfrm>
              <a:prstGeom prst="rect">
                <a:avLst/>
              </a:prstGeom>
              <a:blipFill>
                <a:blip r:embed="rId16"/>
                <a:stretch>
                  <a:fillRect l="-7692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B1D0A30-6B46-4040-8CBA-CCC2176D2228}"/>
              </a:ext>
            </a:extLst>
          </p:cNvPr>
          <p:cNvSpPr txBox="1"/>
          <p:nvPr/>
        </p:nvSpPr>
        <p:spPr>
          <a:xfrm>
            <a:off x="2118652" y="5816765"/>
            <a:ext cx="7930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Modern Portfolio Theory aims to optimize the weights allocated to each stock to maximize the overall return of the portfolio while minimizing risk.  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81DEE91-A65F-DD41-A9A2-89002063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1E8A-A12C-014F-B347-D3DAF8C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B6E1B-2ABF-324E-A1BB-E2702CEB8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30114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A simple tool to find the risk-adjusted return of a portfolio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𝑆h𝑎𝑟𝑝𝑒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Rational traders will attempt maximizing Sharpe Ratios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B6E1B-2ABF-324E-A1BB-E2702CEB8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30114" cy="4351338"/>
              </a:xfrm>
              <a:blipFill>
                <a:blip r:embed="rId3"/>
                <a:stretch>
                  <a:fillRect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9360FCCF-1BEE-394B-9829-DF0BF73ED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304" y="1136822"/>
            <a:ext cx="5834696" cy="38573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0747E-A14B-B349-8CDC-631AE47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C0945-8816-2E4C-ACB0-794640D46138}"/>
              </a:ext>
            </a:extLst>
          </p:cNvPr>
          <p:cNvSpPr txBox="1"/>
          <p:nvPr/>
        </p:nvSpPr>
        <p:spPr>
          <a:xfrm>
            <a:off x="6814579" y="5103340"/>
            <a:ext cx="513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Simulated portfolio with random allocations of weights generates an efficient frontier of portfolios. </a:t>
            </a:r>
          </a:p>
          <a:p>
            <a:pPr algn="ctr"/>
            <a:r>
              <a:rPr lang="en-US" sz="1600" dirty="0"/>
              <a:t>Optimal portfolio found via Sharpe Ratio marked in red.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74104-D32A-F64A-9A2F-8CBE32F35F43}"/>
              </a:ext>
            </a:extLst>
          </p:cNvPr>
          <p:cNvSpPr txBox="1"/>
          <p:nvPr/>
        </p:nvSpPr>
        <p:spPr>
          <a:xfrm>
            <a:off x="7414054" y="1834807"/>
            <a:ext cx="1408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Efficient Frontier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E34886F-3E31-374A-B5C3-F9C568837FF5}"/>
              </a:ext>
            </a:extLst>
          </p:cNvPr>
          <p:cNvCxnSpPr/>
          <p:nvPr/>
        </p:nvCxnSpPr>
        <p:spPr>
          <a:xfrm rot="16200000" flipH="1">
            <a:off x="7846012" y="2186617"/>
            <a:ext cx="544754" cy="345989"/>
          </a:xfrm>
          <a:prstGeom prst="curvedConnector3">
            <a:avLst>
              <a:gd name="adj1" fmla="val 840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AC98C1AF-407C-5C4A-8BF3-CED70237925E}"/>
              </a:ext>
            </a:extLst>
          </p:cNvPr>
          <p:cNvSpPr/>
          <p:nvPr/>
        </p:nvSpPr>
        <p:spPr>
          <a:xfrm>
            <a:off x="7587049" y="2409568"/>
            <a:ext cx="1519881" cy="1223318"/>
          </a:xfrm>
          <a:custGeom>
            <a:avLst/>
            <a:gdLst>
              <a:gd name="connsiteX0" fmla="*/ 1519881 w 1519881"/>
              <a:gd name="connsiteY0" fmla="*/ 0 h 1223318"/>
              <a:gd name="connsiteX1" fmla="*/ 976183 w 1519881"/>
              <a:gd name="connsiteY1" fmla="*/ 135924 h 1223318"/>
              <a:gd name="connsiteX2" fmla="*/ 605481 w 1519881"/>
              <a:gd name="connsiteY2" fmla="*/ 321275 h 1223318"/>
              <a:gd name="connsiteX3" fmla="*/ 197708 w 1519881"/>
              <a:gd name="connsiteY3" fmla="*/ 617837 h 1223318"/>
              <a:gd name="connsiteX4" fmla="*/ 24713 w 1519881"/>
              <a:gd name="connsiteY4" fmla="*/ 864973 h 1223318"/>
              <a:gd name="connsiteX5" fmla="*/ 0 w 1519881"/>
              <a:gd name="connsiteY5" fmla="*/ 976183 h 1223318"/>
              <a:gd name="connsiteX6" fmla="*/ 86497 w 1519881"/>
              <a:gd name="connsiteY6" fmla="*/ 1075037 h 1223318"/>
              <a:gd name="connsiteX7" fmla="*/ 383059 w 1519881"/>
              <a:gd name="connsiteY7" fmla="*/ 1186248 h 1223318"/>
              <a:gd name="connsiteX8" fmla="*/ 654908 w 1519881"/>
              <a:gd name="connsiteY8" fmla="*/ 1223318 h 122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881" h="1223318">
                <a:moveTo>
                  <a:pt x="1519881" y="0"/>
                </a:moveTo>
                <a:lnTo>
                  <a:pt x="976183" y="135924"/>
                </a:lnTo>
                <a:lnTo>
                  <a:pt x="605481" y="321275"/>
                </a:lnTo>
                <a:lnTo>
                  <a:pt x="197708" y="617837"/>
                </a:lnTo>
                <a:lnTo>
                  <a:pt x="24713" y="864973"/>
                </a:lnTo>
                <a:lnTo>
                  <a:pt x="0" y="976183"/>
                </a:lnTo>
                <a:lnTo>
                  <a:pt x="86497" y="1075037"/>
                </a:lnTo>
                <a:lnTo>
                  <a:pt x="383059" y="1186248"/>
                </a:lnTo>
                <a:lnTo>
                  <a:pt x="654908" y="1223318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4D5E-E580-F541-A730-C0C0B8D3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532E-D287-264E-86F6-4C2D4100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4A93B-9BC6-F24C-87DC-6A6E2A51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B432-7A2B-924E-8C9F-7513EE69D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225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Modern Portfolio Theory</vt:lpstr>
      <vt:lpstr>Mean-Variance Analysis</vt:lpstr>
      <vt:lpstr>Correlations</vt:lpstr>
      <vt:lpstr>PowerPoint Presentation</vt:lpstr>
      <vt:lpstr>Sharpe Ratio</vt:lpstr>
      <vt:lpstr>Simulating Stock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Braedyn Au</dc:creator>
  <cp:lastModifiedBy>Braedyn Au</cp:lastModifiedBy>
  <cp:revision>13</cp:revision>
  <dcterms:created xsi:type="dcterms:W3CDTF">2020-08-31T20:55:27Z</dcterms:created>
  <dcterms:modified xsi:type="dcterms:W3CDTF">2020-09-01T15:37:47Z</dcterms:modified>
</cp:coreProperties>
</file>