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dyn Au" initials="BA" lastIdx="1" clrIdx="0">
    <p:extLst>
      <p:ext uri="{19B8F6BF-5375-455C-9EA6-DF929625EA0E}">
        <p15:presenceInfo xmlns:p15="http://schemas.microsoft.com/office/powerpoint/2012/main" userId="S::braedyn.au@ucalgary.ca::6ab5b4d0-b7ca-4d97-ac4c-0da381e439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86488"/>
  </p:normalViewPr>
  <p:slideViewPr>
    <p:cSldViewPr snapToGrid="0" snapToObjects="1" showGuides="1">
      <p:cViewPr>
        <p:scale>
          <a:sx n="71" d="100"/>
          <a:sy n="71" d="100"/>
        </p:scale>
        <p:origin x="1384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AC5E-8520-3B46-A648-41DF262A9901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1624-66C0-CF4D-9FE2-85936F80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B exemplifies that for a fixed level of diversification a higher level of similarity between portfolios can lead to a riskier system in the presence of feedback effects;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C exemplifies that higher diversification may be obtained to the cost of an increase in portfolio similarity, again making the system riskier.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91624-66C0-CF4D-9FE2-85936F804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C53A-B893-2C42-B9AD-97BDF9D7A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08C6-85FE-1241-A210-AEC43E97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C332-DDDE-F04E-A5AD-C17517D8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996-69CB-0F43-B25C-7AC1EEE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0E02-45AB-DB41-B3E1-F81E889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9FB-2C56-D745-BA3F-3843985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84CD0-58C3-AB47-9BE1-48140A3A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1BE3-F115-DA42-9081-8126CE4C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4633-8858-9F4E-BA35-334DCC5A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AAF4-3A63-E345-963C-8DDC1CDA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C555B-509C-2A40-8CEE-EE65D06B4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21796-B874-814A-BE04-98816E94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82BE-1652-E342-A84B-CD0DDE92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7D74-3963-D947-80D0-A277F6AD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D764-3FF5-EE40-9EA2-5F6FE4D3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CA9E-C292-AD41-8D28-6F65B27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CA7F-CC41-C34B-A8B4-0498C852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724A-8122-B246-95C8-7053E3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1626-2AA5-E646-8F72-70DDD192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C382-4D91-1F49-950C-FE6F153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954C-A024-4A43-A4BF-7307855E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2922-7228-B84C-8414-6619BCF2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AB35-54D5-B547-999C-34F32356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4553-032D-B84D-9352-84B810DB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40CF-90FD-434C-A967-B5879A75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F69-2A80-3E4E-B2DD-C39827CC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CE8D-CC33-A94A-9F46-FD52423D6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C126C-21D4-5549-8A26-292C2B36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F46E-81E1-D440-BE2B-859A674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E93A-39D6-BB48-8DD5-A8A6C73C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6344-8631-D541-B38F-87DDA94D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8D90-AAEA-4441-A97A-507CFADC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BEEB4-9C26-764D-A4B0-64B6832D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D52F-DF47-454A-B30F-4007BDD6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17CF1-2837-724F-BCEE-2114C35E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BD69E-5314-6042-AB2F-2E0BEE64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09359-EE3D-234D-9742-6C47273D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6F227-C5BB-C349-B53D-89BCAF1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878FE-DA74-244C-B6E6-A3C9B2A4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F436-F93A-8B4F-8D21-3A0D8BC9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F53A-2B97-6841-8015-1D15AAC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2E75C-45C5-A64A-BAC8-5558FF19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37807-CBA1-9041-AE48-E9995E79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FFAC1-EA52-2F4B-AE24-7D25E41B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7F592-AB12-0D49-A6DD-FC9E9B1A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7B181-63D9-C040-ADE7-CAB6B80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B2B-2A38-FE48-BCD0-0C784D57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5619-9BB8-5D48-BA9E-47B27E67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968A-950D-134B-BC46-721D98AD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9C2E-6F66-A540-9543-905B432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55E7-D384-8E45-9D70-205238D6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D444-82F8-B34F-8826-8A315C76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7B4-1C3E-0646-837C-7949C455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2400D-CD19-D749-AAEE-20F4B2CB0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8B0E6-BFC6-D141-8020-9461001A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1603-DE3B-4844-AF91-7F0962D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894B9-588D-7546-AFA1-24419930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867D-F57F-E746-AD99-2201DBC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59A53-C2C2-1444-BCEE-5BB8050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AD9C-2C6A-D94B-9412-BEFBAC13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FAF4-545D-4E41-BCD6-A4A46BF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F000-4509-8949-A543-93E97FE9CEE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9B8D-2E12-144E-AC46-5BAE15CE7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7720-481F-384C-AB90-9EDF02D0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DBCE-885E-8A4D-AFA4-9C7E1EC72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B998-A084-D341-8AA9-E1EF0668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2460941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Rebalancing Cascades on the Stock Market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2762-3094-354D-BE69-1724BFCC6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35" y="3707186"/>
            <a:ext cx="9144000" cy="1655762"/>
          </a:xfrm>
        </p:spPr>
        <p:txBody>
          <a:bodyPr/>
          <a:lstStyle/>
          <a:p>
            <a:pPr algn="l"/>
            <a:r>
              <a:rPr lang="en-US" sz="2800" dirty="0"/>
              <a:t>Braedyn Au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Summer 2020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Supervised by Joern Davidsen and Siew Ann Cheong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C3C0-8076-DE47-9A56-4F7BA9F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Portfolio Theory (MPT)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9D0F-EE49-C84E-BC35-B6CF8DC5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returns at a given risk level through mean-variance analysis</a:t>
            </a:r>
          </a:p>
          <a:p>
            <a:pPr lvl="1"/>
            <a:r>
              <a:rPr lang="en-US" sz="2800" dirty="0"/>
              <a:t>Optimal Sharpe Ratio</a:t>
            </a:r>
          </a:p>
          <a:p>
            <a:r>
              <a:rPr lang="en-US" dirty="0"/>
              <a:t>Reduce risk via diversification</a:t>
            </a:r>
          </a:p>
          <a:p>
            <a:pPr lvl="1"/>
            <a:r>
              <a:rPr lang="en-US" sz="2800" dirty="0"/>
              <a:t>Don’t put all your eggs in one basket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not account for other traders following similar strategies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/>
              <a:t>Overlapping portfolios lead to hidden risks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24914-46EF-0648-91CD-0A8CB728E609}"/>
              </a:ext>
            </a:extLst>
          </p:cNvPr>
          <p:cNvGrpSpPr/>
          <p:nvPr/>
        </p:nvGrpSpPr>
        <p:grpSpPr>
          <a:xfrm>
            <a:off x="615860" y="3609202"/>
            <a:ext cx="11576140" cy="1565685"/>
            <a:chOff x="694266" y="314615"/>
            <a:chExt cx="11576140" cy="15656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C26D26-2E5E-D749-9571-D6DFCDD367BF}"/>
                    </a:ext>
                  </a:extLst>
                </p:cNvPr>
                <p:cNvSpPr txBox="1"/>
                <p:nvPr/>
              </p:nvSpPr>
              <p:spPr>
                <a:xfrm>
                  <a:off x="694266" y="381941"/>
                  <a:ext cx="2967657" cy="133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Portfolio Weight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r>
                    <a:rPr lang="en-US" dirty="0"/>
                    <a:t>The fraction of portfolio </a:t>
                  </a:r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 corresponding to asset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C26D26-2E5E-D749-9571-D6DFCDD36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66" y="381941"/>
                  <a:ext cx="2967657" cy="1338828"/>
                </a:xfrm>
                <a:prstGeom prst="rect">
                  <a:avLst/>
                </a:prstGeom>
                <a:blipFill>
                  <a:blip r:embed="rId2"/>
                  <a:stretch>
                    <a:fillRect t="-935" b="-65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B63DDB-766B-A641-932B-E1DF4EE8666C}"/>
                    </a:ext>
                  </a:extLst>
                </p:cNvPr>
                <p:cNvSpPr txBox="1"/>
                <p:nvPr/>
              </p:nvSpPr>
              <p:spPr>
                <a:xfrm>
                  <a:off x="4225834" y="314615"/>
                  <a:ext cx="3740331" cy="147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Inverse Herfindahl-</a:t>
                  </a:r>
                  <a:r>
                    <a:rPr lang="en-US" i="1" dirty="0" err="1"/>
                    <a:t>Hirschmann</a:t>
                  </a:r>
                  <a:r>
                    <a:rPr lang="en-US" i="1" dirty="0"/>
                    <a:t> index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CA" b="0" dirty="0"/>
                    <a:t>  </a:t>
                  </a:r>
                </a:p>
                <a:p>
                  <a:pPr algn="ctr"/>
                  <a:r>
                    <a:rPr lang="en-CA" dirty="0"/>
                    <a:t>Measure of portfolio diversity</a:t>
                  </a:r>
                </a:p>
                <a:p>
                  <a:pPr algn="ctr"/>
                  <a:r>
                    <a:rPr lang="en-CA" dirty="0"/>
                    <a:t>Greater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= more diverse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B63DDB-766B-A641-932B-E1DF4EE86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834" y="314615"/>
                  <a:ext cx="3740331" cy="1473480"/>
                </a:xfrm>
                <a:prstGeom prst="rect">
                  <a:avLst/>
                </a:prstGeom>
                <a:blipFill>
                  <a:blip r:embed="rId3"/>
                  <a:stretch>
                    <a:fillRect t="-855" b="-59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9E64EE-4B85-AB4E-8192-3510260CE2BB}"/>
                    </a:ext>
                  </a:extLst>
                </p:cNvPr>
                <p:cNvSpPr txBox="1"/>
                <p:nvPr/>
              </p:nvSpPr>
              <p:spPr>
                <a:xfrm>
                  <a:off x="8530075" y="314615"/>
                  <a:ext cx="3740331" cy="1565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/>
                    <a:t> Cosine similarity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b="0" i="1" dirty="0"/>
                </a:p>
                <a:p>
                  <a:pPr algn="ctr"/>
                  <a:r>
                    <a:rPr lang="en-US" dirty="0"/>
                    <a:t>Measure of portfolio overlap</a:t>
                  </a:r>
                </a:p>
                <a:p>
                  <a:pPr algn="ctr"/>
                  <a:r>
                    <a:rPr lang="en-US" dirty="0"/>
                    <a:t>Greater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/>
                    <a:t> = more overlap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9E64EE-4B85-AB4E-8192-3510260CE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075" y="314615"/>
                  <a:ext cx="3740331" cy="1565685"/>
                </a:xfrm>
                <a:prstGeom prst="rect">
                  <a:avLst/>
                </a:prstGeom>
                <a:blipFill>
                  <a:blip r:embed="rId4"/>
                  <a:stretch>
                    <a:fillRect t="-806" b="-4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7F642-35D6-9249-A339-A55536148832}"/>
              </a:ext>
            </a:extLst>
          </p:cNvPr>
          <p:cNvGrpSpPr/>
          <p:nvPr/>
        </p:nvGrpSpPr>
        <p:grpSpPr>
          <a:xfrm>
            <a:off x="1791756" y="65087"/>
            <a:ext cx="8639177" cy="3435754"/>
            <a:chOff x="1808691" y="1880300"/>
            <a:chExt cx="8608483" cy="3423547"/>
          </a:xfrm>
        </p:grpSpPr>
        <p:pic>
          <p:nvPicPr>
            <p:cNvPr id="10" name="Picture 9" descr="A close up of a clock&#10;&#10;Description automatically generated">
              <a:extLst>
                <a:ext uri="{FF2B5EF4-FFF2-40B4-BE49-F238E27FC236}">
                  <a16:creationId xmlns:a16="http://schemas.microsoft.com/office/drawing/2014/main" id="{406F37B8-3C0C-F145-9F64-1D923F13A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435"/>
            <a:stretch/>
          </p:blipFill>
          <p:spPr>
            <a:xfrm>
              <a:off x="1808691" y="2318852"/>
              <a:ext cx="8608483" cy="298499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81F19-8243-834E-AB89-91E695A162BC}"/>
                </a:ext>
              </a:extLst>
            </p:cNvPr>
            <p:cNvSpPr txBox="1"/>
            <p:nvPr/>
          </p:nvSpPr>
          <p:spPr>
            <a:xfrm>
              <a:off x="4995332" y="1880300"/>
              <a:ext cx="22013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Portfolios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CEF4F1-F463-D642-A56A-C4671885CA00}"/>
              </a:ext>
            </a:extLst>
          </p:cNvPr>
          <p:cNvSpPr txBox="1"/>
          <p:nvPr/>
        </p:nvSpPr>
        <p:spPr>
          <a:xfrm>
            <a:off x="568113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4B3AC-0B50-7E42-A3B6-E6E887D7F199}"/>
                  </a:ext>
                </a:extLst>
              </p:cNvPr>
              <p:cNvSpPr txBox="1"/>
              <p:nvPr/>
            </p:nvSpPr>
            <p:spPr>
              <a:xfrm>
                <a:off x="3459116" y="5316702"/>
                <a:ext cx="5307630" cy="150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i="1" dirty="0"/>
                  <a:t>Price Impact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algn="ctr"/>
                <a:r>
                  <a:rPr lang="en-US" dirty="0"/>
                  <a:t>Traded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as a linear function of the total 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owned at the beginning of each trading period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4B3AC-0B50-7E42-A3B6-E6E887D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16" y="5316702"/>
                <a:ext cx="5307630" cy="1509901"/>
              </a:xfrm>
              <a:prstGeom prst="rect">
                <a:avLst/>
              </a:prstGeom>
              <a:blipFill>
                <a:blip r:embed="rId6"/>
                <a:stretch>
                  <a:fillRect t="-1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CFB765B-61E0-A748-97FB-398070BA4ECB}"/>
              </a:ext>
            </a:extLst>
          </p:cNvPr>
          <p:cNvSpPr txBox="1"/>
          <p:nvPr/>
        </p:nvSpPr>
        <p:spPr>
          <a:xfrm>
            <a:off x="10135567" y="100479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Delpini</a:t>
            </a:r>
            <a:r>
              <a:rPr lang="en-US" dirty="0"/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26542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07F-D98F-844D-8406-6F7C71DC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43731"/>
            <a:ext cx="10515600" cy="1325563"/>
          </a:xfrm>
        </p:spPr>
        <p:txBody>
          <a:bodyPr/>
          <a:lstStyle/>
          <a:p>
            <a:r>
              <a:rPr lang="en-US" dirty="0"/>
              <a:t>Shock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2F4D9-19EC-7F4C-BAF5-A0B46F72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09" y="1588671"/>
            <a:ext cx="7866494" cy="374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38F3A-3629-694C-BA73-C6455C91CB1C}"/>
              </a:ext>
            </a:extLst>
          </p:cNvPr>
          <p:cNvSpPr txBox="1"/>
          <p:nvPr/>
        </p:nvSpPr>
        <p:spPr>
          <a:xfrm>
            <a:off x="10253133" y="180459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Delpini</a:t>
            </a:r>
            <a:r>
              <a:rPr lang="en-US" dirty="0"/>
              <a:t> et al. 2019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BCE089-E013-8346-B243-EFE3F1087029}"/>
                  </a:ext>
                </a:extLst>
              </p:cNvPr>
              <p:cNvSpPr txBox="1"/>
              <p:nvPr/>
            </p:nvSpPr>
            <p:spPr>
              <a:xfrm>
                <a:off x="4824670" y="790481"/>
                <a:ext cx="1811867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BCE089-E013-8346-B243-EFE3F108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70" y="790481"/>
                <a:ext cx="1811867" cy="690958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5B4BA-C59C-0B48-BF06-D339B03C2CE4}"/>
                  </a:ext>
                </a:extLst>
              </p:cNvPr>
              <p:cNvSpPr txBox="1"/>
              <p:nvPr/>
            </p:nvSpPr>
            <p:spPr>
              <a:xfrm>
                <a:off x="452487" y="1937782"/>
                <a:ext cx="342053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Asset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goes to 0 due to shock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Portfolio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reacts by liquidating the entire portfolio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This reaction creates a price impact on traded assets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Systematic damage on portfolio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defined as the percentage variation in total value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5B4BA-C59C-0B48-BF06-D339B03C2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7" y="1937782"/>
                <a:ext cx="3420533" cy="4401205"/>
              </a:xfrm>
              <a:prstGeom prst="rect">
                <a:avLst/>
              </a:prstGeom>
              <a:blipFill>
                <a:blip r:embed="rId5"/>
                <a:stretch>
                  <a:fillRect l="-2230" t="-865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FA3CD-F1D7-1544-9DCF-DC2C0954EC8F}"/>
                  </a:ext>
                </a:extLst>
              </p:cNvPr>
              <p:cNvSpPr txBox="1"/>
              <p:nvPr/>
            </p:nvSpPr>
            <p:spPr>
              <a:xfrm>
                <a:off x="6668048" y="790481"/>
                <a:ext cx="2709332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FA3CD-F1D7-1544-9DCF-DC2C0954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790481"/>
                <a:ext cx="2709332" cy="69095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6E8F2-CC1F-3147-9F3C-C523EEC078AA}"/>
                  </a:ext>
                </a:extLst>
              </p:cNvPr>
              <p:cNvSpPr txBox="1"/>
              <p:nvPr/>
            </p:nvSpPr>
            <p:spPr>
              <a:xfrm>
                <a:off x="9377380" y="790481"/>
                <a:ext cx="2319866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3.6</m:t>
                      </m:r>
                    </m:oMath>
                  </m:oMathPara>
                </a14:m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6E8F2-CC1F-3147-9F3C-C523EEC07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380" y="790481"/>
                <a:ext cx="2319866" cy="1244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0B121-EA56-8A4E-8204-3E47FE65736B}"/>
                  </a:ext>
                </a:extLst>
              </p:cNvPr>
              <p:cNvSpPr/>
              <p:nvPr/>
            </p:nvSpPr>
            <p:spPr>
              <a:xfrm>
                <a:off x="5070935" y="5669635"/>
                <a:ext cx="1319336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𝟔𝟕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0B121-EA56-8A4E-8204-3E47FE657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35" y="5669635"/>
                <a:ext cx="1319336" cy="96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01E9DE-0F47-1C4A-9630-0D0EE4745ADE}"/>
                  </a:ext>
                </a:extLst>
              </p:cNvPr>
              <p:cNvSpPr/>
              <p:nvPr/>
            </p:nvSpPr>
            <p:spPr>
              <a:xfrm>
                <a:off x="7039945" y="5466349"/>
                <a:ext cx="1965538" cy="1154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≅−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01E9DE-0F47-1C4A-9630-0D0EE4745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45" y="5466349"/>
                <a:ext cx="1965538" cy="11543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2EAF15-FCE8-9241-8B03-C33E44D94E66}"/>
                  </a:ext>
                </a:extLst>
              </p:cNvPr>
              <p:cNvSpPr/>
              <p:nvPr/>
            </p:nvSpPr>
            <p:spPr>
              <a:xfrm>
                <a:off x="9377380" y="5466348"/>
                <a:ext cx="1958806" cy="1154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𝟕𝟐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2EAF15-FCE8-9241-8B03-C33E44D94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380" y="5466348"/>
                <a:ext cx="1958806" cy="11543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508552-6B27-274C-BBC2-828156E50FF7}"/>
                  </a:ext>
                </a:extLst>
              </p:cNvPr>
              <p:cNvSpPr txBox="1"/>
              <p:nvPr/>
            </p:nvSpPr>
            <p:spPr>
              <a:xfrm>
                <a:off x="5117612" y="2035437"/>
                <a:ext cx="41960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508552-6B27-274C-BBC2-828156E5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12" y="2035437"/>
                <a:ext cx="419602" cy="299313"/>
              </a:xfrm>
              <a:prstGeom prst="rect">
                <a:avLst/>
              </a:prstGeom>
              <a:blipFill>
                <a:blip r:embed="rId11"/>
                <a:stretch>
                  <a:fillRect l="-5882" t="-4000" r="-2058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2DC21-AE36-124F-8492-FFC9CB4161A6}"/>
                  </a:ext>
                </a:extLst>
              </p:cNvPr>
              <p:cNvSpPr txBox="1"/>
              <p:nvPr/>
            </p:nvSpPr>
            <p:spPr>
              <a:xfrm>
                <a:off x="8617749" y="2654932"/>
                <a:ext cx="55303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2DC21-AE36-124F-8492-FFC9CB41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49" y="2654932"/>
                <a:ext cx="553036" cy="518604"/>
              </a:xfrm>
              <a:prstGeom prst="rect">
                <a:avLst/>
              </a:prstGeom>
              <a:blipFill>
                <a:blip r:embed="rId12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43033-E8A2-2949-800D-832176FBED37}"/>
                  </a:ext>
                </a:extLst>
              </p:cNvPr>
              <p:cNvSpPr txBox="1"/>
              <p:nvPr/>
            </p:nvSpPr>
            <p:spPr>
              <a:xfrm>
                <a:off x="11077281" y="2654932"/>
                <a:ext cx="55303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43033-E8A2-2949-800D-832176FBE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281" y="2654932"/>
                <a:ext cx="553036" cy="518604"/>
              </a:xfrm>
              <a:prstGeom prst="rect">
                <a:avLst/>
              </a:prstGeom>
              <a:blipFill>
                <a:blip r:embed="rId13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296EBF-C461-2243-818D-D9C90391FC82}"/>
              </a:ext>
            </a:extLst>
          </p:cNvPr>
          <p:cNvGrpSpPr/>
          <p:nvPr/>
        </p:nvGrpSpPr>
        <p:grpSpPr>
          <a:xfrm>
            <a:off x="1776411" y="277673"/>
            <a:ext cx="8639177" cy="3435754"/>
            <a:chOff x="1808691" y="1880300"/>
            <a:chExt cx="8608483" cy="3423547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9BEE07FF-06A1-BE43-8834-7EC4CDC55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435"/>
            <a:stretch/>
          </p:blipFill>
          <p:spPr>
            <a:xfrm>
              <a:off x="1808691" y="2318852"/>
              <a:ext cx="8608483" cy="29849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CF685-BD7E-9547-876F-03A0FF284030}"/>
                </a:ext>
              </a:extLst>
            </p:cNvPr>
            <p:cNvSpPr txBox="1"/>
            <p:nvPr/>
          </p:nvSpPr>
          <p:spPr>
            <a:xfrm>
              <a:off x="4995332" y="1880300"/>
              <a:ext cx="22013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Portfolios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48EB43-F3CD-344D-AFB8-3E6963E99EA1}"/>
              </a:ext>
            </a:extLst>
          </p:cNvPr>
          <p:cNvSpPr txBox="1"/>
          <p:nvPr/>
        </p:nvSpPr>
        <p:spPr>
          <a:xfrm>
            <a:off x="8342536" y="893750"/>
            <a:ext cx="207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Delpini</a:t>
            </a:r>
            <a:r>
              <a:rPr lang="en-US" dirty="0"/>
              <a:t> et al. 2019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1D6CF6A-9DB2-0749-A0A3-9CCED9031874}"/>
              </a:ext>
            </a:extLst>
          </p:cNvPr>
          <p:cNvSpPr/>
          <p:nvPr/>
        </p:nvSpPr>
        <p:spPr>
          <a:xfrm>
            <a:off x="2414954" y="3001108"/>
            <a:ext cx="773723" cy="1312984"/>
          </a:xfrm>
          <a:custGeom>
            <a:avLst/>
            <a:gdLst>
              <a:gd name="connsiteX0" fmla="*/ 211015 w 773723"/>
              <a:gd name="connsiteY0" fmla="*/ 0 h 1312984"/>
              <a:gd name="connsiteX1" fmla="*/ 0 w 773723"/>
              <a:gd name="connsiteY1" fmla="*/ 187569 h 1312984"/>
              <a:gd name="connsiteX2" fmla="*/ 269631 w 773723"/>
              <a:gd name="connsiteY2" fmla="*/ 410307 h 1312984"/>
              <a:gd name="connsiteX3" fmla="*/ 175846 w 773723"/>
              <a:gd name="connsiteY3" fmla="*/ 539261 h 1312984"/>
              <a:gd name="connsiteX4" fmla="*/ 562708 w 773723"/>
              <a:gd name="connsiteY4" fmla="*/ 621323 h 1312984"/>
              <a:gd name="connsiteX5" fmla="*/ 363415 w 773723"/>
              <a:gd name="connsiteY5" fmla="*/ 773723 h 1312984"/>
              <a:gd name="connsiteX6" fmla="*/ 773723 w 773723"/>
              <a:gd name="connsiteY6" fmla="*/ 1019907 h 1312984"/>
              <a:gd name="connsiteX7" fmla="*/ 562708 w 773723"/>
              <a:gd name="connsiteY7" fmla="*/ 1066800 h 1312984"/>
              <a:gd name="connsiteX8" fmla="*/ 433754 w 773723"/>
              <a:gd name="connsiteY8" fmla="*/ 1137138 h 1312984"/>
              <a:gd name="connsiteX9" fmla="*/ 140677 w 773723"/>
              <a:gd name="connsiteY9" fmla="*/ 1184030 h 1312984"/>
              <a:gd name="connsiteX10" fmla="*/ 58615 w 773723"/>
              <a:gd name="connsiteY10" fmla="*/ 1312984 h 131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3723" h="1312984">
                <a:moveTo>
                  <a:pt x="211015" y="0"/>
                </a:moveTo>
                <a:lnTo>
                  <a:pt x="0" y="187569"/>
                </a:lnTo>
                <a:lnTo>
                  <a:pt x="269631" y="410307"/>
                </a:lnTo>
                <a:lnTo>
                  <a:pt x="175846" y="539261"/>
                </a:lnTo>
                <a:lnTo>
                  <a:pt x="562708" y="621323"/>
                </a:lnTo>
                <a:lnTo>
                  <a:pt x="363415" y="773723"/>
                </a:lnTo>
                <a:lnTo>
                  <a:pt x="773723" y="1019907"/>
                </a:lnTo>
                <a:lnTo>
                  <a:pt x="562708" y="1066800"/>
                </a:lnTo>
                <a:lnTo>
                  <a:pt x="433754" y="1137138"/>
                </a:lnTo>
                <a:lnTo>
                  <a:pt x="140677" y="1184030"/>
                </a:lnTo>
                <a:lnTo>
                  <a:pt x="58615" y="13129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084A08A-E72E-E046-97B4-247A36E65E6F}"/>
              </a:ext>
            </a:extLst>
          </p:cNvPr>
          <p:cNvSpPr/>
          <p:nvPr/>
        </p:nvSpPr>
        <p:spPr>
          <a:xfrm>
            <a:off x="3130062" y="3024554"/>
            <a:ext cx="363415" cy="1254369"/>
          </a:xfrm>
          <a:custGeom>
            <a:avLst/>
            <a:gdLst>
              <a:gd name="connsiteX0" fmla="*/ 211015 w 363415"/>
              <a:gd name="connsiteY0" fmla="*/ 0 h 1254369"/>
              <a:gd name="connsiteX1" fmla="*/ 117230 w 363415"/>
              <a:gd name="connsiteY1" fmla="*/ 164123 h 1254369"/>
              <a:gd name="connsiteX2" fmla="*/ 23446 w 363415"/>
              <a:gd name="connsiteY2" fmla="*/ 339969 h 1254369"/>
              <a:gd name="connsiteX3" fmla="*/ 93784 w 363415"/>
              <a:gd name="connsiteY3" fmla="*/ 445477 h 1254369"/>
              <a:gd name="connsiteX4" fmla="*/ 281353 w 363415"/>
              <a:gd name="connsiteY4" fmla="*/ 515815 h 1254369"/>
              <a:gd name="connsiteX5" fmla="*/ 0 w 363415"/>
              <a:gd name="connsiteY5" fmla="*/ 527538 h 1254369"/>
              <a:gd name="connsiteX6" fmla="*/ 351692 w 363415"/>
              <a:gd name="connsiteY6" fmla="*/ 715108 h 1254369"/>
              <a:gd name="connsiteX7" fmla="*/ 222738 w 363415"/>
              <a:gd name="connsiteY7" fmla="*/ 797169 h 1254369"/>
              <a:gd name="connsiteX8" fmla="*/ 281353 w 363415"/>
              <a:gd name="connsiteY8" fmla="*/ 902677 h 1254369"/>
              <a:gd name="connsiteX9" fmla="*/ 140676 w 363415"/>
              <a:gd name="connsiteY9" fmla="*/ 1090246 h 1254369"/>
              <a:gd name="connsiteX10" fmla="*/ 363415 w 363415"/>
              <a:gd name="connsiteY10" fmla="*/ 1113692 h 1254369"/>
              <a:gd name="connsiteX11" fmla="*/ 293076 w 363415"/>
              <a:gd name="connsiteY11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415" h="1254369">
                <a:moveTo>
                  <a:pt x="211015" y="0"/>
                </a:moveTo>
                <a:lnTo>
                  <a:pt x="117230" y="164123"/>
                </a:lnTo>
                <a:lnTo>
                  <a:pt x="23446" y="339969"/>
                </a:lnTo>
                <a:lnTo>
                  <a:pt x="93784" y="445477"/>
                </a:lnTo>
                <a:lnTo>
                  <a:pt x="281353" y="515815"/>
                </a:lnTo>
                <a:lnTo>
                  <a:pt x="0" y="527538"/>
                </a:lnTo>
                <a:lnTo>
                  <a:pt x="351692" y="715108"/>
                </a:lnTo>
                <a:lnTo>
                  <a:pt x="222738" y="797169"/>
                </a:lnTo>
                <a:lnTo>
                  <a:pt x="281353" y="902677"/>
                </a:lnTo>
                <a:lnTo>
                  <a:pt x="140676" y="1090246"/>
                </a:lnTo>
                <a:lnTo>
                  <a:pt x="363415" y="1113692"/>
                </a:lnTo>
                <a:lnTo>
                  <a:pt x="293076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7509587-E435-AE48-ACFA-1E932B8198C5}"/>
              </a:ext>
            </a:extLst>
          </p:cNvPr>
          <p:cNvSpPr/>
          <p:nvPr/>
        </p:nvSpPr>
        <p:spPr>
          <a:xfrm>
            <a:off x="3739662" y="3001108"/>
            <a:ext cx="410307" cy="1254369"/>
          </a:xfrm>
          <a:custGeom>
            <a:avLst/>
            <a:gdLst>
              <a:gd name="connsiteX0" fmla="*/ 304800 w 410307"/>
              <a:gd name="connsiteY0" fmla="*/ 0 h 773723"/>
              <a:gd name="connsiteX1" fmla="*/ 128953 w 410307"/>
              <a:gd name="connsiteY1" fmla="*/ 152400 h 773723"/>
              <a:gd name="connsiteX2" fmla="*/ 386861 w 410307"/>
              <a:gd name="connsiteY2" fmla="*/ 269630 h 773723"/>
              <a:gd name="connsiteX3" fmla="*/ 35169 w 410307"/>
              <a:gd name="connsiteY3" fmla="*/ 363415 h 773723"/>
              <a:gd name="connsiteX4" fmla="*/ 164123 w 410307"/>
              <a:gd name="connsiteY4" fmla="*/ 504092 h 773723"/>
              <a:gd name="connsiteX5" fmla="*/ 0 w 410307"/>
              <a:gd name="connsiteY5" fmla="*/ 562707 h 773723"/>
              <a:gd name="connsiteX6" fmla="*/ 410307 w 410307"/>
              <a:gd name="connsiteY6" fmla="*/ 668215 h 773723"/>
              <a:gd name="connsiteX7" fmla="*/ 152400 w 410307"/>
              <a:gd name="connsiteY7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07" h="773723">
                <a:moveTo>
                  <a:pt x="304800" y="0"/>
                </a:moveTo>
                <a:lnTo>
                  <a:pt x="128953" y="152400"/>
                </a:lnTo>
                <a:lnTo>
                  <a:pt x="386861" y="269630"/>
                </a:lnTo>
                <a:lnTo>
                  <a:pt x="35169" y="363415"/>
                </a:lnTo>
                <a:lnTo>
                  <a:pt x="164123" y="504092"/>
                </a:lnTo>
                <a:lnTo>
                  <a:pt x="0" y="562707"/>
                </a:lnTo>
                <a:lnTo>
                  <a:pt x="410307" y="668215"/>
                </a:lnTo>
                <a:lnTo>
                  <a:pt x="152400" y="773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8697D-18A0-4C46-AD62-5F96F8D69A44}"/>
              </a:ext>
            </a:extLst>
          </p:cNvPr>
          <p:cNvSpPr/>
          <p:nvPr/>
        </p:nvSpPr>
        <p:spPr>
          <a:xfrm>
            <a:off x="4536831" y="3024554"/>
            <a:ext cx="468923" cy="1230923"/>
          </a:xfrm>
          <a:custGeom>
            <a:avLst/>
            <a:gdLst>
              <a:gd name="connsiteX0" fmla="*/ 199292 w 468923"/>
              <a:gd name="connsiteY0" fmla="*/ 0 h 1125415"/>
              <a:gd name="connsiteX1" fmla="*/ 293077 w 468923"/>
              <a:gd name="connsiteY1" fmla="*/ 234461 h 1125415"/>
              <a:gd name="connsiteX2" fmla="*/ 164123 w 468923"/>
              <a:gd name="connsiteY2" fmla="*/ 375138 h 1125415"/>
              <a:gd name="connsiteX3" fmla="*/ 468923 w 468923"/>
              <a:gd name="connsiteY3" fmla="*/ 433754 h 1125415"/>
              <a:gd name="connsiteX4" fmla="*/ 105507 w 468923"/>
              <a:gd name="connsiteY4" fmla="*/ 621323 h 1125415"/>
              <a:gd name="connsiteX5" fmla="*/ 351692 w 468923"/>
              <a:gd name="connsiteY5" fmla="*/ 785446 h 1125415"/>
              <a:gd name="connsiteX6" fmla="*/ 0 w 468923"/>
              <a:gd name="connsiteY6" fmla="*/ 890954 h 1125415"/>
              <a:gd name="connsiteX7" fmla="*/ 410307 w 468923"/>
              <a:gd name="connsiteY7" fmla="*/ 1066800 h 1125415"/>
              <a:gd name="connsiteX8" fmla="*/ 281354 w 468923"/>
              <a:gd name="connsiteY8" fmla="*/ 1125415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923" h="1125415">
                <a:moveTo>
                  <a:pt x="199292" y="0"/>
                </a:moveTo>
                <a:lnTo>
                  <a:pt x="293077" y="234461"/>
                </a:lnTo>
                <a:lnTo>
                  <a:pt x="164123" y="375138"/>
                </a:lnTo>
                <a:lnTo>
                  <a:pt x="468923" y="433754"/>
                </a:lnTo>
                <a:lnTo>
                  <a:pt x="105507" y="621323"/>
                </a:lnTo>
                <a:lnTo>
                  <a:pt x="351692" y="785446"/>
                </a:lnTo>
                <a:lnTo>
                  <a:pt x="0" y="890954"/>
                </a:lnTo>
                <a:lnTo>
                  <a:pt x="410307" y="1066800"/>
                </a:lnTo>
                <a:lnTo>
                  <a:pt x="281354" y="11254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9B6C6B2-B4F4-2E44-BA8E-A192D399D728}"/>
              </a:ext>
            </a:extLst>
          </p:cNvPr>
          <p:cNvSpPr/>
          <p:nvPr/>
        </p:nvSpPr>
        <p:spPr>
          <a:xfrm>
            <a:off x="5287108" y="3024554"/>
            <a:ext cx="468923" cy="1195754"/>
          </a:xfrm>
          <a:custGeom>
            <a:avLst/>
            <a:gdLst>
              <a:gd name="connsiteX0" fmla="*/ 187569 w 468923"/>
              <a:gd name="connsiteY0" fmla="*/ 0 h 1195754"/>
              <a:gd name="connsiteX1" fmla="*/ 70338 w 468923"/>
              <a:gd name="connsiteY1" fmla="*/ 257908 h 1195754"/>
              <a:gd name="connsiteX2" fmla="*/ 211015 w 468923"/>
              <a:gd name="connsiteY2" fmla="*/ 539261 h 1195754"/>
              <a:gd name="connsiteX3" fmla="*/ 0 w 468923"/>
              <a:gd name="connsiteY3" fmla="*/ 750277 h 1195754"/>
              <a:gd name="connsiteX4" fmla="*/ 468923 w 468923"/>
              <a:gd name="connsiteY4" fmla="*/ 1137138 h 1195754"/>
              <a:gd name="connsiteX5" fmla="*/ 222738 w 468923"/>
              <a:gd name="connsiteY5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923" h="1195754">
                <a:moveTo>
                  <a:pt x="187569" y="0"/>
                </a:moveTo>
                <a:lnTo>
                  <a:pt x="70338" y="257908"/>
                </a:lnTo>
                <a:lnTo>
                  <a:pt x="211015" y="539261"/>
                </a:lnTo>
                <a:lnTo>
                  <a:pt x="0" y="750277"/>
                </a:lnTo>
                <a:lnTo>
                  <a:pt x="468923" y="1137138"/>
                </a:lnTo>
                <a:lnTo>
                  <a:pt x="222738" y="11957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064B71C-EBC8-B14B-B381-98FA162AA62E}"/>
              </a:ext>
            </a:extLst>
          </p:cNvPr>
          <p:cNvSpPr/>
          <p:nvPr/>
        </p:nvSpPr>
        <p:spPr>
          <a:xfrm>
            <a:off x="6096000" y="2977662"/>
            <a:ext cx="257908" cy="1289538"/>
          </a:xfrm>
          <a:custGeom>
            <a:avLst/>
            <a:gdLst>
              <a:gd name="connsiteX0" fmla="*/ 46892 w 257908"/>
              <a:gd name="connsiteY0" fmla="*/ 0 h 1289538"/>
              <a:gd name="connsiteX1" fmla="*/ 140677 w 257908"/>
              <a:gd name="connsiteY1" fmla="*/ 281353 h 1289538"/>
              <a:gd name="connsiteX2" fmla="*/ 0 w 257908"/>
              <a:gd name="connsiteY2" fmla="*/ 762000 h 1289538"/>
              <a:gd name="connsiteX3" fmla="*/ 199292 w 257908"/>
              <a:gd name="connsiteY3" fmla="*/ 1031630 h 1289538"/>
              <a:gd name="connsiteX4" fmla="*/ 128954 w 257908"/>
              <a:gd name="connsiteY4" fmla="*/ 1055076 h 1289538"/>
              <a:gd name="connsiteX5" fmla="*/ 35169 w 257908"/>
              <a:gd name="connsiteY5" fmla="*/ 1137138 h 1289538"/>
              <a:gd name="connsiteX6" fmla="*/ 257908 w 257908"/>
              <a:gd name="connsiteY6" fmla="*/ 1172307 h 1289538"/>
              <a:gd name="connsiteX7" fmla="*/ 46892 w 257908"/>
              <a:gd name="connsiteY7" fmla="*/ 1207476 h 1289538"/>
              <a:gd name="connsiteX8" fmla="*/ 246185 w 257908"/>
              <a:gd name="connsiteY8" fmla="*/ 1242646 h 1289538"/>
              <a:gd name="connsiteX9" fmla="*/ 105508 w 257908"/>
              <a:gd name="connsiteY9" fmla="*/ 1289538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908" h="1289538">
                <a:moveTo>
                  <a:pt x="46892" y="0"/>
                </a:moveTo>
                <a:lnTo>
                  <a:pt x="140677" y="281353"/>
                </a:lnTo>
                <a:lnTo>
                  <a:pt x="0" y="762000"/>
                </a:lnTo>
                <a:lnTo>
                  <a:pt x="199292" y="1031630"/>
                </a:lnTo>
                <a:lnTo>
                  <a:pt x="128954" y="1055076"/>
                </a:lnTo>
                <a:lnTo>
                  <a:pt x="35169" y="1137138"/>
                </a:lnTo>
                <a:lnTo>
                  <a:pt x="257908" y="1172307"/>
                </a:lnTo>
                <a:lnTo>
                  <a:pt x="46892" y="1207476"/>
                </a:lnTo>
                <a:lnTo>
                  <a:pt x="246185" y="1242646"/>
                </a:lnTo>
                <a:lnTo>
                  <a:pt x="105508" y="128953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ED114A8-A3FC-0A42-961B-6AFD390D88DE}"/>
              </a:ext>
            </a:extLst>
          </p:cNvPr>
          <p:cNvSpPr/>
          <p:nvPr/>
        </p:nvSpPr>
        <p:spPr>
          <a:xfrm flipH="1">
            <a:off x="7183596" y="3001108"/>
            <a:ext cx="468924" cy="1312984"/>
          </a:xfrm>
          <a:custGeom>
            <a:avLst/>
            <a:gdLst>
              <a:gd name="connsiteX0" fmla="*/ 211015 w 773723"/>
              <a:gd name="connsiteY0" fmla="*/ 0 h 1312984"/>
              <a:gd name="connsiteX1" fmla="*/ 0 w 773723"/>
              <a:gd name="connsiteY1" fmla="*/ 187569 h 1312984"/>
              <a:gd name="connsiteX2" fmla="*/ 269631 w 773723"/>
              <a:gd name="connsiteY2" fmla="*/ 410307 h 1312984"/>
              <a:gd name="connsiteX3" fmla="*/ 175846 w 773723"/>
              <a:gd name="connsiteY3" fmla="*/ 539261 h 1312984"/>
              <a:gd name="connsiteX4" fmla="*/ 562708 w 773723"/>
              <a:gd name="connsiteY4" fmla="*/ 621323 h 1312984"/>
              <a:gd name="connsiteX5" fmla="*/ 363415 w 773723"/>
              <a:gd name="connsiteY5" fmla="*/ 773723 h 1312984"/>
              <a:gd name="connsiteX6" fmla="*/ 773723 w 773723"/>
              <a:gd name="connsiteY6" fmla="*/ 1019907 h 1312984"/>
              <a:gd name="connsiteX7" fmla="*/ 562708 w 773723"/>
              <a:gd name="connsiteY7" fmla="*/ 1066800 h 1312984"/>
              <a:gd name="connsiteX8" fmla="*/ 433754 w 773723"/>
              <a:gd name="connsiteY8" fmla="*/ 1137138 h 1312984"/>
              <a:gd name="connsiteX9" fmla="*/ 140677 w 773723"/>
              <a:gd name="connsiteY9" fmla="*/ 1184030 h 1312984"/>
              <a:gd name="connsiteX10" fmla="*/ 58615 w 773723"/>
              <a:gd name="connsiteY10" fmla="*/ 1312984 h 131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3723" h="1312984">
                <a:moveTo>
                  <a:pt x="211015" y="0"/>
                </a:moveTo>
                <a:lnTo>
                  <a:pt x="0" y="187569"/>
                </a:lnTo>
                <a:lnTo>
                  <a:pt x="269631" y="410307"/>
                </a:lnTo>
                <a:lnTo>
                  <a:pt x="175846" y="539261"/>
                </a:lnTo>
                <a:lnTo>
                  <a:pt x="562708" y="621323"/>
                </a:lnTo>
                <a:lnTo>
                  <a:pt x="363415" y="773723"/>
                </a:lnTo>
                <a:lnTo>
                  <a:pt x="773723" y="1019907"/>
                </a:lnTo>
                <a:lnTo>
                  <a:pt x="562708" y="1066800"/>
                </a:lnTo>
                <a:lnTo>
                  <a:pt x="433754" y="1137138"/>
                </a:lnTo>
                <a:lnTo>
                  <a:pt x="140677" y="1184030"/>
                </a:lnTo>
                <a:lnTo>
                  <a:pt x="58615" y="13129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853CEBF-2BBD-C143-AE0F-B93AE096058E}"/>
              </a:ext>
            </a:extLst>
          </p:cNvPr>
          <p:cNvSpPr/>
          <p:nvPr/>
        </p:nvSpPr>
        <p:spPr>
          <a:xfrm>
            <a:off x="6579858" y="2986481"/>
            <a:ext cx="410307" cy="1254369"/>
          </a:xfrm>
          <a:custGeom>
            <a:avLst/>
            <a:gdLst>
              <a:gd name="connsiteX0" fmla="*/ 304800 w 410307"/>
              <a:gd name="connsiteY0" fmla="*/ 0 h 773723"/>
              <a:gd name="connsiteX1" fmla="*/ 128953 w 410307"/>
              <a:gd name="connsiteY1" fmla="*/ 152400 h 773723"/>
              <a:gd name="connsiteX2" fmla="*/ 386861 w 410307"/>
              <a:gd name="connsiteY2" fmla="*/ 269630 h 773723"/>
              <a:gd name="connsiteX3" fmla="*/ 35169 w 410307"/>
              <a:gd name="connsiteY3" fmla="*/ 363415 h 773723"/>
              <a:gd name="connsiteX4" fmla="*/ 164123 w 410307"/>
              <a:gd name="connsiteY4" fmla="*/ 504092 h 773723"/>
              <a:gd name="connsiteX5" fmla="*/ 0 w 410307"/>
              <a:gd name="connsiteY5" fmla="*/ 562707 h 773723"/>
              <a:gd name="connsiteX6" fmla="*/ 410307 w 410307"/>
              <a:gd name="connsiteY6" fmla="*/ 668215 h 773723"/>
              <a:gd name="connsiteX7" fmla="*/ 152400 w 410307"/>
              <a:gd name="connsiteY7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07" h="773723">
                <a:moveTo>
                  <a:pt x="304800" y="0"/>
                </a:moveTo>
                <a:lnTo>
                  <a:pt x="128953" y="152400"/>
                </a:lnTo>
                <a:lnTo>
                  <a:pt x="386861" y="269630"/>
                </a:lnTo>
                <a:lnTo>
                  <a:pt x="35169" y="363415"/>
                </a:lnTo>
                <a:lnTo>
                  <a:pt x="164123" y="504092"/>
                </a:lnTo>
                <a:lnTo>
                  <a:pt x="0" y="562707"/>
                </a:lnTo>
                <a:lnTo>
                  <a:pt x="410307" y="668215"/>
                </a:lnTo>
                <a:lnTo>
                  <a:pt x="152400" y="773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543D92-A238-BF42-BFB8-B4436D963D8A}"/>
              </a:ext>
            </a:extLst>
          </p:cNvPr>
          <p:cNvSpPr/>
          <p:nvPr/>
        </p:nvSpPr>
        <p:spPr>
          <a:xfrm flipH="1">
            <a:off x="8156148" y="2977662"/>
            <a:ext cx="152400" cy="1230923"/>
          </a:xfrm>
          <a:custGeom>
            <a:avLst/>
            <a:gdLst>
              <a:gd name="connsiteX0" fmla="*/ 199292 w 468923"/>
              <a:gd name="connsiteY0" fmla="*/ 0 h 1125415"/>
              <a:gd name="connsiteX1" fmla="*/ 293077 w 468923"/>
              <a:gd name="connsiteY1" fmla="*/ 234461 h 1125415"/>
              <a:gd name="connsiteX2" fmla="*/ 164123 w 468923"/>
              <a:gd name="connsiteY2" fmla="*/ 375138 h 1125415"/>
              <a:gd name="connsiteX3" fmla="*/ 468923 w 468923"/>
              <a:gd name="connsiteY3" fmla="*/ 433754 h 1125415"/>
              <a:gd name="connsiteX4" fmla="*/ 105507 w 468923"/>
              <a:gd name="connsiteY4" fmla="*/ 621323 h 1125415"/>
              <a:gd name="connsiteX5" fmla="*/ 351692 w 468923"/>
              <a:gd name="connsiteY5" fmla="*/ 785446 h 1125415"/>
              <a:gd name="connsiteX6" fmla="*/ 0 w 468923"/>
              <a:gd name="connsiteY6" fmla="*/ 890954 h 1125415"/>
              <a:gd name="connsiteX7" fmla="*/ 410307 w 468923"/>
              <a:gd name="connsiteY7" fmla="*/ 1066800 h 1125415"/>
              <a:gd name="connsiteX8" fmla="*/ 281354 w 468923"/>
              <a:gd name="connsiteY8" fmla="*/ 1125415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923" h="1125415">
                <a:moveTo>
                  <a:pt x="199292" y="0"/>
                </a:moveTo>
                <a:lnTo>
                  <a:pt x="293077" y="234461"/>
                </a:lnTo>
                <a:lnTo>
                  <a:pt x="164123" y="375138"/>
                </a:lnTo>
                <a:lnTo>
                  <a:pt x="468923" y="433754"/>
                </a:lnTo>
                <a:lnTo>
                  <a:pt x="105507" y="621323"/>
                </a:lnTo>
                <a:lnTo>
                  <a:pt x="351692" y="785446"/>
                </a:lnTo>
                <a:lnTo>
                  <a:pt x="0" y="890954"/>
                </a:lnTo>
                <a:lnTo>
                  <a:pt x="410307" y="1066800"/>
                </a:lnTo>
                <a:lnTo>
                  <a:pt x="281354" y="11254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005121E-B40F-2C4E-A2AF-2EA89D35D8A1}"/>
              </a:ext>
            </a:extLst>
          </p:cNvPr>
          <p:cNvSpPr/>
          <p:nvPr/>
        </p:nvSpPr>
        <p:spPr>
          <a:xfrm flipH="1">
            <a:off x="8812176" y="2977662"/>
            <a:ext cx="256321" cy="1336430"/>
          </a:xfrm>
          <a:custGeom>
            <a:avLst/>
            <a:gdLst>
              <a:gd name="connsiteX0" fmla="*/ 187569 w 468923"/>
              <a:gd name="connsiteY0" fmla="*/ 0 h 1195754"/>
              <a:gd name="connsiteX1" fmla="*/ 70338 w 468923"/>
              <a:gd name="connsiteY1" fmla="*/ 257908 h 1195754"/>
              <a:gd name="connsiteX2" fmla="*/ 211015 w 468923"/>
              <a:gd name="connsiteY2" fmla="*/ 539261 h 1195754"/>
              <a:gd name="connsiteX3" fmla="*/ 0 w 468923"/>
              <a:gd name="connsiteY3" fmla="*/ 750277 h 1195754"/>
              <a:gd name="connsiteX4" fmla="*/ 468923 w 468923"/>
              <a:gd name="connsiteY4" fmla="*/ 1137138 h 1195754"/>
              <a:gd name="connsiteX5" fmla="*/ 222738 w 468923"/>
              <a:gd name="connsiteY5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923" h="1195754">
                <a:moveTo>
                  <a:pt x="187569" y="0"/>
                </a:moveTo>
                <a:lnTo>
                  <a:pt x="70338" y="257908"/>
                </a:lnTo>
                <a:lnTo>
                  <a:pt x="211015" y="539261"/>
                </a:lnTo>
                <a:lnTo>
                  <a:pt x="0" y="750277"/>
                </a:lnTo>
                <a:lnTo>
                  <a:pt x="468923" y="1137138"/>
                </a:lnTo>
                <a:lnTo>
                  <a:pt x="222738" y="11957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537327D-A67F-C44E-86A1-4DBC618D16DE}"/>
              </a:ext>
            </a:extLst>
          </p:cNvPr>
          <p:cNvSpPr/>
          <p:nvPr/>
        </p:nvSpPr>
        <p:spPr>
          <a:xfrm flipH="1">
            <a:off x="9574349" y="3021188"/>
            <a:ext cx="224558" cy="1254369"/>
          </a:xfrm>
          <a:custGeom>
            <a:avLst/>
            <a:gdLst>
              <a:gd name="connsiteX0" fmla="*/ 211015 w 363415"/>
              <a:gd name="connsiteY0" fmla="*/ 0 h 1254369"/>
              <a:gd name="connsiteX1" fmla="*/ 117230 w 363415"/>
              <a:gd name="connsiteY1" fmla="*/ 164123 h 1254369"/>
              <a:gd name="connsiteX2" fmla="*/ 23446 w 363415"/>
              <a:gd name="connsiteY2" fmla="*/ 339969 h 1254369"/>
              <a:gd name="connsiteX3" fmla="*/ 93784 w 363415"/>
              <a:gd name="connsiteY3" fmla="*/ 445477 h 1254369"/>
              <a:gd name="connsiteX4" fmla="*/ 281353 w 363415"/>
              <a:gd name="connsiteY4" fmla="*/ 515815 h 1254369"/>
              <a:gd name="connsiteX5" fmla="*/ 0 w 363415"/>
              <a:gd name="connsiteY5" fmla="*/ 527538 h 1254369"/>
              <a:gd name="connsiteX6" fmla="*/ 351692 w 363415"/>
              <a:gd name="connsiteY6" fmla="*/ 715108 h 1254369"/>
              <a:gd name="connsiteX7" fmla="*/ 222738 w 363415"/>
              <a:gd name="connsiteY7" fmla="*/ 797169 h 1254369"/>
              <a:gd name="connsiteX8" fmla="*/ 281353 w 363415"/>
              <a:gd name="connsiteY8" fmla="*/ 902677 h 1254369"/>
              <a:gd name="connsiteX9" fmla="*/ 140676 w 363415"/>
              <a:gd name="connsiteY9" fmla="*/ 1090246 h 1254369"/>
              <a:gd name="connsiteX10" fmla="*/ 363415 w 363415"/>
              <a:gd name="connsiteY10" fmla="*/ 1113692 h 1254369"/>
              <a:gd name="connsiteX11" fmla="*/ 293076 w 363415"/>
              <a:gd name="connsiteY11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415" h="1254369">
                <a:moveTo>
                  <a:pt x="211015" y="0"/>
                </a:moveTo>
                <a:lnTo>
                  <a:pt x="117230" y="164123"/>
                </a:lnTo>
                <a:lnTo>
                  <a:pt x="23446" y="339969"/>
                </a:lnTo>
                <a:lnTo>
                  <a:pt x="93784" y="445477"/>
                </a:lnTo>
                <a:lnTo>
                  <a:pt x="281353" y="515815"/>
                </a:lnTo>
                <a:lnTo>
                  <a:pt x="0" y="527538"/>
                </a:lnTo>
                <a:lnTo>
                  <a:pt x="351692" y="715108"/>
                </a:lnTo>
                <a:lnTo>
                  <a:pt x="222738" y="797169"/>
                </a:lnTo>
                <a:lnTo>
                  <a:pt x="281353" y="902677"/>
                </a:lnTo>
                <a:lnTo>
                  <a:pt x="140676" y="1090246"/>
                </a:lnTo>
                <a:lnTo>
                  <a:pt x="363415" y="1113692"/>
                </a:lnTo>
                <a:lnTo>
                  <a:pt x="293076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81EBB0-0584-6A4B-A66B-A128919B92AE}"/>
              </a:ext>
            </a:extLst>
          </p:cNvPr>
          <p:cNvSpPr/>
          <p:nvPr/>
        </p:nvSpPr>
        <p:spPr>
          <a:xfrm>
            <a:off x="2538046" y="1452283"/>
            <a:ext cx="773723" cy="7453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A0118-C3CE-114B-89ED-AA396A8AFD37}"/>
              </a:ext>
            </a:extLst>
          </p:cNvPr>
          <p:cNvSpPr txBox="1"/>
          <p:nvPr/>
        </p:nvSpPr>
        <p:spPr>
          <a:xfrm>
            <a:off x="2315987" y="4515501"/>
            <a:ext cx="893804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Artificial portfolios formed at various diversity and overlap levels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Stocks follow fractional/geometrical Brownian motion to simulate stock prices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Weights on each stock are rebalanced to optimize Sharpe Ratio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Rebalancing cascades occur when multiple portfolios rebalance together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Compare statistics to real world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1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CA0F-5618-534E-9EFF-5DBA29AD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E477C-CE93-B745-88E9-0832D938D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Delpini D, </a:t>
                </a:r>
                <a:r>
                  <a:rPr lang="en-CA" dirty="0" err="1"/>
                  <a:t>Battiston</a:t>
                </a:r>
                <a:r>
                  <a:rPr lang="en-CA" dirty="0"/>
                  <a:t> S, </a:t>
                </a:r>
                <a:r>
                  <a:rPr lang="en-CA" dirty="0" err="1"/>
                  <a:t>Caldarelli</a:t>
                </a:r>
                <a:r>
                  <a:rPr lang="en-CA" dirty="0"/>
                  <a:t> G, </a:t>
                </a:r>
                <a:r>
                  <a:rPr lang="en-CA" dirty="0" err="1"/>
                  <a:t>Riccaboni</a:t>
                </a:r>
                <a:r>
                  <a:rPr lang="en-CA" dirty="0"/>
                  <a:t> M (2019) Systemic risk from investment similarities. </a:t>
                </a:r>
                <a:r>
                  <a:rPr lang="en-CA" dirty="0" err="1"/>
                  <a:t>PLoS</a:t>
                </a:r>
                <a:r>
                  <a:rPr lang="en-CA" dirty="0"/>
                  <a:t> ONE 14(5): e0217141. https:// </a:t>
                </a:r>
                <a:r>
                  <a:rPr lang="en-CA" dirty="0" err="1"/>
                  <a:t>doi.org</a:t>
                </a:r>
                <a:r>
                  <a:rPr lang="en-CA" dirty="0"/>
                  <a:t>/10.1371/journal.pone.0217141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Sharpe Ratio – higher the better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E477C-CE93-B745-88E9-0832D938D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389</Words>
  <Application>Microsoft Macintosh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Rebalancing Cascades on the Stock Market  </vt:lpstr>
      <vt:lpstr>Modern Portfolio Theory (MPT)</vt:lpstr>
      <vt:lpstr>PowerPoint Presentation</vt:lpstr>
      <vt:lpstr>Shock Propagation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Braedyn Au</dc:creator>
  <cp:lastModifiedBy>Braedyn Au</cp:lastModifiedBy>
  <cp:revision>23</cp:revision>
  <dcterms:created xsi:type="dcterms:W3CDTF">2020-05-18T21:14:21Z</dcterms:created>
  <dcterms:modified xsi:type="dcterms:W3CDTF">2020-05-20T02:59:20Z</dcterms:modified>
</cp:coreProperties>
</file>