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A48CB3-D810-4E9F-A9EA-B5C1D9DAF739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1FDAFA7-BFAC-49C1-B7D7-0A6CC0A3EA06}">
      <dgm:prSet/>
      <dgm:spPr/>
      <dgm:t>
        <a:bodyPr/>
        <a:lstStyle/>
        <a:p>
          <a:r>
            <a:rPr lang="en-US" dirty="0"/>
            <a:t>TF-IDF vectors for each document are loaded from a results file</a:t>
          </a:r>
        </a:p>
      </dgm:t>
    </dgm:pt>
    <dgm:pt modelId="{6D5B52A7-1077-4EB8-A7A1-EA251BCFA9AB}" type="parTrans" cxnId="{DD52F0D2-B7F2-41BC-9EF9-3D8F4A1E3422}">
      <dgm:prSet/>
      <dgm:spPr/>
      <dgm:t>
        <a:bodyPr/>
        <a:lstStyle/>
        <a:p>
          <a:endParaRPr lang="en-US"/>
        </a:p>
      </dgm:t>
    </dgm:pt>
    <dgm:pt modelId="{30B99093-B0ED-45F5-9721-3A5CCD4C1C5D}" type="sibTrans" cxnId="{DD52F0D2-B7F2-41BC-9EF9-3D8F4A1E3422}">
      <dgm:prSet/>
      <dgm:spPr/>
      <dgm:t>
        <a:bodyPr/>
        <a:lstStyle/>
        <a:p>
          <a:endParaRPr lang="en-US"/>
        </a:p>
      </dgm:t>
    </dgm:pt>
    <dgm:pt modelId="{924B7528-F1B6-45F7-A9DF-480349CA7E71}">
      <dgm:prSet/>
      <dgm:spPr/>
      <dgm:t>
        <a:bodyPr/>
        <a:lstStyle/>
        <a:p>
          <a:r>
            <a:rPr lang="en-US"/>
            <a:t>A small subset of documents are reserved for the testing set</a:t>
          </a:r>
        </a:p>
      </dgm:t>
    </dgm:pt>
    <dgm:pt modelId="{6BA0ED5D-B3B0-4F73-94BA-864AAC420C0C}" type="parTrans" cxnId="{A2EE3184-CA40-4CB5-9599-5D8B9327009C}">
      <dgm:prSet/>
      <dgm:spPr/>
      <dgm:t>
        <a:bodyPr/>
        <a:lstStyle/>
        <a:p>
          <a:endParaRPr lang="en-US"/>
        </a:p>
      </dgm:t>
    </dgm:pt>
    <dgm:pt modelId="{D93C7CD8-B51C-4872-96FA-80DAECD40901}" type="sibTrans" cxnId="{A2EE3184-CA40-4CB5-9599-5D8B9327009C}">
      <dgm:prSet/>
      <dgm:spPr/>
      <dgm:t>
        <a:bodyPr/>
        <a:lstStyle/>
        <a:p>
          <a:endParaRPr lang="en-US"/>
        </a:p>
      </dgm:t>
    </dgm:pt>
    <dgm:pt modelId="{4D039127-AF8B-498B-A932-CCCB868601A6}">
      <dgm:prSet/>
      <dgm:spPr/>
      <dgm:t>
        <a:bodyPr/>
        <a:lstStyle/>
        <a:p>
          <a:r>
            <a:rPr lang="en-US"/>
            <a:t>Uses training set to determine the centroids for each class</a:t>
          </a:r>
        </a:p>
      </dgm:t>
    </dgm:pt>
    <dgm:pt modelId="{ED947922-EE7F-4026-BCED-10D6CF9F5384}" type="parTrans" cxnId="{5256B3CE-8F57-478C-90B3-28C039B4D4A0}">
      <dgm:prSet/>
      <dgm:spPr/>
      <dgm:t>
        <a:bodyPr/>
        <a:lstStyle/>
        <a:p>
          <a:endParaRPr lang="en-US"/>
        </a:p>
      </dgm:t>
    </dgm:pt>
    <dgm:pt modelId="{169FBA72-6BED-4AAF-A069-21C501E40A48}" type="sibTrans" cxnId="{5256B3CE-8F57-478C-90B3-28C039B4D4A0}">
      <dgm:prSet/>
      <dgm:spPr/>
      <dgm:t>
        <a:bodyPr/>
        <a:lstStyle/>
        <a:p>
          <a:endParaRPr lang="en-US"/>
        </a:p>
      </dgm:t>
    </dgm:pt>
    <dgm:pt modelId="{B3D929AB-A600-49D0-B493-2C9FF1015E2B}">
      <dgm:prSet/>
      <dgm:spPr/>
      <dgm:t>
        <a:bodyPr/>
        <a:lstStyle/>
        <a:p>
          <a:r>
            <a:rPr lang="en-US"/>
            <a:t>Based on centroids, classifies the testing set</a:t>
          </a:r>
        </a:p>
      </dgm:t>
    </dgm:pt>
    <dgm:pt modelId="{D6C842EB-7228-4C2D-9823-5CFDD2A6698D}" type="parTrans" cxnId="{03EFDCEA-57D1-4DAB-9F74-BC24820B6CF2}">
      <dgm:prSet/>
      <dgm:spPr/>
      <dgm:t>
        <a:bodyPr/>
        <a:lstStyle/>
        <a:p>
          <a:endParaRPr lang="en-US"/>
        </a:p>
      </dgm:t>
    </dgm:pt>
    <dgm:pt modelId="{9FBC9C1E-E646-4E4A-8956-6B8BA141A0F5}" type="sibTrans" cxnId="{03EFDCEA-57D1-4DAB-9F74-BC24820B6CF2}">
      <dgm:prSet/>
      <dgm:spPr/>
      <dgm:t>
        <a:bodyPr/>
        <a:lstStyle/>
        <a:p>
          <a:endParaRPr lang="en-US"/>
        </a:p>
      </dgm:t>
    </dgm:pt>
    <dgm:pt modelId="{6E00F501-D45A-46B9-AC90-E26886D405FF}">
      <dgm:prSet/>
      <dgm:spPr/>
      <dgm:t>
        <a:bodyPr/>
        <a:lstStyle/>
        <a:p>
          <a:r>
            <a:rPr lang="en-US" dirty="0"/>
            <a:t>5 fold cross validation &amp; classification accuracy </a:t>
          </a:r>
        </a:p>
      </dgm:t>
    </dgm:pt>
    <dgm:pt modelId="{88EB8629-3761-4D9F-92D3-10AD47861C40}" type="parTrans" cxnId="{CC3B0B9F-CE41-462A-AF94-A96C76830B08}">
      <dgm:prSet/>
      <dgm:spPr/>
      <dgm:t>
        <a:bodyPr/>
        <a:lstStyle/>
        <a:p>
          <a:endParaRPr lang="en-US"/>
        </a:p>
      </dgm:t>
    </dgm:pt>
    <dgm:pt modelId="{E8645C56-4F16-4DBC-9CAD-F56BE48EF0E1}" type="sibTrans" cxnId="{CC3B0B9F-CE41-462A-AF94-A96C76830B08}">
      <dgm:prSet/>
      <dgm:spPr/>
      <dgm:t>
        <a:bodyPr/>
        <a:lstStyle/>
        <a:p>
          <a:endParaRPr lang="en-US"/>
        </a:p>
      </dgm:t>
    </dgm:pt>
    <dgm:pt modelId="{8917E8FD-AF17-4B84-9ECC-ECD00852A6D6}" type="pres">
      <dgm:prSet presAssocID="{77A48CB3-D810-4E9F-A9EA-B5C1D9DAF739}" presName="vert0" presStyleCnt="0">
        <dgm:presLayoutVars>
          <dgm:dir/>
          <dgm:animOne val="branch"/>
          <dgm:animLvl val="lvl"/>
        </dgm:presLayoutVars>
      </dgm:prSet>
      <dgm:spPr/>
    </dgm:pt>
    <dgm:pt modelId="{1596D62B-968B-414C-9955-256C0CE1AC7D}" type="pres">
      <dgm:prSet presAssocID="{91FDAFA7-BFAC-49C1-B7D7-0A6CC0A3EA06}" presName="thickLine" presStyleLbl="alignNode1" presStyleIdx="0" presStyleCnt="5"/>
      <dgm:spPr/>
    </dgm:pt>
    <dgm:pt modelId="{B2A45633-3ACC-4700-8541-558D8108DBE0}" type="pres">
      <dgm:prSet presAssocID="{91FDAFA7-BFAC-49C1-B7D7-0A6CC0A3EA06}" presName="horz1" presStyleCnt="0"/>
      <dgm:spPr/>
    </dgm:pt>
    <dgm:pt modelId="{235DD201-75AB-45D6-B78D-8BFC57CEF96F}" type="pres">
      <dgm:prSet presAssocID="{91FDAFA7-BFAC-49C1-B7D7-0A6CC0A3EA06}" presName="tx1" presStyleLbl="revTx" presStyleIdx="0" presStyleCnt="5"/>
      <dgm:spPr/>
    </dgm:pt>
    <dgm:pt modelId="{2DACD644-1816-4B18-A285-C8482D947226}" type="pres">
      <dgm:prSet presAssocID="{91FDAFA7-BFAC-49C1-B7D7-0A6CC0A3EA06}" presName="vert1" presStyleCnt="0"/>
      <dgm:spPr/>
    </dgm:pt>
    <dgm:pt modelId="{8FF43944-7E1A-4426-904B-6509AF1C707F}" type="pres">
      <dgm:prSet presAssocID="{924B7528-F1B6-45F7-A9DF-480349CA7E71}" presName="thickLine" presStyleLbl="alignNode1" presStyleIdx="1" presStyleCnt="5"/>
      <dgm:spPr/>
    </dgm:pt>
    <dgm:pt modelId="{516A497F-4F4C-47DA-A3FA-2D99C17D47E5}" type="pres">
      <dgm:prSet presAssocID="{924B7528-F1B6-45F7-A9DF-480349CA7E71}" presName="horz1" presStyleCnt="0"/>
      <dgm:spPr/>
    </dgm:pt>
    <dgm:pt modelId="{98AF0D01-16A8-453E-B6A4-D4869F9A9D3B}" type="pres">
      <dgm:prSet presAssocID="{924B7528-F1B6-45F7-A9DF-480349CA7E71}" presName="tx1" presStyleLbl="revTx" presStyleIdx="1" presStyleCnt="5"/>
      <dgm:spPr/>
    </dgm:pt>
    <dgm:pt modelId="{7A1AC22E-2E87-49C9-8BB6-088C1C8C35D0}" type="pres">
      <dgm:prSet presAssocID="{924B7528-F1B6-45F7-A9DF-480349CA7E71}" presName="vert1" presStyleCnt="0"/>
      <dgm:spPr/>
    </dgm:pt>
    <dgm:pt modelId="{AA9FFA39-B160-4D4E-8CCD-5BB37FE9893F}" type="pres">
      <dgm:prSet presAssocID="{4D039127-AF8B-498B-A932-CCCB868601A6}" presName="thickLine" presStyleLbl="alignNode1" presStyleIdx="2" presStyleCnt="5"/>
      <dgm:spPr/>
    </dgm:pt>
    <dgm:pt modelId="{2EDEC8F2-607C-422B-B5E5-A0AA10B7C61D}" type="pres">
      <dgm:prSet presAssocID="{4D039127-AF8B-498B-A932-CCCB868601A6}" presName="horz1" presStyleCnt="0"/>
      <dgm:spPr/>
    </dgm:pt>
    <dgm:pt modelId="{37275F10-1726-43A5-A975-CFD1BD4018E7}" type="pres">
      <dgm:prSet presAssocID="{4D039127-AF8B-498B-A932-CCCB868601A6}" presName="tx1" presStyleLbl="revTx" presStyleIdx="2" presStyleCnt="5"/>
      <dgm:spPr/>
    </dgm:pt>
    <dgm:pt modelId="{94CC5AC6-2495-463D-9BA5-AE898A01EC0D}" type="pres">
      <dgm:prSet presAssocID="{4D039127-AF8B-498B-A932-CCCB868601A6}" presName="vert1" presStyleCnt="0"/>
      <dgm:spPr/>
    </dgm:pt>
    <dgm:pt modelId="{5F8869B2-C282-44F2-973E-C9FD3F4A0473}" type="pres">
      <dgm:prSet presAssocID="{B3D929AB-A600-49D0-B493-2C9FF1015E2B}" presName="thickLine" presStyleLbl="alignNode1" presStyleIdx="3" presStyleCnt="5"/>
      <dgm:spPr/>
    </dgm:pt>
    <dgm:pt modelId="{CBD3EA66-33B9-4526-A827-8167F36EBDCB}" type="pres">
      <dgm:prSet presAssocID="{B3D929AB-A600-49D0-B493-2C9FF1015E2B}" presName="horz1" presStyleCnt="0"/>
      <dgm:spPr/>
    </dgm:pt>
    <dgm:pt modelId="{3B395FFE-EB21-400C-B0FC-B35468C3AB8C}" type="pres">
      <dgm:prSet presAssocID="{B3D929AB-A600-49D0-B493-2C9FF1015E2B}" presName="tx1" presStyleLbl="revTx" presStyleIdx="3" presStyleCnt="5"/>
      <dgm:spPr/>
    </dgm:pt>
    <dgm:pt modelId="{D94BD3C6-CDC4-488A-979E-0B93EC6F610E}" type="pres">
      <dgm:prSet presAssocID="{B3D929AB-A600-49D0-B493-2C9FF1015E2B}" presName="vert1" presStyleCnt="0"/>
      <dgm:spPr/>
    </dgm:pt>
    <dgm:pt modelId="{B99C0B74-4608-4ACE-BDE3-C4ED709151D0}" type="pres">
      <dgm:prSet presAssocID="{6E00F501-D45A-46B9-AC90-E26886D405FF}" presName="thickLine" presStyleLbl="alignNode1" presStyleIdx="4" presStyleCnt="5"/>
      <dgm:spPr/>
    </dgm:pt>
    <dgm:pt modelId="{2220F494-26D1-4543-9CF2-63563DC2C3F6}" type="pres">
      <dgm:prSet presAssocID="{6E00F501-D45A-46B9-AC90-E26886D405FF}" presName="horz1" presStyleCnt="0"/>
      <dgm:spPr/>
    </dgm:pt>
    <dgm:pt modelId="{A17CD32A-51B5-4427-B162-59016C21E183}" type="pres">
      <dgm:prSet presAssocID="{6E00F501-D45A-46B9-AC90-E26886D405FF}" presName="tx1" presStyleLbl="revTx" presStyleIdx="4" presStyleCnt="5"/>
      <dgm:spPr/>
    </dgm:pt>
    <dgm:pt modelId="{CB4C5D98-4654-4090-87A9-01055390C2FC}" type="pres">
      <dgm:prSet presAssocID="{6E00F501-D45A-46B9-AC90-E26886D405FF}" presName="vert1" presStyleCnt="0"/>
      <dgm:spPr/>
    </dgm:pt>
  </dgm:ptLst>
  <dgm:cxnLst>
    <dgm:cxn modelId="{F9A91005-3BB8-4257-9EB2-16F763C36536}" type="presOf" srcId="{924B7528-F1B6-45F7-A9DF-480349CA7E71}" destId="{98AF0D01-16A8-453E-B6A4-D4869F9A9D3B}" srcOrd="0" destOrd="0" presId="urn:microsoft.com/office/officeart/2008/layout/LinedList"/>
    <dgm:cxn modelId="{E028FF31-6434-4FEC-8077-5A3203458DEA}" type="presOf" srcId="{B3D929AB-A600-49D0-B493-2C9FF1015E2B}" destId="{3B395FFE-EB21-400C-B0FC-B35468C3AB8C}" srcOrd="0" destOrd="0" presId="urn:microsoft.com/office/officeart/2008/layout/LinedList"/>
    <dgm:cxn modelId="{A2EE3184-CA40-4CB5-9599-5D8B9327009C}" srcId="{77A48CB3-D810-4E9F-A9EA-B5C1D9DAF739}" destId="{924B7528-F1B6-45F7-A9DF-480349CA7E71}" srcOrd="1" destOrd="0" parTransId="{6BA0ED5D-B3B0-4F73-94BA-864AAC420C0C}" sibTransId="{D93C7CD8-B51C-4872-96FA-80DAECD40901}"/>
    <dgm:cxn modelId="{27EAF188-812D-402F-801E-824DF0C63CAB}" type="presOf" srcId="{91FDAFA7-BFAC-49C1-B7D7-0A6CC0A3EA06}" destId="{235DD201-75AB-45D6-B78D-8BFC57CEF96F}" srcOrd="0" destOrd="0" presId="urn:microsoft.com/office/officeart/2008/layout/LinedList"/>
    <dgm:cxn modelId="{2B0BA593-B217-4B81-A7B0-6D4022228BC1}" type="presOf" srcId="{4D039127-AF8B-498B-A932-CCCB868601A6}" destId="{37275F10-1726-43A5-A975-CFD1BD4018E7}" srcOrd="0" destOrd="0" presId="urn:microsoft.com/office/officeart/2008/layout/LinedList"/>
    <dgm:cxn modelId="{CC3B0B9F-CE41-462A-AF94-A96C76830B08}" srcId="{77A48CB3-D810-4E9F-A9EA-B5C1D9DAF739}" destId="{6E00F501-D45A-46B9-AC90-E26886D405FF}" srcOrd="4" destOrd="0" parTransId="{88EB8629-3761-4D9F-92D3-10AD47861C40}" sibTransId="{E8645C56-4F16-4DBC-9CAD-F56BE48EF0E1}"/>
    <dgm:cxn modelId="{3E1CC7B9-F784-4819-AE5B-22F2D143D297}" type="presOf" srcId="{77A48CB3-D810-4E9F-A9EA-B5C1D9DAF739}" destId="{8917E8FD-AF17-4B84-9ECC-ECD00852A6D6}" srcOrd="0" destOrd="0" presId="urn:microsoft.com/office/officeart/2008/layout/LinedList"/>
    <dgm:cxn modelId="{5256B3CE-8F57-478C-90B3-28C039B4D4A0}" srcId="{77A48CB3-D810-4E9F-A9EA-B5C1D9DAF739}" destId="{4D039127-AF8B-498B-A932-CCCB868601A6}" srcOrd="2" destOrd="0" parTransId="{ED947922-EE7F-4026-BCED-10D6CF9F5384}" sibTransId="{169FBA72-6BED-4AAF-A069-21C501E40A48}"/>
    <dgm:cxn modelId="{DD52F0D2-B7F2-41BC-9EF9-3D8F4A1E3422}" srcId="{77A48CB3-D810-4E9F-A9EA-B5C1D9DAF739}" destId="{91FDAFA7-BFAC-49C1-B7D7-0A6CC0A3EA06}" srcOrd="0" destOrd="0" parTransId="{6D5B52A7-1077-4EB8-A7A1-EA251BCFA9AB}" sibTransId="{30B99093-B0ED-45F5-9721-3A5CCD4C1C5D}"/>
    <dgm:cxn modelId="{49CF68E9-6CA3-4551-A4E3-2B9543D9FAEB}" type="presOf" srcId="{6E00F501-D45A-46B9-AC90-E26886D405FF}" destId="{A17CD32A-51B5-4427-B162-59016C21E183}" srcOrd="0" destOrd="0" presId="urn:microsoft.com/office/officeart/2008/layout/LinedList"/>
    <dgm:cxn modelId="{03EFDCEA-57D1-4DAB-9F74-BC24820B6CF2}" srcId="{77A48CB3-D810-4E9F-A9EA-B5C1D9DAF739}" destId="{B3D929AB-A600-49D0-B493-2C9FF1015E2B}" srcOrd="3" destOrd="0" parTransId="{D6C842EB-7228-4C2D-9823-5CFDD2A6698D}" sibTransId="{9FBC9C1E-E646-4E4A-8956-6B8BA141A0F5}"/>
    <dgm:cxn modelId="{6A498D36-6C91-4407-9032-472A7BA9AD6D}" type="presParOf" srcId="{8917E8FD-AF17-4B84-9ECC-ECD00852A6D6}" destId="{1596D62B-968B-414C-9955-256C0CE1AC7D}" srcOrd="0" destOrd="0" presId="urn:microsoft.com/office/officeart/2008/layout/LinedList"/>
    <dgm:cxn modelId="{B4451784-94A5-4DF0-8B82-BFD9ADDD877A}" type="presParOf" srcId="{8917E8FD-AF17-4B84-9ECC-ECD00852A6D6}" destId="{B2A45633-3ACC-4700-8541-558D8108DBE0}" srcOrd="1" destOrd="0" presId="urn:microsoft.com/office/officeart/2008/layout/LinedList"/>
    <dgm:cxn modelId="{633FAD90-FD2C-4C26-8453-8038D8A518B0}" type="presParOf" srcId="{B2A45633-3ACC-4700-8541-558D8108DBE0}" destId="{235DD201-75AB-45D6-B78D-8BFC57CEF96F}" srcOrd="0" destOrd="0" presId="urn:microsoft.com/office/officeart/2008/layout/LinedList"/>
    <dgm:cxn modelId="{5C393B9D-D691-4F44-AAFD-563725095280}" type="presParOf" srcId="{B2A45633-3ACC-4700-8541-558D8108DBE0}" destId="{2DACD644-1816-4B18-A285-C8482D947226}" srcOrd="1" destOrd="0" presId="urn:microsoft.com/office/officeart/2008/layout/LinedList"/>
    <dgm:cxn modelId="{A880C377-5C29-4767-BFC4-C11F1B540ED3}" type="presParOf" srcId="{8917E8FD-AF17-4B84-9ECC-ECD00852A6D6}" destId="{8FF43944-7E1A-4426-904B-6509AF1C707F}" srcOrd="2" destOrd="0" presId="urn:microsoft.com/office/officeart/2008/layout/LinedList"/>
    <dgm:cxn modelId="{CFC76C91-0900-458A-A861-9B543D0ADBA1}" type="presParOf" srcId="{8917E8FD-AF17-4B84-9ECC-ECD00852A6D6}" destId="{516A497F-4F4C-47DA-A3FA-2D99C17D47E5}" srcOrd="3" destOrd="0" presId="urn:microsoft.com/office/officeart/2008/layout/LinedList"/>
    <dgm:cxn modelId="{6BC933C3-3745-4B23-8F6B-9E0880BF4064}" type="presParOf" srcId="{516A497F-4F4C-47DA-A3FA-2D99C17D47E5}" destId="{98AF0D01-16A8-453E-B6A4-D4869F9A9D3B}" srcOrd="0" destOrd="0" presId="urn:microsoft.com/office/officeart/2008/layout/LinedList"/>
    <dgm:cxn modelId="{03264D9B-746B-40F7-9932-E136E385E407}" type="presParOf" srcId="{516A497F-4F4C-47DA-A3FA-2D99C17D47E5}" destId="{7A1AC22E-2E87-49C9-8BB6-088C1C8C35D0}" srcOrd="1" destOrd="0" presId="urn:microsoft.com/office/officeart/2008/layout/LinedList"/>
    <dgm:cxn modelId="{BE585B09-6823-46C5-962D-3ECFCFBCDEA5}" type="presParOf" srcId="{8917E8FD-AF17-4B84-9ECC-ECD00852A6D6}" destId="{AA9FFA39-B160-4D4E-8CCD-5BB37FE9893F}" srcOrd="4" destOrd="0" presId="urn:microsoft.com/office/officeart/2008/layout/LinedList"/>
    <dgm:cxn modelId="{FF2B84F1-B0E7-433E-BD39-2E8E34DA9C2A}" type="presParOf" srcId="{8917E8FD-AF17-4B84-9ECC-ECD00852A6D6}" destId="{2EDEC8F2-607C-422B-B5E5-A0AA10B7C61D}" srcOrd="5" destOrd="0" presId="urn:microsoft.com/office/officeart/2008/layout/LinedList"/>
    <dgm:cxn modelId="{FDB12E77-B65F-4A6A-87A9-EC6D75888B50}" type="presParOf" srcId="{2EDEC8F2-607C-422B-B5E5-A0AA10B7C61D}" destId="{37275F10-1726-43A5-A975-CFD1BD4018E7}" srcOrd="0" destOrd="0" presId="urn:microsoft.com/office/officeart/2008/layout/LinedList"/>
    <dgm:cxn modelId="{345C97FD-B22B-4A1A-801F-015A98F8B948}" type="presParOf" srcId="{2EDEC8F2-607C-422B-B5E5-A0AA10B7C61D}" destId="{94CC5AC6-2495-463D-9BA5-AE898A01EC0D}" srcOrd="1" destOrd="0" presId="urn:microsoft.com/office/officeart/2008/layout/LinedList"/>
    <dgm:cxn modelId="{353E74CD-09DB-40C5-9F02-154EA92F845A}" type="presParOf" srcId="{8917E8FD-AF17-4B84-9ECC-ECD00852A6D6}" destId="{5F8869B2-C282-44F2-973E-C9FD3F4A0473}" srcOrd="6" destOrd="0" presId="urn:microsoft.com/office/officeart/2008/layout/LinedList"/>
    <dgm:cxn modelId="{931A6CF2-0368-4C15-8CAA-539F8FF9B0D7}" type="presParOf" srcId="{8917E8FD-AF17-4B84-9ECC-ECD00852A6D6}" destId="{CBD3EA66-33B9-4526-A827-8167F36EBDCB}" srcOrd="7" destOrd="0" presId="urn:microsoft.com/office/officeart/2008/layout/LinedList"/>
    <dgm:cxn modelId="{AECA1F20-630E-4E19-BB4F-69599F8B0475}" type="presParOf" srcId="{CBD3EA66-33B9-4526-A827-8167F36EBDCB}" destId="{3B395FFE-EB21-400C-B0FC-B35468C3AB8C}" srcOrd="0" destOrd="0" presId="urn:microsoft.com/office/officeart/2008/layout/LinedList"/>
    <dgm:cxn modelId="{A3CA9B01-AD2E-4D8D-81E4-2B13A6C74E62}" type="presParOf" srcId="{CBD3EA66-33B9-4526-A827-8167F36EBDCB}" destId="{D94BD3C6-CDC4-488A-979E-0B93EC6F610E}" srcOrd="1" destOrd="0" presId="urn:microsoft.com/office/officeart/2008/layout/LinedList"/>
    <dgm:cxn modelId="{1225F10A-DF14-4765-A1D2-D7E1F790EC18}" type="presParOf" srcId="{8917E8FD-AF17-4B84-9ECC-ECD00852A6D6}" destId="{B99C0B74-4608-4ACE-BDE3-C4ED709151D0}" srcOrd="8" destOrd="0" presId="urn:microsoft.com/office/officeart/2008/layout/LinedList"/>
    <dgm:cxn modelId="{05C18E9F-73A8-4382-8729-C84FDFFD90F0}" type="presParOf" srcId="{8917E8FD-AF17-4B84-9ECC-ECD00852A6D6}" destId="{2220F494-26D1-4543-9CF2-63563DC2C3F6}" srcOrd="9" destOrd="0" presId="urn:microsoft.com/office/officeart/2008/layout/LinedList"/>
    <dgm:cxn modelId="{0F23A69B-AC08-4416-A811-D18535044353}" type="presParOf" srcId="{2220F494-26D1-4543-9CF2-63563DC2C3F6}" destId="{A17CD32A-51B5-4427-B162-59016C21E183}" srcOrd="0" destOrd="0" presId="urn:microsoft.com/office/officeart/2008/layout/LinedList"/>
    <dgm:cxn modelId="{B05405AD-48FA-4B5C-AE20-6F1176B04985}" type="presParOf" srcId="{2220F494-26D1-4543-9CF2-63563DC2C3F6}" destId="{CB4C5D98-4654-4090-87A9-01055390C2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6D62B-968B-414C-9955-256C0CE1AC7D}">
      <dsp:nvSpPr>
        <dsp:cNvPr id="0" name=""/>
        <dsp:cNvSpPr/>
      </dsp:nvSpPr>
      <dsp:spPr>
        <a:xfrm>
          <a:off x="0" y="441"/>
          <a:ext cx="97202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5DD201-75AB-45D6-B78D-8BFC57CEF96F}">
      <dsp:nvSpPr>
        <dsp:cNvPr id="0" name=""/>
        <dsp:cNvSpPr/>
      </dsp:nvSpPr>
      <dsp:spPr>
        <a:xfrm>
          <a:off x="0" y="441"/>
          <a:ext cx="9720262" cy="72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TF-IDF vectors for each document are loaded from a results file</a:t>
          </a:r>
        </a:p>
      </dsp:txBody>
      <dsp:txXfrm>
        <a:off x="0" y="441"/>
        <a:ext cx="9720262" cy="723081"/>
      </dsp:txXfrm>
    </dsp:sp>
    <dsp:sp modelId="{8FF43944-7E1A-4426-904B-6509AF1C707F}">
      <dsp:nvSpPr>
        <dsp:cNvPr id="0" name=""/>
        <dsp:cNvSpPr/>
      </dsp:nvSpPr>
      <dsp:spPr>
        <a:xfrm>
          <a:off x="0" y="723523"/>
          <a:ext cx="97202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AF0D01-16A8-453E-B6A4-D4869F9A9D3B}">
      <dsp:nvSpPr>
        <dsp:cNvPr id="0" name=""/>
        <dsp:cNvSpPr/>
      </dsp:nvSpPr>
      <dsp:spPr>
        <a:xfrm>
          <a:off x="0" y="723523"/>
          <a:ext cx="9720262" cy="72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 small subset of documents are reserved for the testing set</a:t>
          </a:r>
        </a:p>
      </dsp:txBody>
      <dsp:txXfrm>
        <a:off x="0" y="723523"/>
        <a:ext cx="9720262" cy="723081"/>
      </dsp:txXfrm>
    </dsp:sp>
    <dsp:sp modelId="{AA9FFA39-B160-4D4E-8CCD-5BB37FE9893F}">
      <dsp:nvSpPr>
        <dsp:cNvPr id="0" name=""/>
        <dsp:cNvSpPr/>
      </dsp:nvSpPr>
      <dsp:spPr>
        <a:xfrm>
          <a:off x="0" y="1446605"/>
          <a:ext cx="97202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275F10-1726-43A5-A975-CFD1BD4018E7}">
      <dsp:nvSpPr>
        <dsp:cNvPr id="0" name=""/>
        <dsp:cNvSpPr/>
      </dsp:nvSpPr>
      <dsp:spPr>
        <a:xfrm>
          <a:off x="0" y="1446605"/>
          <a:ext cx="9720262" cy="72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Uses training set to determine the centroids for each class</a:t>
          </a:r>
        </a:p>
      </dsp:txBody>
      <dsp:txXfrm>
        <a:off x="0" y="1446605"/>
        <a:ext cx="9720262" cy="723081"/>
      </dsp:txXfrm>
    </dsp:sp>
    <dsp:sp modelId="{5F8869B2-C282-44F2-973E-C9FD3F4A0473}">
      <dsp:nvSpPr>
        <dsp:cNvPr id="0" name=""/>
        <dsp:cNvSpPr/>
      </dsp:nvSpPr>
      <dsp:spPr>
        <a:xfrm>
          <a:off x="0" y="2169686"/>
          <a:ext cx="97202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395FFE-EB21-400C-B0FC-B35468C3AB8C}">
      <dsp:nvSpPr>
        <dsp:cNvPr id="0" name=""/>
        <dsp:cNvSpPr/>
      </dsp:nvSpPr>
      <dsp:spPr>
        <a:xfrm>
          <a:off x="0" y="2169686"/>
          <a:ext cx="9720262" cy="72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Based on centroids, classifies the testing set</a:t>
          </a:r>
        </a:p>
      </dsp:txBody>
      <dsp:txXfrm>
        <a:off x="0" y="2169686"/>
        <a:ext cx="9720262" cy="723081"/>
      </dsp:txXfrm>
    </dsp:sp>
    <dsp:sp modelId="{B99C0B74-4608-4ACE-BDE3-C4ED709151D0}">
      <dsp:nvSpPr>
        <dsp:cNvPr id="0" name=""/>
        <dsp:cNvSpPr/>
      </dsp:nvSpPr>
      <dsp:spPr>
        <a:xfrm>
          <a:off x="0" y="2892768"/>
          <a:ext cx="97202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7CD32A-51B5-4427-B162-59016C21E183}">
      <dsp:nvSpPr>
        <dsp:cNvPr id="0" name=""/>
        <dsp:cNvSpPr/>
      </dsp:nvSpPr>
      <dsp:spPr>
        <a:xfrm>
          <a:off x="0" y="2892768"/>
          <a:ext cx="9720262" cy="72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 fold cross validation &amp; classification accuracy </a:t>
          </a:r>
        </a:p>
      </dsp:txBody>
      <dsp:txXfrm>
        <a:off x="0" y="2892768"/>
        <a:ext cx="9720262" cy="72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940E-0A20-464D-9E22-2D3FA87FF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2587-2559-47E7-BC42-317BEBE98C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Brayden Faulkner &amp; </a:t>
            </a:r>
          </a:p>
          <a:p>
            <a:pPr algn="ctr"/>
            <a:r>
              <a:rPr lang="en-US" dirty="0"/>
              <a:t>Christina Hinton</a:t>
            </a:r>
          </a:p>
        </p:txBody>
      </p:sp>
    </p:spTree>
    <p:extLst>
      <p:ext uri="{BB962C8B-B14F-4D97-AF65-F5344CB8AC3E}">
        <p14:creationId xmlns:p14="http://schemas.microsoft.com/office/powerpoint/2010/main" val="26722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D1C7DA3E-E7DC-48B3-9456-825775B18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796D1-79FD-4B8B-990A-D22E46C9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52954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A3EBF72-9536-4357-A27D-5DD9D7A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62137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79E01A-4693-4294-8C16-F6B75B6BC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678640"/>
              </p:ext>
            </p:extLst>
          </p:nvPr>
        </p:nvGraphicFramePr>
        <p:xfrm>
          <a:off x="1023938" y="992221"/>
          <a:ext cx="9720262" cy="3616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726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60C0-CB48-478F-9C54-A53AA61E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7BC1-39A6-4EA8-B487-FA3B6E6A3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 TF-IDF files must be provided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 Vectors are stored in </a:t>
            </a:r>
            <a:r>
              <a:rPr lang="en-US" dirty="0" err="1"/>
              <a:t>allDocs</a:t>
            </a:r>
            <a:r>
              <a:rPr lang="en-US" dirty="0"/>
              <a:t>, which contains document name, vector, and class 	information 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  File containing the names of documents to be included in the test set is user-given, 	which allows for varying training/testing set ratios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 Members of </a:t>
            </a:r>
            <a:r>
              <a:rPr lang="en-US" dirty="0" err="1"/>
              <a:t>allDocs</a:t>
            </a:r>
            <a:r>
              <a:rPr lang="en-US" dirty="0"/>
              <a:t> that are in the training set are added to </a:t>
            </a:r>
            <a:r>
              <a:rPr lang="en-US" dirty="0" err="1"/>
              <a:t>groupList</a:t>
            </a:r>
            <a:endParaRPr lang="en-US" dirty="0"/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 Once every member of </a:t>
            </a:r>
            <a:r>
              <a:rPr lang="en-US" dirty="0" err="1"/>
              <a:t>groupList</a:t>
            </a:r>
            <a:r>
              <a:rPr lang="en-US" dirty="0"/>
              <a:t> has been found, classify the members of the 	testing set based upon the centroids</a:t>
            </a:r>
          </a:p>
          <a:p>
            <a:pPr marL="0" indent="0">
              <a:buClr>
                <a:schemeClr val="tx1"/>
              </a:buClr>
              <a:buSzPct val="150000"/>
              <a:buNone/>
            </a:pPr>
            <a:endParaRPr lang="en-US" sz="2200" dirty="0"/>
          </a:p>
          <a:p>
            <a:pPr marL="128016" lvl="1" indent="0">
              <a:buClr>
                <a:schemeClr val="tx1"/>
              </a:buClr>
              <a:buSzPct val="15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9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32BC-CD92-486A-8E5B-76B5D356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275274-63AF-442F-B093-CAF76A2CA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324242" cy="393192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dirty="0"/>
              <a:t>When a member of </a:t>
            </a:r>
            <a:r>
              <a:rPr lang="en-US" dirty="0" err="1"/>
              <a:t>allDocs</a:t>
            </a:r>
            <a:r>
              <a:rPr lang="en-US" dirty="0"/>
              <a:t>  is not in the test set, it is added to </a:t>
            </a:r>
            <a:r>
              <a:rPr lang="en-US" dirty="0" err="1"/>
              <a:t>groupList</a:t>
            </a:r>
            <a:endParaRPr lang="en-US" dirty="0"/>
          </a:p>
          <a:p>
            <a:pPr marL="0" indent="0">
              <a:buClr>
                <a:schemeClr val="tx1"/>
              </a:buClr>
              <a:buSzPct val="150000"/>
              <a:buNone/>
            </a:pPr>
            <a:endParaRPr lang="en-US" dirty="0"/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 Centroid is updated based on the new document’s class and vector information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E32BED8-DBA1-4F6F-9F19-7B95C0F7E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511593"/>
            <a:ext cx="6909577" cy="383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7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7272-61A4-4326-85C0-A9FA004D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EB36AC-89C5-4784-80C7-6CF423850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 Each document is sorted into either the testing set or the training set</a:t>
            </a:r>
          </a:p>
          <a:p>
            <a:pPr marL="0" indent="0">
              <a:buClr>
                <a:schemeClr val="tx1"/>
              </a:buClr>
              <a:buSzPct val="150000"/>
              <a:buNone/>
            </a:pPr>
            <a:endParaRPr lang="en-US" dirty="0"/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 Once the process is complete, each member of the testing set is classified using the centroids from the training phase</a:t>
            </a:r>
          </a:p>
          <a:p>
            <a:pPr marL="0" indent="0">
              <a:buClr>
                <a:schemeClr val="tx1"/>
              </a:buClr>
              <a:buSzPct val="150000"/>
              <a:buNone/>
            </a:pPr>
            <a:endParaRPr lang="en-US" sz="16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0B4FA88-F269-4660-B40E-685303A39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278393"/>
            <a:ext cx="6909577" cy="430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2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C691-F38B-4A49-B9E4-1ED5AB97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5 Fold cross Validation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DE37331-8B35-4B6A-9868-1DAE908E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dirty="0" err="1"/>
              <a:t>allDocs</a:t>
            </a:r>
            <a:r>
              <a:rPr lang="en-US" dirty="0"/>
              <a:t> is shuffled to ensure each class will be included in testing phase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 For each iteration, choose a new test set that is a fifth of the size of </a:t>
            </a:r>
            <a:r>
              <a:rPr lang="en-US" dirty="0" err="1"/>
              <a:t>allDocs</a:t>
            </a:r>
            <a:endParaRPr lang="en-US" dirty="0"/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 The process remains the same as before, except there is no user-given test set</a:t>
            </a:r>
          </a:p>
          <a:p>
            <a:endParaRPr lang="en-US" sz="16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E6ADAFB-9A95-4D89-BC1D-AE36D91E3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740" y="640080"/>
            <a:ext cx="566278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5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B7A9-8127-4E02-AD3E-506F2327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BE15B-AC67-4306-A896-A091332B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 Roughly 50%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 Cross fold Validation tends to be more inconsistent across different runs, possibly due to having different sets each run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 Using top 1000 and 500 words gives the greatest accuracy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 Using bottom 500 words lowers accuracy dramatically </a:t>
            </a:r>
          </a:p>
        </p:txBody>
      </p:sp>
    </p:spTree>
    <p:extLst>
      <p:ext uri="{BB962C8B-B14F-4D97-AF65-F5344CB8AC3E}">
        <p14:creationId xmlns:p14="http://schemas.microsoft.com/office/powerpoint/2010/main" val="2002053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Integral</vt:lpstr>
      <vt:lpstr>Data Mining Project 3</vt:lpstr>
      <vt:lpstr>Overview</vt:lpstr>
      <vt:lpstr>Classification</vt:lpstr>
      <vt:lpstr>Training</vt:lpstr>
      <vt:lpstr>Testing</vt:lpstr>
      <vt:lpstr>5 Fold cross Validation</vt:lpstr>
      <vt:lpstr>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 3</dc:title>
  <dc:creator>Christina Hinton</dc:creator>
  <cp:lastModifiedBy>Christina Hinton</cp:lastModifiedBy>
  <cp:revision>1</cp:revision>
  <dcterms:created xsi:type="dcterms:W3CDTF">2019-04-21T16:41:28Z</dcterms:created>
  <dcterms:modified xsi:type="dcterms:W3CDTF">2019-04-21T16:44:25Z</dcterms:modified>
</cp:coreProperties>
</file>