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</p:sldIdLst>
  <p:sldSz cy="5143500" cx="9144000"/>
  <p:notesSz cx="6858000" cy="9144000"/>
  <p:embeddedFontLst>
    <p:embeddedFont>
      <p:font typeface="Montserrat"/>
      <p:regular r:id="rId31"/>
      <p:bold r:id="rId32"/>
      <p:italic r:id="rId33"/>
      <p:boldItalic r:id="rId34"/>
    </p:embeddedFont>
    <p:embeddedFont>
      <p:font typeface="Lato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Montserrat-regular.fntdata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font" Target="fonts/Montserrat-italic.fntdata"/><Relationship Id="rId10" Type="http://schemas.openxmlformats.org/officeDocument/2006/relationships/slide" Target="slides/slide6.xml"/><Relationship Id="rId32" Type="http://schemas.openxmlformats.org/officeDocument/2006/relationships/font" Target="fonts/Montserrat-bold.fntdata"/><Relationship Id="rId13" Type="http://schemas.openxmlformats.org/officeDocument/2006/relationships/slide" Target="slides/slide9.xml"/><Relationship Id="rId35" Type="http://schemas.openxmlformats.org/officeDocument/2006/relationships/font" Target="fonts/Lato-regular.fntdata"/><Relationship Id="rId12" Type="http://schemas.openxmlformats.org/officeDocument/2006/relationships/slide" Target="slides/slide8.xml"/><Relationship Id="rId34" Type="http://schemas.openxmlformats.org/officeDocument/2006/relationships/font" Target="fonts/Montserrat-boldItalic.fntdata"/><Relationship Id="rId15" Type="http://schemas.openxmlformats.org/officeDocument/2006/relationships/slide" Target="slides/slide11.xml"/><Relationship Id="rId37" Type="http://schemas.openxmlformats.org/officeDocument/2006/relationships/font" Target="fonts/Lato-italic.fntdata"/><Relationship Id="rId14" Type="http://schemas.openxmlformats.org/officeDocument/2006/relationships/slide" Target="slides/slide10.xml"/><Relationship Id="rId36" Type="http://schemas.openxmlformats.org/officeDocument/2006/relationships/font" Target="fonts/Lato-bold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38" Type="http://schemas.openxmlformats.org/officeDocument/2006/relationships/font" Target="fonts/Lato-boldItalic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c6f73a04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c6f73a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Introduce Ourselves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Introduce Westan Cyber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for </a:t>
            </a:r>
            <a:r>
              <a:rPr lang="en"/>
              <a:t>opportunity</a:t>
            </a:r>
            <a:r>
              <a:rPr lang="en"/>
              <a:t> to present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we assess a </a:t>
            </a:r>
            <a:r>
              <a:rPr lang="en"/>
              <a:t>network</a:t>
            </a:r>
            <a:r>
              <a:rPr lang="en"/>
              <a:t> we have to be in mindset of attacker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4b1a9d676c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4b1a9d676c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5f6a3fbd2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5f6a3fbd2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Received via email attachment, looks suspicious, grammar errors, etc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Much more powerful exploit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Caught by antivirus - Do not ignore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We try to trick users by adding a sense of urgency, excuses, or super tempting content.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Webcam with light on or off, microphone, keystrokes, screen captures, complete control over entire system.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5f6a43fa27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5f6a43fa27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Notes: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This is a copy of a local business website, we in no way altered the real site.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We do get a warning that this is an </a:t>
            </a:r>
            <a:r>
              <a:rPr lang="en"/>
              <a:t>executable</a:t>
            </a:r>
            <a:r>
              <a:rPr lang="en"/>
              <a:t> file - These should not be blindly ignored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We also get a warning that this is running as admin - Again, should not be ignored.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Both of the above warnings however, are often displayed when downloading and running legitimate software, the computer does not identify this as a virus.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Once the file is executed it runs in the background and is very difficult to find and stop.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This attack could take months of searching for vulnerabilities, can be achieved in minutes with just one successful email. 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Now that attackers have a foothold they start to pivot to more valuable targets.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Skip from 2:28 - 2:50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All traffic over port 443 and encrypted, regular web traffic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5ebf88e87e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5ebf88e87e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5ebf88e87e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5ebf88e87e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5f6a43fa27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5f6a43fa27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Westan Cyber stays up to date and has a huge collection of breached passwords. Nearly a terabyte.  We can help our clients identify </a:t>
            </a:r>
            <a:r>
              <a:rPr lang="en"/>
              <a:t>which</a:t>
            </a:r>
            <a:r>
              <a:rPr lang="en"/>
              <a:t> accounts have been compromised, and which passwords are out there.  </a:t>
            </a:r>
            <a:r>
              <a:rPr lang="en"/>
              <a:t>Additionally</a:t>
            </a:r>
            <a:r>
              <a:rPr lang="en"/>
              <a:t>, while providing assessments we capture in use passwords and assess their effectiveness by attempting to crack them in the same ways a malicious actor would.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Talk a little about OSINT and building pw lists for </a:t>
            </a:r>
            <a:r>
              <a:rPr lang="en"/>
              <a:t>dictionary</a:t>
            </a:r>
            <a:r>
              <a:rPr lang="en"/>
              <a:t> attacks.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5f6b60f6b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5f6b60f6b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Even though the most common form of password theft is not physically stealing a password book, do not write you passwords down on paper, and do not save them to your computer in word docs, spreadsheets, etc.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5f88d07cbe_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5f88d07cbe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someone steals this, they have stolen your credit cards, your music library, your credit, etc.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I was robbing your house this is all I would take.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terrible Idea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5fb2a6b3b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5fb2a6b3b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5fb2a6b3b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5fb2a6b3b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ebf88e87e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ebf88e87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5f6a43fa27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5f6a43fa27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When passwords are sent between computers they are encrypted or “Hashed”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We can grab these “hashes” from the network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 good password will take centuries to dehash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This is not a good password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We were able to capture this hash from a network wirelessly from a network that we did not have the password for.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We are going to use a wordlist to see break the hash, as discussed earlier we build custom wordlists, and run common combos like pass1, pass01, p@$$02.  We avoid trying every combination. 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5f6a43fa27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5f6a43fa27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Good security is hard. It is a moving target.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is very difficult to get people to choose to inconvenience themselves. Most everyone will agree they need to be more secure but, when making a choice between convenience and security, most will opt for convenience.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5f7a11b068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5f7a11b06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We’ll let you give us the password - CH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you don’t trust the new login page, skip it, and we’ll grab your hash and crack it per the last slide.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5f7a11b068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5f7a11b068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:15 secs -&gt; disconecct + reconnect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:56 secs -&gt; fake network appears locked network is gone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1:20 secs -&gt; ipad auto connects to fake network and connects to login page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2:06 secs -&gt; reconnects to real network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5f7a11b06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5f7a11b06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5fb2a6b3b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5fb2a6b3b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3336c70ee8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3336c70ee8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5ebf88e87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5ebf88e87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5ebf88e87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5ebf88e87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5ebf88e87e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5ebf88e87e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Facebook stalking joke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5ebf88e87e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5ebf88e87e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5f6a43fa2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5f6a43fa2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Form of social engineering - Deceiving or tricking people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Not as “technical” as traditional hacking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One of the most effective ways to get access to the network.  Nearly impossible to defend from institutionally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Up to each individual to always be on guard. 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Can be text message, in person meetings, phone calls etc, not just emails.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5f6a43fa2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5f6a43fa2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Highlights of Slide: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90% of data breaches - </a:t>
            </a:r>
            <a:r>
              <a:rPr lang="en"/>
              <a:t>because</a:t>
            </a:r>
            <a:r>
              <a:rPr lang="en"/>
              <a:t> phishing is so easy and effective.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30% of messages opened - if you account for spearfishing and targeted attacks this is most likely much higher.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5f6a43fa27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5f6a43fa27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www.youtube.com/watch?v=-n08JmmcirY" TargetMode="External"/><Relationship Id="rId4" Type="http://schemas.openxmlformats.org/officeDocument/2006/relationships/image" Target="../media/image8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www.youtube.com/watch?v=EpjSnWnWtLw" TargetMode="External"/><Relationship Id="rId4" Type="http://schemas.openxmlformats.org/officeDocument/2006/relationships/image" Target="../media/image3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://drive.google.com/file/d/1RwI9DWz5fEHWVRp-RWikBkyxov5vYbIh/view" TargetMode="External"/><Relationship Id="rId4" Type="http://schemas.openxmlformats.org/officeDocument/2006/relationships/image" Target="../media/image6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://drive.google.com/file/d/1YLvFGzz0CT7jO7qru8vAxUTNMgxCTBQU/view" TargetMode="External"/><Relationship Id="rId4" Type="http://schemas.openxmlformats.org/officeDocument/2006/relationships/image" Target="../media/image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://drive.google.com/file/d/19wT7EWUq9Flckg4RR-ml5MHDkf54vvY5/view" TargetMode="External"/><Relationship Id="rId4" Type="http://schemas.openxmlformats.org/officeDocument/2006/relationships/image" Target="../media/image4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0.jpg"/><Relationship Id="rId4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Cybersecurity 101</a:t>
            </a:r>
            <a:endParaRPr sz="360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458425" y="3501025"/>
            <a:ext cx="3470700" cy="12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2"/>
          <p:cNvSpPr txBox="1"/>
          <p:nvPr>
            <p:ph type="title"/>
          </p:nvPr>
        </p:nvSpPr>
        <p:spPr>
          <a:xfrm>
            <a:off x="599250" y="79050"/>
            <a:ext cx="7038900" cy="6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Phishing - Example 1</a:t>
            </a:r>
            <a:endParaRPr/>
          </a:p>
        </p:txBody>
      </p:sp>
      <p:pic>
        <p:nvPicPr>
          <p:cNvPr id="189" name="Google Shape;18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9577" y="1039300"/>
            <a:ext cx="7784849" cy="341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- Webcam Access</a:t>
            </a:r>
            <a:endParaRPr/>
          </a:p>
        </p:txBody>
      </p:sp>
      <p:pic>
        <p:nvPicPr>
          <p:cNvPr descr="metasploit webcam" id="195" name="Google Shape;195;p23" title="webcam access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30950" y="1307850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- A Phish In Action</a:t>
            </a:r>
            <a:endParaRPr/>
          </a:p>
        </p:txBody>
      </p:sp>
      <p:pic>
        <p:nvPicPr>
          <p:cNvPr descr="Example of fishing exploit using fake site" id="201" name="Google Shape;201;p24" title="Full Exploit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6000" y="1307850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Arial"/>
                <a:ea typeface="Arial"/>
                <a:cs typeface="Arial"/>
                <a:sym typeface="Arial"/>
              </a:rPr>
              <a:t>Port Scanning</a:t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●"/>
            </a:pPr>
            <a:r>
              <a:rPr lang="en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 port is a connection that allows data to be exchanged with other devices</a:t>
            </a:r>
            <a:endParaRPr sz="2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●"/>
            </a:pPr>
            <a:r>
              <a:rPr lang="en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Every computer has 65,536 ports</a:t>
            </a:r>
            <a:endParaRPr sz="2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●"/>
            </a:pPr>
            <a:r>
              <a:rPr lang="en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 purpose of port scanning is to determine which ports are “open”</a:t>
            </a:r>
            <a:endParaRPr sz="2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●"/>
            </a:pPr>
            <a:r>
              <a:rPr lang="en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Nmap is the most commonly used network scanning tool</a:t>
            </a:r>
            <a:endParaRPr sz="2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●"/>
            </a:pPr>
            <a:r>
              <a:rPr lang="en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Nmap can conduct a number of different scans, but the one we will be focusing on is the TCP Connect Scan</a:t>
            </a:r>
            <a:endParaRPr sz="2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●"/>
            </a:pPr>
            <a:r>
              <a:rPr lang="en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TCP is often explained as a three-way handshake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Arial"/>
                <a:ea typeface="Arial"/>
                <a:cs typeface="Arial"/>
                <a:sym typeface="Arial"/>
              </a:rPr>
              <a:t>Vulnerability Scanning</a:t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●"/>
            </a:pPr>
            <a:r>
              <a:rPr lang="en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 vulnerability is a mistake in the design of a system or a piece of software that can be exploited</a:t>
            </a:r>
            <a:endParaRPr sz="2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●"/>
            </a:pPr>
            <a:r>
              <a:rPr lang="en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A vulnerability scanner checks for various pieces of software that are known to be exploitable</a:t>
            </a:r>
            <a:endParaRPr sz="2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●"/>
            </a:pPr>
            <a:r>
              <a:rPr lang="en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There are a variety of dedicated vulnerability scanners available, such as OpenVas and Nessus, but today we will use Nmap’s vuln script</a:t>
            </a:r>
            <a:endParaRPr sz="2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Password Hacking - Methods</a:t>
            </a:r>
            <a:endParaRPr/>
          </a:p>
        </p:txBody>
      </p:sp>
      <p:sp>
        <p:nvSpPr>
          <p:cNvPr id="219" name="Google Shape;219;p2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Data Dumps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Easiest way to get creds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1TB dump freely available right now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Over 1.4 Billion unique passwords and emails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Social Engineering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Hash Cracking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Data exfiltration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Brute Force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Common passwords - rockyou breach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Custom password lists</a:t>
            </a:r>
            <a:endParaRPr sz="15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Password Hacking Works in the Real World</a:t>
            </a:r>
            <a:endParaRPr/>
          </a:p>
        </p:txBody>
      </p:sp>
      <p:pic>
        <p:nvPicPr>
          <p:cNvPr id="225" name="Google Shape;22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6900" y="1307850"/>
            <a:ext cx="4720092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Don’t Do This!</a:t>
            </a:r>
            <a:endParaRPr/>
          </a:p>
        </p:txBody>
      </p:sp>
      <p:pic>
        <p:nvPicPr>
          <p:cNvPr id="231" name="Google Shape;23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332827"/>
            <a:ext cx="7357775" cy="33613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Arial"/>
                <a:ea typeface="Arial"/>
                <a:cs typeface="Arial"/>
                <a:sym typeface="Arial"/>
              </a:rPr>
              <a:t>Password Hashing</a:t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3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Char char="●"/>
            </a:pPr>
            <a:r>
              <a:rPr lang="en" sz="2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Passwords are not stored in plain text on your machine, they are hashed using a hash algorithm</a:t>
            </a:r>
            <a:endParaRPr sz="2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Char char="●"/>
            </a:pPr>
            <a:r>
              <a:rPr lang="en" sz="2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Different from encoding and encryption</a:t>
            </a:r>
            <a:endParaRPr sz="2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Char char="●"/>
            </a:pPr>
            <a:r>
              <a:rPr lang="en" sz="2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It is impossible to reverse engineer a password from its hash</a:t>
            </a:r>
            <a:endParaRPr sz="2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Char char="●"/>
            </a:pPr>
            <a:r>
              <a:rPr lang="en" sz="2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Many different types of hashing algorithms Ex: MD5, NTLM, and SHA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Arial"/>
                <a:ea typeface="Arial"/>
                <a:cs typeface="Arial"/>
                <a:sym typeface="Arial"/>
              </a:rPr>
              <a:t>Password Cracking</a:t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3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en" sz="2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John the Ripper is a hash cracking tool that generates passwords and their hashes, and then checks for matches in the hash list you provided it</a:t>
            </a:r>
            <a:endParaRPr sz="2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Char char="●"/>
            </a:pPr>
            <a:r>
              <a:rPr lang="en" sz="2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Can also use wordlists, rules, and rainbow tables</a:t>
            </a:r>
            <a:endParaRPr sz="2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Char char="●"/>
            </a:pPr>
            <a:r>
              <a:rPr lang="en" sz="2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On a linux machine hashes are broken up into a “shadow” and a “passwd” file, and have to be unshadowed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Ethics Disclosure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Please do not attempt anything you see here today on any system you do not have permission to attempt them on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Please do not perform any illegal activity using anything you see here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Please do not attempt to break into the devices of family and/or friends without permission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There are tons of places to </a:t>
            </a:r>
            <a:r>
              <a:rPr lang="en" sz="2000"/>
              <a:t>practice these techniques legally, please do so only there</a:t>
            </a:r>
            <a:r>
              <a:rPr lang="en" sz="2000"/>
              <a:t>  </a:t>
            </a:r>
            <a:endParaRPr sz="2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Hash Cracking - With Wordlist</a:t>
            </a:r>
            <a:endParaRPr/>
          </a:p>
        </p:txBody>
      </p:sp>
      <p:pic>
        <p:nvPicPr>
          <p:cNvPr id="249" name="Google Shape;249;p32" title="airgeddon-2019-08-12_13.54.43.mk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6000" y="1307850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3"/>
          <p:cNvSpPr txBox="1"/>
          <p:nvPr>
            <p:ph idx="1" type="body"/>
          </p:nvPr>
        </p:nvSpPr>
        <p:spPr>
          <a:xfrm>
            <a:off x="1052550" y="1684800"/>
            <a:ext cx="7038900" cy="177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/>
              <a:t>“Given the choice between security and convenience, people complain about security, but opt for convenience”</a:t>
            </a:r>
            <a:endParaRPr sz="3000"/>
          </a:p>
        </p:txBody>
      </p:sp>
      <p:sp>
        <p:nvSpPr>
          <p:cNvPr id="255" name="Google Shape;255;p33"/>
          <p:cNvSpPr txBox="1"/>
          <p:nvPr/>
        </p:nvSpPr>
        <p:spPr>
          <a:xfrm>
            <a:off x="1250700" y="3713500"/>
            <a:ext cx="6642600" cy="7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Good security is hard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Wifi - Router Spoofing</a:t>
            </a:r>
            <a:endParaRPr/>
          </a:p>
        </p:txBody>
      </p:sp>
      <p:sp>
        <p:nvSpPr>
          <p:cNvPr id="261" name="Google Shape;261;p3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No need to crack hashes 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Pretend to be router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Disconnect Everyone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Offer new login page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Ask user for password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Take whatever they give you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Reconnect everyone back to original network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Works on any network</a:t>
            </a:r>
            <a:endParaRPr sz="15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Wifi Spoof - Victims View (Ipad)</a:t>
            </a:r>
            <a:endParaRPr/>
          </a:p>
        </p:txBody>
      </p:sp>
      <p:pic>
        <p:nvPicPr>
          <p:cNvPr id="267" name="Google Shape;267;p35" title="RPReplay_Final1565642856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6000" y="1446725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Wifi Spoof From Attackers View</a:t>
            </a:r>
            <a:endParaRPr/>
          </a:p>
        </p:txBody>
      </p:sp>
      <p:pic>
        <p:nvPicPr>
          <p:cNvPr id="273" name="Google Shape;273;p36" title="spoof_wifi_cp.mk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6000" y="1419675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Arial"/>
                <a:ea typeface="Arial"/>
                <a:cs typeface="Arial"/>
                <a:sym typeface="Arial"/>
              </a:rPr>
              <a:t>Exploitation(The “fun” part)</a:t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3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●"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Exploitation is the process by which vulnerabilities are used to gain control of a system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●"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Metasploit is the most widely used exploitation tool available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●"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Uses prepackaged code that uses a vulnerability to execute a payload on a remote system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●"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Some of the most common payloads are Meterpreter, Shell, and VNCinject</a:t>
            </a:r>
            <a:endParaRPr sz="20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</a:t>
            </a:r>
            <a:endParaRPr/>
          </a:p>
        </p:txBody>
      </p:sp>
      <p:sp>
        <p:nvSpPr>
          <p:cNvPr id="285" name="Google Shape;285;p38"/>
          <p:cNvSpPr txBox="1"/>
          <p:nvPr>
            <p:ph idx="1" type="body"/>
          </p:nvPr>
        </p:nvSpPr>
        <p:spPr>
          <a:xfrm>
            <a:off x="1297500" y="1224175"/>
            <a:ext cx="2338500" cy="156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Brayden Faulkner</a:t>
            </a:r>
            <a:br>
              <a:rPr lang="en"/>
            </a:br>
            <a:r>
              <a:rPr lang="en"/>
              <a:t>UTM Cyber Ambassdor</a:t>
            </a:r>
            <a:br>
              <a:rPr lang="en"/>
            </a:br>
            <a:r>
              <a:rPr lang="en"/>
              <a:t>blfaulkner@ut.utm.edu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86" name="Google Shape;28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2373" y="1387149"/>
            <a:ext cx="4795048" cy="2746127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38"/>
          <p:cNvSpPr txBox="1"/>
          <p:nvPr/>
        </p:nvSpPr>
        <p:spPr>
          <a:xfrm>
            <a:off x="1262250" y="2920350"/>
            <a:ext cx="2409000" cy="15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Chris Humphreys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Westan Cyber Risk Solutions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unicent@protonmail.com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    @ChrisCHumphre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88" name="Google Shape;288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62250" y="3589550"/>
            <a:ext cx="230025" cy="23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Arial"/>
                <a:ea typeface="Arial"/>
                <a:cs typeface="Arial"/>
                <a:sym typeface="Arial"/>
              </a:rPr>
              <a:t>What is Pentesting?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●"/>
            </a:pPr>
            <a:r>
              <a:rPr lang="en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 legal and authorized attempt to exploit, gain access to, or otherwise “hack” a system for the purpose of helping to make that system more secure</a:t>
            </a:r>
            <a:endParaRPr sz="2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●"/>
            </a:pPr>
            <a:r>
              <a:rPr lang="en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Often called Ethical Hacking, White Hat Hacking, or Red Teaming</a:t>
            </a:r>
            <a:endParaRPr sz="2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●"/>
            </a:pPr>
            <a:r>
              <a:rPr lang="en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Different from Vulnerability Assessment, as the vulnerabilities are actually exploited.</a:t>
            </a:r>
            <a:endParaRPr sz="2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Arial"/>
                <a:ea typeface="Arial"/>
                <a:cs typeface="Arial"/>
                <a:sym typeface="Arial"/>
              </a:rPr>
              <a:t>The Four Stages of Pentesting</a:t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AutoNum type="arabicPeriod"/>
            </a:pPr>
            <a:r>
              <a:rPr lang="en"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Recon</a:t>
            </a:r>
            <a:endParaRPr sz="3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AutoNum type="arabicPeriod"/>
            </a:pPr>
            <a:r>
              <a:rPr lang="en"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Scanning</a:t>
            </a:r>
            <a:endParaRPr sz="3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AutoNum type="arabicPeriod"/>
            </a:pPr>
            <a:r>
              <a:rPr lang="en"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Exploitation</a:t>
            </a:r>
            <a:endParaRPr sz="3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AutoNum type="arabicPeriod"/>
            </a:pPr>
            <a:r>
              <a:rPr lang="en"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Post Exploitation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Arial"/>
                <a:ea typeface="Arial"/>
                <a:cs typeface="Arial"/>
                <a:sym typeface="Arial"/>
              </a:rPr>
              <a:t>Recon</a:t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Char char="●"/>
            </a:pPr>
            <a:r>
              <a:rPr lang="en" sz="2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Perhaps the most important and least technical of all steps</a:t>
            </a:r>
            <a:endParaRPr sz="2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Char char="●"/>
            </a:pPr>
            <a:r>
              <a:rPr lang="en" sz="2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Gather as much information as possible about target, email addresses, phone numbers, ip addresses, URLs, and names of employees</a:t>
            </a:r>
            <a:endParaRPr sz="2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Char char="●"/>
            </a:pPr>
            <a:r>
              <a:rPr lang="en" sz="2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Often gather information from social media, search engines, and tools such as Recon-NG, Discover Scripts, and Spiderfoot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Arial"/>
                <a:ea typeface="Arial"/>
                <a:cs typeface="Arial"/>
                <a:sym typeface="Arial"/>
              </a:rPr>
              <a:t>Social Engineering</a:t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Char char="●"/>
            </a:pPr>
            <a:r>
              <a:rPr lang="en" sz="2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Often the most vulnerable part of any system is the people who use it</a:t>
            </a:r>
            <a:endParaRPr sz="2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Char char="●"/>
            </a:pPr>
            <a:r>
              <a:rPr lang="en" sz="2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 knowledge gained during the recon phase to deceive others into giving you access to a system</a:t>
            </a:r>
            <a:endParaRPr sz="2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Char char="●"/>
            </a:pPr>
            <a:r>
              <a:rPr lang="en" sz="2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Create fake email, social media, and other accounts that resemble that used by the company and its employees</a:t>
            </a:r>
            <a:endParaRPr sz="22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Phishing?</a:t>
            </a:r>
            <a:endParaRPr/>
          </a:p>
        </p:txBody>
      </p:sp>
      <p:sp>
        <p:nvSpPr>
          <p:cNvPr id="171" name="Google Shape;171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/>
              <a:t>Wikipedia</a:t>
            </a:r>
            <a:r>
              <a:rPr lang="en" sz="1800"/>
              <a:t> - Phishing is the fraudulent attempt to obtain sensitive information such as usernames, passwords and credit card details by disguising oneself as a trustworthy entity in an electronic communication. Typically carried out by email spoofing or instant messaging, it often directs users to enter personal information at a fake website which matches the look and feel of the legitimate site.</a:t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is phishing so prevalent?</a:t>
            </a:r>
            <a:endParaRPr/>
          </a:p>
        </p:txBody>
      </p:sp>
      <p:sp>
        <p:nvSpPr>
          <p:cNvPr id="177" name="Google Shape;177;p20"/>
          <p:cNvSpPr txBox="1"/>
          <p:nvPr>
            <p:ph idx="1" type="body"/>
          </p:nvPr>
        </p:nvSpPr>
        <p:spPr>
          <a:xfrm>
            <a:off x="1297500" y="1099075"/>
            <a:ext cx="7038900" cy="356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500"/>
              <a:t>It works, and it works extremely well.</a:t>
            </a:r>
            <a:r>
              <a:rPr lang="en"/>
              <a:t>  </a:t>
            </a:r>
            <a:endParaRPr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○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The average financial cost of a data breach is $3.86m (IBM)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○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Phishing accounts for 90% of data breaches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○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15% of people successfully phished will be targeted at least one more time within the year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○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BEC scams accounted for over $12 billion in losses (FBI)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○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Phishing attempts have grown 65% in the last year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○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Around 1.5m new phishing sites are created each month (Webroot)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○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76% of businesses reported being a victim of a phishing attack in the last year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○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30% of phishing messages get opened by targeted users (Verizon)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500"/>
              </a:spcBef>
              <a:spcAft>
                <a:spcPts val="1500"/>
              </a:spcAft>
              <a:buNone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https://retruster.com/blog/2019-phishing-and-email-fraud-statistics.html</a:t>
            </a:r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 txBox="1"/>
          <p:nvPr>
            <p:ph idx="1" type="body"/>
          </p:nvPr>
        </p:nvSpPr>
        <p:spPr>
          <a:xfrm>
            <a:off x="1297500" y="1369400"/>
            <a:ext cx="7038900" cy="310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It is much easier than alternative exploitation techniques.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Instant access to networks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Extremely Versatile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Credential Stealing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Malware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Viruses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Data Exfiltration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Spyware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Requires very little “skill”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Payloads can be undetectable by AV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183" name="Google Shape;183;p21"/>
          <p:cNvSpPr txBox="1"/>
          <p:nvPr/>
        </p:nvSpPr>
        <p:spPr>
          <a:xfrm>
            <a:off x="1517587" y="515900"/>
            <a:ext cx="7038900" cy="8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FFFF"/>
                </a:solidFill>
              </a:rPr>
              <a:t>Phishing</a:t>
            </a:r>
            <a:endParaRPr sz="2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