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5143500" cx="9144000"/>
  <p:notesSz cx="6858000" cy="9144000"/>
  <p:embeddedFontLst>
    <p:embeddedFont>
      <p:font typeface="Average"/>
      <p:regular r:id="rId33"/>
    </p:embeddedFont>
    <p:embeddedFont>
      <p:font typeface="Oswald"/>
      <p:regular r:id="rId34"/>
      <p:bold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Average-regular.fntdata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Oswald-bold.fntdata"/><Relationship Id="rId12" Type="http://schemas.openxmlformats.org/officeDocument/2006/relationships/slide" Target="slides/slide7.xml"/><Relationship Id="rId34" Type="http://schemas.openxmlformats.org/officeDocument/2006/relationships/font" Target="fonts/Oswald-regular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fbce0ecabf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fbce0ecabf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fbce0ecabf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fbce0ecabf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fbce0ecabf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fbce0ecabf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fbce0ecabf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fbce0ecabf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fbce0ecabf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fbce0ecabf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fbce0ecabf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fbce0ecabf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fbce0ecabf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fbce0ecabf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fbce0ecabf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fbce0ecabf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fbce0ecabf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fbce0ecabf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fbce0ecabf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fbce0ecabf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fbce0ecabf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fbce0ecabf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fbce0ecabf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fbce0ecabf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fbce0ecabf_0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fbce0ecabf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fbce0ecabf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fbce0ecabf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fbce0ecabf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fbce0ecabf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fbce0ecabf_0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fbce0ecabf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fbce0ecabf_0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fbce0ecabf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fbce0ecabf_0_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fbce0ecabf_0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fbce0ecabf_0_2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fbce0ecabf_0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fbce0ecabf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fbce0ecabf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fbce0ecabf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fbce0ecabf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fbce0ecabf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fbce0ecabf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fbce0ecabf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fbce0ecabf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fbce0ecabf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fbce0ecabf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fbce0ecabf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fbce0ecabf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fbce0ecabf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fbce0ecabf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Relationship Id="rId4" Type="http://schemas.openxmlformats.org/officeDocument/2006/relationships/image" Target="../media/image48.png"/><Relationship Id="rId5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8.png"/><Relationship Id="rId4" Type="http://schemas.openxmlformats.org/officeDocument/2006/relationships/image" Target="../media/image5.png"/><Relationship Id="rId5" Type="http://schemas.openxmlformats.org/officeDocument/2006/relationships/image" Target="../media/image31.png"/><Relationship Id="rId6" Type="http://schemas.openxmlformats.org/officeDocument/2006/relationships/image" Target="../media/image2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Relationship Id="rId4" Type="http://schemas.openxmlformats.org/officeDocument/2006/relationships/image" Target="../media/image2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gif"/><Relationship Id="rId4" Type="http://schemas.openxmlformats.org/officeDocument/2006/relationships/image" Target="../media/image9.gif"/><Relationship Id="rId5" Type="http://schemas.openxmlformats.org/officeDocument/2006/relationships/image" Target="../media/image6.gif"/><Relationship Id="rId6" Type="http://schemas.openxmlformats.org/officeDocument/2006/relationships/image" Target="../media/image4.gif"/><Relationship Id="rId7" Type="http://schemas.openxmlformats.org/officeDocument/2006/relationships/image" Target="../media/image10.gif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9.png"/><Relationship Id="rId4" Type="http://schemas.openxmlformats.org/officeDocument/2006/relationships/image" Target="../media/image32.png"/><Relationship Id="rId5" Type="http://schemas.openxmlformats.org/officeDocument/2006/relationships/image" Target="../media/image33.png"/><Relationship Id="rId6" Type="http://schemas.openxmlformats.org/officeDocument/2006/relationships/image" Target="../media/image27.png"/><Relationship Id="rId7" Type="http://schemas.openxmlformats.org/officeDocument/2006/relationships/image" Target="../media/image28.png"/><Relationship Id="rId8" Type="http://schemas.openxmlformats.org/officeDocument/2006/relationships/image" Target="../media/image3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9.png"/><Relationship Id="rId4" Type="http://schemas.openxmlformats.org/officeDocument/2006/relationships/image" Target="../media/image36.png"/><Relationship Id="rId5" Type="http://schemas.openxmlformats.org/officeDocument/2006/relationships/image" Target="../media/image35.png"/><Relationship Id="rId6" Type="http://schemas.openxmlformats.org/officeDocument/2006/relationships/image" Target="../media/image3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52.png"/><Relationship Id="rId4" Type="http://schemas.openxmlformats.org/officeDocument/2006/relationships/image" Target="../media/image34.png"/><Relationship Id="rId5" Type="http://schemas.openxmlformats.org/officeDocument/2006/relationships/image" Target="../media/image39.png"/><Relationship Id="rId6" Type="http://schemas.openxmlformats.org/officeDocument/2006/relationships/image" Target="../media/image47.png"/><Relationship Id="rId7" Type="http://schemas.openxmlformats.org/officeDocument/2006/relationships/image" Target="../media/image44.png"/><Relationship Id="rId8" Type="http://schemas.openxmlformats.org/officeDocument/2006/relationships/image" Target="../media/image3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1.png"/><Relationship Id="rId4" Type="http://schemas.openxmlformats.org/officeDocument/2006/relationships/image" Target="../media/image49.png"/><Relationship Id="rId5" Type="http://schemas.openxmlformats.org/officeDocument/2006/relationships/image" Target="../media/image40.png"/><Relationship Id="rId6" Type="http://schemas.openxmlformats.org/officeDocument/2006/relationships/image" Target="../media/image45.png"/><Relationship Id="rId7" Type="http://schemas.openxmlformats.org/officeDocument/2006/relationships/image" Target="../media/image43.png"/><Relationship Id="rId8" Type="http://schemas.openxmlformats.org/officeDocument/2006/relationships/image" Target="../media/image4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8.gif"/><Relationship Id="rId4" Type="http://schemas.openxmlformats.org/officeDocument/2006/relationships/image" Target="../media/image5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50.gif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Relationship Id="rId4" Type="http://schemas.openxmlformats.org/officeDocument/2006/relationships/image" Target="../media/image18.png"/><Relationship Id="rId11" Type="http://schemas.openxmlformats.org/officeDocument/2006/relationships/image" Target="../media/image13.png"/><Relationship Id="rId10" Type="http://schemas.openxmlformats.org/officeDocument/2006/relationships/image" Target="../media/image3.png"/><Relationship Id="rId12" Type="http://schemas.openxmlformats.org/officeDocument/2006/relationships/image" Target="../media/image1.png"/><Relationship Id="rId9" Type="http://schemas.openxmlformats.org/officeDocument/2006/relationships/image" Target="../media/image7.png"/><Relationship Id="rId5" Type="http://schemas.openxmlformats.org/officeDocument/2006/relationships/image" Target="../media/image12.png"/><Relationship Id="rId6" Type="http://schemas.openxmlformats.org/officeDocument/2006/relationships/image" Target="../media/image2.png"/><Relationship Id="rId7" Type="http://schemas.openxmlformats.org/officeDocument/2006/relationships/image" Target="../media/image16.png"/><Relationship Id="rId8" Type="http://schemas.openxmlformats.org/officeDocument/2006/relationships/image" Target="../media/image1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Conway’s Game of Life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Wila Braga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Visualization</a:t>
            </a:r>
            <a:endParaRPr/>
          </a:p>
        </p:txBody>
      </p:sp>
      <p:pic>
        <p:nvPicPr>
          <p:cNvPr id="136" name="Google Shape;13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8525" y="1017725"/>
            <a:ext cx="3854451" cy="3820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25150" y="723075"/>
            <a:ext cx="1528325" cy="151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25163" y="2923009"/>
            <a:ext cx="1528325" cy="153349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2"/>
          <p:cNvSpPr txBox="1"/>
          <p:nvPr/>
        </p:nvSpPr>
        <p:spPr>
          <a:xfrm>
            <a:off x="6992613" y="2326788"/>
            <a:ext cx="59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Dead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40" name="Google Shape;140;p22"/>
          <p:cNvSpPr txBox="1"/>
          <p:nvPr/>
        </p:nvSpPr>
        <p:spPr>
          <a:xfrm>
            <a:off x="7035686" y="4545500"/>
            <a:ext cx="50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Live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Optimization</a:t>
            </a:r>
            <a:endParaRPr/>
          </a:p>
        </p:txBody>
      </p:sp>
      <p:pic>
        <p:nvPicPr>
          <p:cNvPr id="146" name="Google Shape;14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6625" y="1258100"/>
            <a:ext cx="1528325" cy="151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86613" y="3120184"/>
            <a:ext cx="1528325" cy="15334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20650" y="3105834"/>
            <a:ext cx="1528325" cy="15621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20655" y="1258097"/>
            <a:ext cx="1492421" cy="1514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0" name="Google Shape;150;p23"/>
          <p:cNvCxnSpPr>
            <a:endCxn id="149" idx="1"/>
          </p:cNvCxnSpPr>
          <p:nvPr/>
        </p:nvCxnSpPr>
        <p:spPr>
          <a:xfrm>
            <a:off x="3714855" y="2015447"/>
            <a:ext cx="1105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51" name="Google Shape;151;p23"/>
          <p:cNvCxnSpPr/>
          <p:nvPr/>
        </p:nvCxnSpPr>
        <p:spPr>
          <a:xfrm>
            <a:off x="3714855" y="3886922"/>
            <a:ext cx="1105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Simultaneous Update - 1</a:t>
            </a:r>
            <a:endParaRPr/>
          </a:p>
        </p:txBody>
      </p:sp>
      <p:pic>
        <p:nvPicPr>
          <p:cNvPr id="157" name="Google Shape;15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3013" y="1218750"/>
            <a:ext cx="6097974" cy="161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3025" y="3082450"/>
            <a:ext cx="1793150" cy="177245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4"/>
          <p:cNvSpPr txBox="1"/>
          <p:nvPr/>
        </p:nvSpPr>
        <p:spPr>
          <a:xfrm>
            <a:off x="4017500" y="3453325"/>
            <a:ext cx="29865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What can happen after 1 generation?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Assuming the machine scans from top left to bottom right and grid wrapped by dead cells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Simultaneous Update - 2</a:t>
            </a:r>
            <a:endParaRPr/>
          </a:p>
        </p:txBody>
      </p:sp>
      <p:sp>
        <p:nvSpPr>
          <p:cNvPr id="165" name="Google Shape;165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if we add intermediate circle values?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Yellow = To be removed</a:t>
            </a:r>
            <a:endParaRPr/>
          </a:p>
        </p:txBody>
      </p:sp>
      <p:pic>
        <p:nvPicPr>
          <p:cNvPr id="166" name="Google Shape;16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1200" y="2407800"/>
            <a:ext cx="7143750" cy="196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Simultaneous Update - 3</a:t>
            </a:r>
            <a:endParaRPr/>
          </a:p>
        </p:txBody>
      </p:sp>
      <p:sp>
        <p:nvSpPr>
          <p:cNvPr id="172" name="Google Shape;172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Cells must not change state within a generation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Cells must be marked to be changed at the end of a generation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Marked cells must still be seen as alive or dead when processing neighbors</a:t>
            </a:r>
            <a:endParaRPr/>
          </a:p>
        </p:txBody>
      </p:sp>
      <p:pic>
        <p:nvPicPr>
          <p:cNvPr id="173" name="Google Shape;17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2092" y="2571752"/>
            <a:ext cx="7399823" cy="208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7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 Live Neighbors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C(8, 0) = 1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5049" y="574325"/>
            <a:ext cx="5533899" cy="167275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8"/>
          <p:cNvSpPr txBox="1"/>
          <p:nvPr/>
        </p:nvSpPr>
        <p:spPr>
          <a:xfrm>
            <a:off x="4338600" y="2532825"/>
            <a:ext cx="466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aka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85" name="Google Shape;185;p28"/>
          <p:cNvPicPr preferRelativeResize="0"/>
          <p:nvPr/>
        </p:nvPicPr>
        <p:blipFill rotWithShape="1">
          <a:blip r:embed="rId3">
            <a:alphaModFix/>
          </a:blip>
          <a:srcRect b="0" l="69512" r="0" t="0"/>
          <a:stretch/>
        </p:blipFill>
        <p:spPr>
          <a:xfrm>
            <a:off x="3728411" y="3022450"/>
            <a:ext cx="1687174" cy="167275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8"/>
          <p:cNvSpPr txBox="1"/>
          <p:nvPr/>
        </p:nvSpPr>
        <p:spPr>
          <a:xfrm>
            <a:off x="5768475" y="3511675"/>
            <a:ext cx="1687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4 axes of symmetry = 1 graph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9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 Live Neighbor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C(8, 1) = 8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3100" y="1178175"/>
            <a:ext cx="2289250" cy="23106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42979" y="1206575"/>
            <a:ext cx="2334896" cy="231065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30"/>
          <p:cNvSpPr txBox="1"/>
          <p:nvPr/>
        </p:nvSpPr>
        <p:spPr>
          <a:xfrm>
            <a:off x="2276250" y="3667325"/>
            <a:ext cx="1362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1 axis = 4 graphs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99" name="Google Shape;199;p30"/>
          <p:cNvSpPr txBox="1"/>
          <p:nvPr/>
        </p:nvSpPr>
        <p:spPr>
          <a:xfrm>
            <a:off x="5729425" y="3667325"/>
            <a:ext cx="1362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1 axis = 4 graphs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1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 Live Neighbors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C(8, 3) = 56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0998" y="306150"/>
            <a:ext cx="2121900" cy="2121928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8450" y="306177"/>
            <a:ext cx="2121900" cy="212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24725" y="306175"/>
            <a:ext cx="2121900" cy="212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817950" y="2695238"/>
            <a:ext cx="2121900" cy="212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760075" y="2725550"/>
            <a:ext cx="2650200" cy="206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Google Shape;20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925" y="280350"/>
            <a:ext cx="1890400" cy="194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34813" y="280351"/>
            <a:ext cx="1942527" cy="194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0700" y="2730062"/>
            <a:ext cx="1872850" cy="191031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59813" y="199713"/>
            <a:ext cx="1890400" cy="192866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3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517388" y="2725514"/>
            <a:ext cx="1942525" cy="191938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3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533761" y="2710083"/>
            <a:ext cx="1942525" cy="1950267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32"/>
          <p:cNvSpPr txBox="1"/>
          <p:nvPr/>
        </p:nvSpPr>
        <p:spPr>
          <a:xfrm>
            <a:off x="1363275" y="2276350"/>
            <a:ext cx="28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4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16" name="Google Shape;216;p32"/>
          <p:cNvSpPr txBox="1"/>
          <p:nvPr/>
        </p:nvSpPr>
        <p:spPr>
          <a:xfrm>
            <a:off x="4344813" y="2274088"/>
            <a:ext cx="28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4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17" name="Google Shape;217;p32"/>
          <p:cNvSpPr txBox="1"/>
          <p:nvPr/>
        </p:nvSpPr>
        <p:spPr>
          <a:xfrm>
            <a:off x="7361175" y="2219125"/>
            <a:ext cx="28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8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18" name="Google Shape;218;p32"/>
          <p:cNvSpPr txBox="1"/>
          <p:nvPr/>
        </p:nvSpPr>
        <p:spPr>
          <a:xfrm>
            <a:off x="1363275" y="4693875"/>
            <a:ext cx="28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8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19" name="Google Shape;219;p32"/>
          <p:cNvSpPr txBox="1"/>
          <p:nvPr/>
        </p:nvSpPr>
        <p:spPr>
          <a:xfrm>
            <a:off x="4344800" y="4696113"/>
            <a:ext cx="28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4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20" name="Google Shape;220;p32"/>
          <p:cNvSpPr txBox="1"/>
          <p:nvPr/>
        </p:nvSpPr>
        <p:spPr>
          <a:xfrm>
            <a:off x="7402538" y="4693863"/>
            <a:ext cx="28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4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21" name="Google Shape;221;p32"/>
          <p:cNvSpPr txBox="1"/>
          <p:nvPr/>
        </p:nvSpPr>
        <p:spPr>
          <a:xfrm>
            <a:off x="8628457" y="4644900"/>
            <a:ext cx="44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32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Google Shape;22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8500" y="317775"/>
            <a:ext cx="1786234" cy="1836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55047" y="317775"/>
            <a:ext cx="1829248" cy="1836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25746" y="2726650"/>
            <a:ext cx="1887871" cy="1836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04608" y="317775"/>
            <a:ext cx="1843709" cy="1836450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33"/>
          <p:cNvSpPr txBox="1"/>
          <p:nvPr/>
        </p:nvSpPr>
        <p:spPr>
          <a:xfrm>
            <a:off x="1405400" y="2240350"/>
            <a:ext cx="27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8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31" name="Google Shape;231;p33"/>
          <p:cNvSpPr txBox="1"/>
          <p:nvPr/>
        </p:nvSpPr>
        <p:spPr>
          <a:xfrm>
            <a:off x="4333463" y="2240338"/>
            <a:ext cx="27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8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32" name="Google Shape;232;p33"/>
          <p:cNvSpPr txBox="1"/>
          <p:nvPr/>
        </p:nvSpPr>
        <p:spPr>
          <a:xfrm>
            <a:off x="7290263" y="2240350"/>
            <a:ext cx="27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4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33" name="Google Shape;233;p33"/>
          <p:cNvSpPr txBox="1"/>
          <p:nvPr/>
        </p:nvSpPr>
        <p:spPr>
          <a:xfrm>
            <a:off x="4333475" y="4649200"/>
            <a:ext cx="27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4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34" name="Google Shape;234;p33"/>
          <p:cNvSpPr txBox="1"/>
          <p:nvPr/>
        </p:nvSpPr>
        <p:spPr>
          <a:xfrm>
            <a:off x="8540875" y="4649200"/>
            <a:ext cx="41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56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4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 Live Neighbors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C(8, 4) = 70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Format of 4+ Neighbor Rules</a:t>
            </a:r>
            <a:endParaRPr/>
          </a:p>
        </p:txBody>
      </p:sp>
      <p:pic>
        <p:nvPicPr>
          <p:cNvPr id="245" name="Google Shape;24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3888" y="1877775"/>
            <a:ext cx="7176225" cy="187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" name="Google Shape;25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0700" y="391775"/>
            <a:ext cx="1695450" cy="16900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07988" y="415050"/>
            <a:ext cx="1659175" cy="16435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09025" y="408163"/>
            <a:ext cx="1695450" cy="165729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027161" y="2796406"/>
            <a:ext cx="1659175" cy="170170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3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70700" y="2799550"/>
            <a:ext cx="1695450" cy="169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3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789863" y="2785878"/>
            <a:ext cx="1695450" cy="1722785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36"/>
          <p:cNvSpPr txBox="1"/>
          <p:nvPr/>
        </p:nvSpPr>
        <p:spPr>
          <a:xfrm>
            <a:off x="1264600" y="2171550"/>
            <a:ext cx="18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8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57" name="Google Shape;257;p36"/>
          <p:cNvSpPr txBox="1"/>
          <p:nvPr/>
        </p:nvSpPr>
        <p:spPr>
          <a:xfrm>
            <a:off x="4545175" y="2171550"/>
            <a:ext cx="18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4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58" name="Google Shape;258;p36"/>
          <p:cNvSpPr txBox="1"/>
          <p:nvPr/>
        </p:nvSpPr>
        <p:spPr>
          <a:xfrm>
            <a:off x="7764338" y="2171550"/>
            <a:ext cx="18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1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59" name="Google Shape;259;p36"/>
          <p:cNvSpPr txBox="1"/>
          <p:nvPr/>
        </p:nvSpPr>
        <p:spPr>
          <a:xfrm>
            <a:off x="1264600" y="4571025"/>
            <a:ext cx="18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4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60" name="Google Shape;260;p36"/>
          <p:cNvSpPr txBox="1"/>
          <p:nvPr/>
        </p:nvSpPr>
        <p:spPr>
          <a:xfrm>
            <a:off x="4572000" y="4571025"/>
            <a:ext cx="18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4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61" name="Google Shape;261;p36"/>
          <p:cNvSpPr txBox="1"/>
          <p:nvPr/>
        </p:nvSpPr>
        <p:spPr>
          <a:xfrm>
            <a:off x="7764350" y="4571025"/>
            <a:ext cx="18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8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62" name="Google Shape;262;p36"/>
          <p:cNvSpPr txBox="1"/>
          <p:nvPr/>
        </p:nvSpPr>
        <p:spPr>
          <a:xfrm>
            <a:off x="8686325" y="4619675"/>
            <a:ext cx="45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29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7" name="Google Shape;26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7700" y="599875"/>
            <a:ext cx="1819200" cy="125788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5400000">
            <a:off x="3936535" y="327860"/>
            <a:ext cx="1270925" cy="180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02000" y="401450"/>
            <a:ext cx="1707750" cy="16547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3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7700" y="2696200"/>
            <a:ext cx="1819209" cy="171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3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671050" y="2571742"/>
            <a:ext cx="1801900" cy="1781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3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954925" y="2557990"/>
            <a:ext cx="1801900" cy="1809022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37"/>
          <p:cNvSpPr txBox="1"/>
          <p:nvPr/>
        </p:nvSpPr>
        <p:spPr>
          <a:xfrm>
            <a:off x="1362750" y="1960125"/>
            <a:ext cx="44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16*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74" name="Google Shape;274;p37"/>
          <p:cNvSpPr txBox="1"/>
          <p:nvPr/>
        </p:nvSpPr>
        <p:spPr>
          <a:xfrm>
            <a:off x="4396500" y="1960113"/>
            <a:ext cx="35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4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75" name="Google Shape;275;p37"/>
          <p:cNvSpPr txBox="1"/>
          <p:nvPr/>
        </p:nvSpPr>
        <p:spPr>
          <a:xfrm>
            <a:off x="7680375" y="2017913"/>
            <a:ext cx="35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1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76" name="Google Shape;276;p37"/>
          <p:cNvSpPr txBox="1"/>
          <p:nvPr/>
        </p:nvSpPr>
        <p:spPr>
          <a:xfrm>
            <a:off x="1411800" y="4501713"/>
            <a:ext cx="35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8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77" name="Google Shape;277;p37"/>
          <p:cNvSpPr txBox="1"/>
          <p:nvPr/>
        </p:nvSpPr>
        <p:spPr>
          <a:xfrm>
            <a:off x="4396500" y="4501713"/>
            <a:ext cx="35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4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78" name="Google Shape;278;p37"/>
          <p:cNvSpPr txBox="1"/>
          <p:nvPr/>
        </p:nvSpPr>
        <p:spPr>
          <a:xfrm>
            <a:off x="7680375" y="4506888"/>
            <a:ext cx="35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8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79" name="Google Shape;279;p37"/>
          <p:cNvSpPr txBox="1"/>
          <p:nvPr/>
        </p:nvSpPr>
        <p:spPr>
          <a:xfrm>
            <a:off x="8592350" y="4628175"/>
            <a:ext cx="55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70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Glider</a:t>
            </a:r>
            <a:endParaRPr/>
          </a:p>
        </p:txBody>
      </p:sp>
      <p:pic>
        <p:nvPicPr>
          <p:cNvPr id="285" name="Google Shape;28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4900" y="2101650"/>
            <a:ext cx="2823875" cy="282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06188" y="722049"/>
            <a:ext cx="4201299" cy="103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Glider - Shape Machine</a:t>
            </a:r>
            <a:endParaRPr/>
          </a:p>
        </p:txBody>
      </p:sp>
      <p:pic>
        <p:nvPicPr>
          <p:cNvPr id="292" name="Google Shape;292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2325" y="1073900"/>
            <a:ext cx="3839345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Description</a:t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Zero-player game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Deterministic based on starting state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Cellular automaton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Grid of cells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Finite states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Neighborhood of cells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Update Rules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Rules Background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John Conway chose the automaton update rules to achieve the following: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No explosive growth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Small initial patterns with chaotic, </a:t>
            </a:r>
            <a:r>
              <a:rPr lang="en"/>
              <a:t>unpredictable</a:t>
            </a:r>
            <a:r>
              <a:rPr lang="en"/>
              <a:t> outcomes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Potential for von Neumann universal </a:t>
            </a:r>
            <a:r>
              <a:rPr lang="en"/>
              <a:t>constructors (i.e. self-replication)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Rules should be as simple as possible while </a:t>
            </a:r>
            <a:r>
              <a:rPr lang="en"/>
              <a:t>maintaining</a:t>
            </a:r>
            <a:r>
              <a:rPr lang="en"/>
              <a:t> 1-3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Rules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cell </a:t>
            </a:r>
            <a:r>
              <a:rPr i="1" lang="en"/>
              <a:t>lives</a:t>
            </a:r>
            <a:r>
              <a:rPr lang="en"/>
              <a:t> (turns black) or </a:t>
            </a:r>
            <a:r>
              <a:rPr i="1" lang="en"/>
              <a:t>dies</a:t>
            </a:r>
            <a:r>
              <a:rPr lang="en"/>
              <a:t> (turns white) depending on its 8 adjacent neighbors: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If a live cell has fewer than two live neighbors (underpopulation), the cell dies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If a live cell has two or three live neighbors, the cell continues to live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If a live cell has more than three live neighbors (overpopulation), the cell dies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If a dead cell has </a:t>
            </a:r>
            <a:r>
              <a:rPr i="1" lang="en"/>
              <a:t>exactly</a:t>
            </a:r>
            <a:r>
              <a:rPr lang="en"/>
              <a:t> three live neighbors (reproduction), it becomes live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0875" y="148175"/>
            <a:ext cx="1047750" cy="103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96400" y="142900"/>
            <a:ext cx="1028700" cy="103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20875" y="1975098"/>
            <a:ext cx="1047750" cy="1040102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586875" y="1966000"/>
            <a:ext cx="1047750" cy="104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476475" y="3829098"/>
            <a:ext cx="1047750" cy="1063272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138450" y="3829250"/>
            <a:ext cx="1028700" cy="104394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495525" y="255325"/>
            <a:ext cx="1028700" cy="101615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152125" y="258458"/>
            <a:ext cx="1028700" cy="10098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8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862925" y="3974000"/>
            <a:ext cx="1028700" cy="102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8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2577350" y="3952860"/>
            <a:ext cx="1047750" cy="104139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2" name="Google Shape;102;p18"/>
          <p:cNvCxnSpPr>
            <a:stCxn id="92" idx="3"/>
            <a:endCxn id="93" idx="1"/>
          </p:cNvCxnSpPr>
          <p:nvPr/>
        </p:nvCxnSpPr>
        <p:spPr>
          <a:xfrm flipH="1" rot="10800000">
            <a:off x="1968625" y="661888"/>
            <a:ext cx="627900" cy="5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3" name="Google Shape;103;p18"/>
          <p:cNvCxnSpPr/>
          <p:nvPr/>
        </p:nvCxnSpPr>
        <p:spPr>
          <a:xfrm flipH="1" rot="10800000">
            <a:off x="1958975" y="2566913"/>
            <a:ext cx="627900" cy="5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4" name="Google Shape;104;p18"/>
          <p:cNvCxnSpPr/>
          <p:nvPr/>
        </p:nvCxnSpPr>
        <p:spPr>
          <a:xfrm flipH="1" rot="10800000">
            <a:off x="1891625" y="4474038"/>
            <a:ext cx="627900" cy="5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5" name="Google Shape;105;p18"/>
          <p:cNvCxnSpPr/>
          <p:nvPr/>
        </p:nvCxnSpPr>
        <p:spPr>
          <a:xfrm flipH="1" rot="10800000">
            <a:off x="6524225" y="866088"/>
            <a:ext cx="627900" cy="5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6" name="Google Shape;106;p18"/>
          <p:cNvCxnSpPr/>
          <p:nvPr/>
        </p:nvCxnSpPr>
        <p:spPr>
          <a:xfrm flipH="1" rot="10800000">
            <a:off x="6524225" y="4348525"/>
            <a:ext cx="627900" cy="5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Pseudocode</a:t>
            </a:r>
            <a:endParaRPr/>
          </a:p>
        </p:txBody>
      </p:sp>
      <p:sp>
        <p:nvSpPr>
          <p:cNvPr id="112" name="Google Shape;11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</a:t>
            </a:r>
            <a:r>
              <a:rPr lang="en"/>
              <a:t>rid = boolean[][];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temp = copy(grid);								//rules applied simultaneously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each generation: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i, j in grid: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live_neighbors = 0;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for di, dj in [-1, 1] except di == dj == 0: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if grid[i+di][j+dj]: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live_neighbors += 1;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if live_neighbors &lt; 2 or live_neighbors &gt; 3: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temp[i][j] = false;					//dead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if live_neighbors == 3: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temp[i][j] = true;					//alive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grid = temp;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Encoding with Shape Machine</a:t>
            </a:r>
            <a:endParaRPr/>
          </a:p>
        </p:txBody>
      </p:sp>
      <p:sp>
        <p:nvSpPr>
          <p:cNvPr id="118" name="Google Shape;118;p20"/>
          <p:cNvSpPr/>
          <p:nvPr/>
        </p:nvSpPr>
        <p:spPr>
          <a:xfrm>
            <a:off x="3691650" y="1076100"/>
            <a:ext cx="1760700" cy="1118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 Rules</a:t>
            </a:r>
            <a:endParaRPr/>
          </a:p>
        </p:txBody>
      </p:sp>
      <p:sp>
        <p:nvSpPr>
          <p:cNvPr id="119" name="Google Shape;119;p20"/>
          <p:cNvSpPr/>
          <p:nvPr/>
        </p:nvSpPr>
        <p:spPr>
          <a:xfrm>
            <a:off x="3691650" y="2493088"/>
            <a:ext cx="1760700" cy="1118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Shape Rules</a:t>
            </a:r>
            <a:endParaRPr/>
          </a:p>
        </p:txBody>
      </p:sp>
      <p:sp>
        <p:nvSpPr>
          <p:cNvPr id="120" name="Google Shape;120;p20"/>
          <p:cNvSpPr/>
          <p:nvPr/>
        </p:nvSpPr>
        <p:spPr>
          <a:xfrm>
            <a:off x="3691650" y="3910100"/>
            <a:ext cx="1760700" cy="1118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Visualization</a:t>
            </a:r>
            <a:endParaRPr/>
          </a:p>
        </p:txBody>
      </p:sp>
      <p:sp>
        <p:nvSpPr>
          <p:cNvPr id="121" name="Google Shape;121;p20"/>
          <p:cNvSpPr/>
          <p:nvPr/>
        </p:nvSpPr>
        <p:spPr>
          <a:xfrm>
            <a:off x="5622550" y="1410525"/>
            <a:ext cx="982500" cy="1692600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0"/>
          <p:cNvSpPr/>
          <p:nvPr/>
        </p:nvSpPr>
        <p:spPr>
          <a:xfrm>
            <a:off x="5622550" y="3103125"/>
            <a:ext cx="982500" cy="1692600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0"/>
          <p:cNvSpPr txBox="1"/>
          <p:nvPr/>
        </p:nvSpPr>
        <p:spPr>
          <a:xfrm>
            <a:off x="6775250" y="1926075"/>
            <a:ext cx="109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geometrize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24" name="Google Shape;124;p20"/>
          <p:cNvSpPr txBox="1"/>
          <p:nvPr/>
        </p:nvSpPr>
        <p:spPr>
          <a:xfrm>
            <a:off x="6775250" y="3611800"/>
            <a:ext cx="109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update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Rule Format</a:t>
            </a:r>
            <a:endParaRPr/>
          </a:p>
        </p:txBody>
      </p:sp>
      <p:pic>
        <p:nvPicPr>
          <p:cNvPr id="130" name="Google Shape;13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8566" y="1637025"/>
            <a:ext cx="7606876" cy="201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