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ce0ecab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ce0ecab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ce0ecab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ce0ecab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bce0eca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bce0eca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bce0ecab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bce0eca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bce0eca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bce0eca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bce0ecab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bce0ecab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ce0ecab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ce0ecab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ce0ecab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bce0ecab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bce0ecab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bce0ecab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bce0ecab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bce0eca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ce0eca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ce0eca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bce0ecab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bce0ecab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ce0ecab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ce0ecab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bce0eca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bce0eca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bce0ecab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bce0ecab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bce0ecabf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bce0ecabf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bce0ecab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bce0ecab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ce0ecab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ce0ecab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bce0ecab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bce0ecab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bce0eca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bce0eca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ce0eca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ce0eca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ce0eca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ce0eca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ce0eca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ce0eca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bce0eca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bce0eca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ce0eca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ce0eca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bce0ecab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bce0ecab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gif"/><Relationship Id="rId4" Type="http://schemas.openxmlformats.org/officeDocument/2006/relationships/image" Target="../media/image14.gif"/><Relationship Id="rId5" Type="http://schemas.openxmlformats.org/officeDocument/2006/relationships/image" Target="../media/image4.gif"/><Relationship Id="rId6" Type="http://schemas.openxmlformats.org/officeDocument/2006/relationships/image" Target="../media/image3.gif"/><Relationship Id="rId7" Type="http://schemas.openxmlformats.org/officeDocument/2006/relationships/image" Target="../media/image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Relationship Id="rId5" Type="http://schemas.openxmlformats.org/officeDocument/2006/relationships/image" Target="../media/image33.png"/><Relationship Id="rId6" Type="http://schemas.openxmlformats.org/officeDocument/2006/relationships/image" Target="../media/image45.png"/><Relationship Id="rId7" Type="http://schemas.openxmlformats.org/officeDocument/2006/relationships/image" Target="../media/image38.png"/><Relationship Id="rId8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41.png"/><Relationship Id="rId5" Type="http://schemas.openxmlformats.org/officeDocument/2006/relationships/image" Target="../media/image35.png"/><Relationship Id="rId6" Type="http://schemas.openxmlformats.org/officeDocument/2006/relationships/image" Target="../media/image52.png"/><Relationship Id="rId7" Type="http://schemas.openxmlformats.org/officeDocument/2006/relationships/image" Target="../media/image42.png"/><Relationship Id="rId8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gif"/><Relationship Id="rId4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Wila Braga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25" y="1017725"/>
            <a:ext cx="385445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150" y="723075"/>
            <a:ext cx="1528325" cy="15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163" y="2923009"/>
            <a:ext cx="1528325" cy="153349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992613" y="2326788"/>
            <a:ext cx="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035686" y="4545500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Live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25" y="1258100"/>
            <a:ext cx="1528325" cy="15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6613" y="3120184"/>
            <a:ext cx="1528325" cy="153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650" y="3105834"/>
            <a:ext cx="1528325" cy="1562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0655" y="1258097"/>
            <a:ext cx="1492421" cy="15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>
            <a:endCxn id="149" idx="1"/>
          </p:cNvCxnSpPr>
          <p:nvPr/>
        </p:nvCxnSpPr>
        <p:spPr>
          <a:xfrm>
            <a:off x="3714855" y="2015447"/>
            <a:ext cx="110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1" name="Google Shape;151;p23"/>
          <p:cNvCxnSpPr/>
          <p:nvPr/>
        </p:nvCxnSpPr>
        <p:spPr>
          <a:xfrm>
            <a:off x="3714855" y="3886922"/>
            <a:ext cx="110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- 1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13" y="1218750"/>
            <a:ext cx="6097974" cy="16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025" y="3082450"/>
            <a:ext cx="1793150" cy="17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017500" y="3453325"/>
            <a:ext cx="29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What can happen after 1 generation?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Assuming the machine scans from top left to bottom right and grid wrapped by dead cells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- 2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 intermediate circle values?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Yellow = To be removed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00" y="2407800"/>
            <a:ext cx="71437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Simultaneous Update - 3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must not change state within a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Cells must be marked to be changed at the end of a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Marked cells must still be seen as alive or dead when processing neighbors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92" y="2571752"/>
            <a:ext cx="7399823" cy="20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0) =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49" y="574325"/>
            <a:ext cx="5533899" cy="1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4338600" y="2532825"/>
            <a:ext cx="4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aka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69512" r="0" t="0"/>
          <a:stretch/>
        </p:blipFill>
        <p:spPr>
          <a:xfrm>
            <a:off x="3728411" y="3022450"/>
            <a:ext cx="1687174" cy="16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768475" y="351167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 axes of symmetry = 1 graph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Live Neighbor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1) = 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100" y="1178175"/>
            <a:ext cx="2289250" cy="231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979" y="1206575"/>
            <a:ext cx="2334896" cy="23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2276250" y="366732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axis = 4 graphs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729425" y="3667325"/>
            <a:ext cx="13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axis = 4 graphs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3) = 56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0998" y="306150"/>
            <a:ext cx="2121900" cy="2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50" y="306177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4725" y="306175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950" y="2695238"/>
            <a:ext cx="2121900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0075" y="2725550"/>
            <a:ext cx="2650200" cy="20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25" y="280350"/>
            <a:ext cx="1890400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813" y="280351"/>
            <a:ext cx="1942527" cy="19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00" y="2730062"/>
            <a:ext cx="1872850" cy="191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9813" y="199713"/>
            <a:ext cx="1890400" cy="192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17388" y="2725514"/>
            <a:ext cx="1942525" cy="191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3761" y="2710083"/>
            <a:ext cx="1942525" cy="195026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1363275" y="2276350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344813" y="2274088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7361175" y="2219125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363275" y="4693875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344800" y="4696113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7402538" y="4693863"/>
            <a:ext cx="2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8628457" y="4644900"/>
            <a:ext cx="4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32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0" y="317775"/>
            <a:ext cx="1786234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047" y="317775"/>
            <a:ext cx="1829248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746" y="2726650"/>
            <a:ext cx="1887871" cy="18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4608" y="317775"/>
            <a:ext cx="1843709" cy="183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1405400" y="2240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4333463" y="2240338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7290263" y="224035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333475" y="4649200"/>
            <a:ext cx="2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8540875" y="4649200"/>
            <a:ext cx="4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56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Live Neighbors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C(8, 4) = 70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of 4+ Neighbor Rules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88" y="1877775"/>
            <a:ext cx="7176225" cy="18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00" y="391775"/>
            <a:ext cx="1695450" cy="169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88" y="415050"/>
            <a:ext cx="1659175" cy="16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025" y="408163"/>
            <a:ext cx="1695450" cy="165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7161" y="2796406"/>
            <a:ext cx="1659175" cy="170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700" y="2799550"/>
            <a:ext cx="16954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9863" y="2785878"/>
            <a:ext cx="1695450" cy="1722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1264600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545175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764338" y="2171550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126460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57200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7764350" y="4571025"/>
            <a:ext cx="1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8686325" y="4619675"/>
            <a:ext cx="4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29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0" y="599875"/>
            <a:ext cx="1819200" cy="125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936535" y="327860"/>
            <a:ext cx="1270925" cy="18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2000" y="401450"/>
            <a:ext cx="1707750" cy="165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0" y="2696200"/>
            <a:ext cx="1819209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1050" y="2571742"/>
            <a:ext cx="1801900" cy="178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4925" y="2557990"/>
            <a:ext cx="1801900" cy="180902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1362750" y="1960125"/>
            <a:ext cx="44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16*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4396500" y="19601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7680375" y="20179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1411800" y="45017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4396500" y="4501713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7680375" y="4506888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8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8592350" y="4628175"/>
            <a:ext cx="5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70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</a:t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900" y="2101650"/>
            <a:ext cx="2823875" cy="28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6188" y="722049"/>
            <a:ext cx="4201299" cy="10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Glider - Shape Machine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325" y="1073900"/>
            <a:ext cx="38393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Zero-player game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Deterministic based on starting state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automaton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of cells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Finite states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Neighborhood of cells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Rules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Background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Conway chose the automaton update rules to achieve the following: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explosive growth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Small initial patterns with chaotic, </a:t>
            </a:r>
            <a:r>
              <a:rPr lang="en"/>
              <a:t>unpredictable</a:t>
            </a:r>
            <a:r>
              <a:rPr lang="en"/>
              <a:t> outcomes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for von Neumann universal </a:t>
            </a:r>
            <a:r>
              <a:rPr lang="en"/>
              <a:t>constructors (i.e. self-replication)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Rules should be as simple as possible while </a:t>
            </a:r>
            <a:r>
              <a:rPr lang="en"/>
              <a:t>maintaining</a:t>
            </a:r>
            <a:r>
              <a:rPr lang="en"/>
              <a:t> 1-3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cell </a:t>
            </a:r>
            <a:r>
              <a:rPr i="1" lang="en"/>
              <a:t>lives</a:t>
            </a:r>
            <a:r>
              <a:rPr lang="en"/>
              <a:t> (turns black) or </a:t>
            </a:r>
            <a:r>
              <a:rPr i="1" lang="en"/>
              <a:t>dies</a:t>
            </a:r>
            <a:r>
              <a:rPr lang="en"/>
              <a:t> (turns white) depending on its 8 adjacent neighbors: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fewer than two live neighbors (underpopulation), the cell dies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two or three live neighbors, the cell continues to live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live cell has more than three live neighbors (overpopulation), the cell dies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dead cell has </a:t>
            </a:r>
            <a:r>
              <a:rPr i="1" lang="en"/>
              <a:t>exactly</a:t>
            </a:r>
            <a:r>
              <a:rPr lang="en"/>
              <a:t> three live neighbors (reproduction), it becomes live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5" y="148175"/>
            <a:ext cx="10477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6400" y="142900"/>
            <a:ext cx="10287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875" y="1975098"/>
            <a:ext cx="1047750" cy="104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6875" y="196600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6475" y="3829098"/>
            <a:ext cx="1047750" cy="106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8450" y="3829250"/>
            <a:ext cx="1028700" cy="104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5525" y="255325"/>
            <a:ext cx="1028700" cy="101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52125" y="258458"/>
            <a:ext cx="1028700" cy="100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2925" y="397400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77350" y="3952860"/>
            <a:ext cx="1047750" cy="1041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>
            <a:stCxn id="92" idx="3"/>
            <a:endCxn id="93" idx="1"/>
          </p:cNvCxnSpPr>
          <p:nvPr/>
        </p:nvCxnSpPr>
        <p:spPr>
          <a:xfrm flipH="1" rot="10800000">
            <a:off x="1968625" y="66188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 rot="10800000">
            <a:off x="1958975" y="2566913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/>
          <p:nvPr/>
        </p:nvCxnSpPr>
        <p:spPr>
          <a:xfrm flipH="1" rot="10800000">
            <a:off x="1891625" y="447403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/>
          <p:nvPr/>
        </p:nvCxnSpPr>
        <p:spPr>
          <a:xfrm flipH="1" rot="10800000">
            <a:off x="6524225" y="866088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 flipH="1" rot="10800000">
            <a:off x="6524225" y="4348525"/>
            <a:ext cx="627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rid = boolean[][];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copy(grid);								//rules applied simultaneously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generation: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i, j in grid: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live_neighbors = 0;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di, dj in [-1, 1] except di == dj == 0: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grid[i+di][j+dj]: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live_neighbors += 1;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live_neighbors &lt; 2 or live_neighbors &gt; 3: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temp[i][j] = false;					//dead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live_neighbors == 3: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temp[i][j] = true;					//alive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= temp;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with Shape Machine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691650" y="1076100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691650" y="2493088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Rules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691650" y="3910100"/>
            <a:ext cx="1760700" cy="111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5622550" y="1410525"/>
            <a:ext cx="982500" cy="169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622550" y="3103125"/>
            <a:ext cx="982500" cy="16926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775250" y="1926075"/>
            <a:ext cx="10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geometrize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775250" y="3611800"/>
            <a:ext cx="10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update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Format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66" y="1637025"/>
            <a:ext cx="7606876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