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9" r:id="rId2"/>
    <p:sldId id="258" r:id="rId3"/>
    <p:sldId id="260"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085CE5-ED63-4C7B-AF28-8EF5084DEE25}" type="datetimeFigureOut">
              <a:rPr lang="en-US" smtClean="0"/>
              <a:t>12/15/2022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DA8C3F-8CAF-45BE-ABFD-269F8E6703DD}" type="slidenum">
              <a:rPr lang="en-US" smtClean="0"/>
              <a:t>‹#›</a:t>
            </a:fld>
            <a:endParaRPr lang="en-US"/>
          </a:p>
        </p:txBody>
      </p:sp>
    </p:spTree>
    <p:extLst>
      <p:ext uri="{BB962C8B-B14F-4D97-AF65-F5344CB8AC3E}">
        <p14:creationId xmlns:p14="http://schemas.microsoft.com/office/powerpoint/2010/main" val="4210292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FBFF2-C2D5-43F4-9B9C-29266AE611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1220AA-680A-4A2F-B3A0-E6CBF4A266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0621C43-5E9E-4845-9A5F-C80922F1D7D4}"/>
              </a:ext>
            </a:extLst>
          </p:cNvPr>
          <p:cNvSpPr>
            <a:spLocks noGrp="1"/>
          </p:cNvSpPr>
          <p:nvPr>
            <p:ph type="dt" sz="half" idx="10"/>
          </p:nvPr>
        </p:nvSpPr>
        <p:spPr/>
        <p:txBody>
          <a:bodyPr/>
          <a:lstStyle/>
          <a:p>
            <a:r>
              <a:rPr lang="en-US"/>
              <a:t>17.12.2022</a:t>
            </a:r>
          </a:p>
        </p:txBody>
      </p:sp>
      <p:sp>
        <p:nvSpPr>
          <p:cNvPr id="5" name="Footer Placeholder 4">
            <a:extLst>
              <a:ext uri="{FF2B5EF4-FFF2-40B4-BE49-F238E27FC236}">
                <a16:creationId xmlns:a16="http://schemas.microsoft.com/office/drawing/2014/main" id="{C175B254-57A7-4AA3-AB19-012930D502AA}"/>
              </a:ext>
            </a:extLst>
          </p:cNvPr>
          <p:cNvSpPr>
            <a:spLocks noGrp="1"/>
          </p:cNvSpPr>
          <p:nvPr>
            <p:ph type="ftr" sz="quarter" idx="11"/>
          </p:nvPr>
        </p:nvSpPr>
        <p:spPr/>
        <p:txBody>
          <a:bodyPr/>
          <a:lstStyle/>
          <a:p>
            <a:r>
              <a:rPr lang="en-US"/>
              <a:t>Emotion Recognition From Speech and Beyond</a:t>
            </a:r>
          </a:p>
        </p:txBody>
      </p:sp>
      <p:sp>
        <p:nvSpPr>
          <p:cNvPr id="6" name="Slide Number Placeholder 5">
            <a:extLst>
              <a:ext uri="{FF2B5EF4-FFF2-40B4-BE49-F238E27FC236}">
                <a16:creationId xmlns:a16="http://schemas.microsoft.com/office/drawing/2014/main" id="{BF9CCA6A-8F63-44AB-8A16-B69495C7A129}"/>
              </a:ext>
            </a:extLst>
          </p:cNvPr>
          <p:cNvSpPr>
            <a:spLocks noGrp="1"/>
          </p:cNvSpPr>
          <p:nvPr>
            <p:ph type="sldNum" sz="quarter" idx="12"/>
          </p:nvPr>
        </p:nvSpPr>
        <p:spPr/>
        <p:txBody>
          <a:bodyPr/>
          <a:lstStyle/>
          <a:p>
            <a:fld id="{0839BCC0-2411-4E48-A987-3A54442D755F}" type="slidenum">
              <a:rPr lang="en-US" smtClean="0"/>
              <a:t>‹#›</a:t>
            </a:fld>
            <a:endParaRPr lang="en-US"/>
          </a:p>
        </p:txBody>
      </p:sp>
    </p:spTree>
    <p:extLst>
      <p:ext uri="{BB962C8B-B14F-4D97-AF65-F5344CB8AC3E}">
        <p14:creationId xmlns:p14="http://schemas.microsoft.com/office/powerpoint/2010/main" val="82263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1CCB5-7D3F-4984-9A62-035CD6DD2A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C7BCA7-8770-4B8C-AD9A-5EAFFA9426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B3B62D-7DD7-4433-9CB2-AF39E5DEB513}"/>
              </a:ext>
            </a:extLst>
          </p:cNvPr>
          <p:cNvSpPr>
            <a:spLocks noGrp="1"/>
          </p:cNvSpPr>
          <p:nvPr>
            <p:ph type="dt" sz="half" idx="10"/>
          </p:nvPr>
        </p:nvSpPr>
        <p:spPr/>
        <p:txBody>
          <a:bodyPr/>
          <a:lstStyle/>
          <a:p>
            <a:r>
              <a:rPr lang="en-US"/>
              <a:t>17.12.2022</a:t>
            </a:r>
          </a:p>
        </p:txBody>
      </p:sp>
      <p:sp>
        <p:nvSpPr>
          <p:cNvPr id="5" name="Footer Placeholder 4">
            <a:extLst>
              <a:ext uri="{FF2B5EF4-FFF2-40B4-BE49-F238E27FC236}">
                <a16:creationId xmlns:a16="http://schemas.microsoft.com/office/drawing/2014/main" id="{F2D4467A-9E8F-45FC-82A3-09E28AC12628}"/>
              </a:ext>
            </a:extLst>
          </p:cNvPr>
          <p:cNvSpPr>
            <a:spLocks noGrp="1"/>
          </p:cNvSpPr>
          <p:nvPr>
            <p:ph type="ftr" sz="quarter" idx="11"/>
          </p:nvPr>
        </p:nvSpPr>
        <p:spPr/>
        <p:txBody>
          <a:bodyPr/>
          <a:lstStyle/>
          <a:p>
            <a:r>
              <a:rPr lang="en-US"/>
              <a:t>Emotion Recognition From Speech and Beyond</a:t>
            </a:r>
          </a:p>
        </p:txBody>
      </p:sp>
      <p:sp>
        <p:nvSpPr>
          <p:cNvPr id="6" name="Slide Number Placeholder 5">
            <a:extLst>
              <a:ext uri="{FF2B5EF4-FFF2-40B4-BE49-F238E27FC236}">
                <a16:creationId xmlns:a16="http://schemas.microsoft.com/office/drawing/2014/main" id="{56DBB628-DC00-4651-8B09-683E91230AE7}"/>
              </a:ext>
            </a:extLst>
          </p:cNvPr>
          <p:cNvSpPr>
            <a:spLocks noGrp="1"/>
          </p:cNvSpPr>
          <p:nvPr>
            <p:ph type="sldNum" sz="quarter" idx="12"/>
          </p:nvPr>
        </p:nvSpPr>
        <p:spPr/>
        <p:txBody>
          <a:bodyPr/>
          <a:lstStyle/>
          <a:p>
            <a:fld id="{0839BCC0-2411-4E48-A987-3A54442D755F}" type="slidenum">
              <a:rPr lang="en-US" smtClean="0"/>
              <a:t>‹#›</a:t>
            </a:fld>
            <a:endParaRPr lang="en-US"/>
          </a:p>
        </p:txBody>
      </p:sp>
    </p:spTree>
    <p:extLst>
      <p:ext uri="{BB962C8B-B14F-4D97-AF65-F5344CB8AC3E}">
        <p14:creationId xmlns:p14="http://schemas.microsoft.com/office/powerpoint/2010/main" val="4192127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5BF01B-703A-4712-81EB-98DB389E3E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2C60CA-F2D9-4019-A067-E8D31C24F9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5F84AF-ED06-4B9E-90D9-71DDADB1074F}"/>
              </a:ext>
            </a:extLst>
          </p:cNvPr>
          <p:cNvSpPr>
            <a:spLocks noGrp="1"/>
          </p:cNvSpPr>
          <p:nvPr>
            <p:ph type="dt" sz="half" idx="10"/>
          </p:nvPr>
        </p:nvSpPr>
        <p:spPr/>
        <p:txBody>
          <a:bodyPr/>
          <a:lstStyle/>
          <a:p>
            <a:r>
              <a:rPr lang="en-US"/>
              <a:t>17.12.2022</a:t>
            </a:r>
          </a:p>
        </p:txBody>
      </p:sp>
      <p:sp>
        <p:nvSpPr>
          <p:cNvPr id="5" name="Footer Placeholder 4">
            <a:extLst>
              <a:ext uri="{FF2B5EF4-FFF2-40B4-BE49-F238E27FC236}">
                <a16:creationId xmlns:a16="http://schemas.microsoft.com/office/drawing/2014/main" id="{B7506A94-AC00-455B-8C8C-CDCDA85E0E34}"/>
              </a:ext>
            </a:extLst>
          </p:cNvPr>
          <p:cNvSpPr>
            <a:spLocks noGrp="1"/>
          </p:cNvSpPr>
          <p:nvPr>
            <p:ph type="ftr" sz="quarter" idx="11"/>
          </p:nvPr>
        </p:nvSpPr>
        <p:spPr/>
        <p:txBody>
          <a:bodyPr/>
          <a:lstStyle/>
          <a:p>
            <a:r>
              <a:rPr lang="en-US"/>
              <a:t>Emotion Recognition From Speech and Beyond</a:t>
            </a:r>
          </a:p>
        </p:txBody>
      </p:sp>
      <p:sp>
        <p:nvSpPr>
          <p:cNvPr id="6" name="Slide Number Placeholder 5">
            <a:extLst>
              <a:ext uri="{FF2B5EF4-FFF2-40B4-BE49-F238E27FC236}">
                <a16:creationId xmlns:a16="http://schemas.microsoft.com/office/drawing/2014/main" id="{312E8B48-C9E6-4D25-8957-550EEF3AFEB6}"/>
              </a:ext>
            </a:extLst>
          </p:cNvPr>
          <p:cNvSpPr>
            <a:spLocks noGrp="1"/>
          </p:cNvSpPr>
          <p:nvPr>
            <p:ph type="sldNum" sz="quarter" idx="12"/>
          </p:nvPr>
        </p:nvSpPr>
        <p:spPr/>
        <p:txBody>
          <a:bodyPr/>
          <a:lstStyle/>
          <a:p>
            <a:fld id="{0839BCC0-2411-4E48-A987-3A54442D755F}" type="slidenum">
              <a:rPr lang="en-US" smtClean="0"/>
              <a:t>‹#›</a:t>
            </a:fld>
            <a:endParaRPr lang="en-US"/>
          </a:p>
        </p:txBody>
      </p:sp>
    </p:spTree>
    <p:extLst>
      <p:ext uri="{BB962C8B-B14F-4D97-AF65-F5344CB8AC3E}">
        <p14:creationId xmlns:p14="http://schemas.microsoft.com/office/powerpoint/2010/main" val="759927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A38FB-9B1B-4492-B30D-0C4AFB6DF5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AA09C4-EC4B-4DB3-B811-8EB2C9705D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4AF5BC-90F0-4C56-B5FD-5105E466749F}"/>
              </a:ext>
            </a:extLst>
          </p:cNvPr>
          <p:cNvSpPr>
            <a:spLocks noGrp="1"/>
          </p:cNvSpPr>
          <p:nvPr>
            <p:ph type="dt" sz="half" idx="10"/>
          </p:nvPr>
        </p:nvSpPr>
        <p:spPr/>
        <p:txBody>
          <a:bodyPr/>
          <a:lstStyle/>
          <a:p>
            <a:r>
              <a:rPr lang="en-US"/>
              <a:t>17.12.2022</a:t>
            </a:r>
          </a:p>
        </p:txBody>
      </p:sp>
      <p:sp>
        <p:nvSpPr>
          <p:cNvPr id="5" name="Footer Placeholder 4">
            <a:extLst>
              <a:ext uri="{FF2B5EF4-FFF2-40B4-BE49-F238E27FC236}">
                <a16:creationId xmlns:a16="http://schemas.microsoft.com/office/drawing/2014/main" id="{4BC53C0C-637F-4E52-BDCF-FD53D06B5440}"/>
              </a:ext>
            </a:extLst>
          </p:cNvPr>
          <p:cNvSpPr>
            <a:spLocks noGrp="1"/>
          </p:cNvSpPr>
          <p:nvPr>
            <p:ph type="ftr" sz="quarter" idx="11"/>
          </p:nvPr>
        </p:nvSpPr>
        <p:spPr/>
        <p:txBody>
          <a:bodyPr/>
          <a:lstStyle/>
          <a:p>
            <a:r>
              <a:rPr lang="en-US"/>
              <a:t>Emotion Recognition From Speech and Beyond</a:t>
            </a:r>
          </a:p>
        </p:txBody>
      </p:sp>
      <p:sp>
        <p:nvSpPr>
          <p:cNvPr id="6" name="Slide Number Placeholder 5">
            <a:extLst>
              <a:ext uri="{FF2B5EF4-FFF2-40B4-BE49-F238E27FC236}">
                <a16:creationId xmlns:a16="http://schemas.microsoft.com/office/drawing/2014/main" id="{D57FF225-A8B4-4878-AE95-9D1F2732A9EF}"/>
              </a:ext>
            </a:extLst>
          </p:cNvPr>
          <p:cNvSpPr>
            <a:spLocks noGrp="1"/>
          </p:cNvSpPr>
          <p:nvPr>
            <p:ph type="sldNum" sz="quarter" idx="12"/>
          </p:nvPr>
        </p:nvSpPr>
        <p:spPr/>
        <p:txBody>
          <a:bodyPr/>
          <a:lstStyle/>
          <a:p>
            <a:fld id="{0839BCC0-2411-4E48-A987-3A54442D755F}" type="slidenum">
              <a:rPr lang="en-US" smtClean="0"/>
              <a:t>‹#›</a:t>
            </a:fld>
            <a:endParaRPr lang="en-US"/>
          </a:p>
        </p:txBody>
      </p:sp>
    </p:spTree>
    <p:extLst>
      <p:ext uri="{BB962C8B-B14F-4D97-AF65-F5344CB8AC3E}">
        <p14:creationId xmlns:p14="http://schemas.microsoft.com/office/powerpoint/2010/main" val="980403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383A6-11EE-4384-8CB6-286F923ABC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7314D6-D61A-4890-BD1F-6399DFB443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E6F9FC-4051-40C1-BBAB-F2BEE0F57D74}"/>
              </a:ext>
            </a:extLst>
          </p:cNvPr>
          <p:cNvSpPr>
            <a:spLocks noGrp="1"/>
          </p:cNvSpPr>
          <p:nvPr>
            <p:ph type="dt" sz="half" idx="10"/>
          </p:nvPr>
        </p:nvSpPr>
        <p:spPr/>
        <p:txBody>
          <a:bodyPr/>
          <a:lstStyle/>
          <a:p>
            <a:r>
              <a:rPr lang="en-US"/>
              <a:t>17.12.2022</a:t>
            </a:r>
          </a:p>
        </p:txBody>
      </p:sp>
      <p:sp>
        <p:nvSpPr>
          <p:cNvPr id="5" name="Footer Placeholder 4">
            <a:extLst>
              <a:ext uri="{FF2B5EF4-FFF2-40B4-BE49-F238E27FC236}">
                <a16:creationId xmlns:a16="http://schemas.microsoft.com/office/drawing/2014/main" id="{EBC80DBD-81A1-4EF0-93E0-BBDDDB8270C5}"/>
              </a:ext>
            </a:extLst>
          </p:cNvPr>
          <p:cNvSpPr>
            <a:spLocks noGrp="1"/>
          </p:cNvSpPr>
          <p:nvPr>
            <p:ph type="ftr" sz="quarter" idx="11"/>
          </p:nvPr>
        </p:nvSpPr>
        <p:spPr/>
        <p:txBody>
          <a:bodyPr/>
          <a:lstStyle/>
          <a:p>
            <a:r>
              <a:rPr lang="en-US"/>
              <a:t>Emotion Recognition From Speech and Beyond</a:t>
            </a:r>
          </a:p>
        </p:txBody>
      </p:sp>
      <p:sp>
        <p:nvSpPr>
          <p:cNvPr id="6" name="Slide Number Placeholder 5">
            <a:extLst>
              <a:ext uri="{FF2B5EF4-FFF2-40B4-BE49-F238E27FC236}">
                <a16:creationId xmlns:a16="http://schemas.microsoft.com/office/drawing/2014/main" id="{153443A9-8F4E-42CF-BAD6-11B882E8A9EA}"/>
              </a:ext>
            </a:extLst>
          </p:cNvPr>
          <p:cNvSpPr>
            <a:spLocks noGrp="1"/>
          </p:cNvSpPr>
          <p:nvPr>
            <p:ph type="sldNum" sz="quarter" idx="12"/>
          </p:nvPr>
        </p:nvSpPr>
        <p:spPr/>
        <p:txBody>
          <a:bodyPr/>
          <a:lstStyle/>
          <a:p>
            <a:fld id="{0839BCC0-2411-4E48-A987-3A54442D755F}" type="slidenum">
              <a:rPr lang="en-US" smtClean="0"/>
              <a:t>‹#›</a:t>
            </a:fld>
            <a:endParaRPr lang="en-US"/>
          </a:p>
        </p:txBody>
      </p:sp>
    </p:spTree>
    <p:extLst>
      <p:ext uri="{BB962C8B-B14F-4D97-AF65-F5344CB8AC3E}">
        <p14:creationId xmlns:p14="http://schemas.microsoft.com/office/powerpoint/2010/main" val="2102684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5A38C-F8B7-4599-86B2-D07EE892A9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DF86FA-6AA9-4C3F-8DDA-396AAA71DF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15398E-A6D3-44EC-8B40-1102A087BC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4E4BEA-0438-4CC1-B46F-1D90834FB09D}"/>
              </a:ext>
            </a:extLst>
          </p:cNvPr>
          <p:cNvSpPr>
            <a:spLocks noGrp="1"/>
          </p:cNvSpPr>
          <p:nvPr>
            <p:ph type="dt" sz="half" idx="10"/>
          </p:nvPr>
        </p:nvSpPr>
        <p:spPr/>
        <p:txBody>
          <a:bodyPr/>
          <a:lstStyle/>
          <a:p>
            <a:r>
              <a:rPr lang="en-US"/>
              <a:t>17.12.2022</a:t>
            </a:r>
          </a:p>
        </p:txBody>
      </p:sp>
      <p:sp>
        <p:nvSpPr>
          <p:cNvPr id="6" name="Footer Placeholder 5">
            <a:extLst>
              <a:ext uri="{FF2B5EF4-FFF2-40B4-BE49-F238E27FC236}">
                <a16:creationId xmlns:a16="http://schemas.microsoft.com/office/drawing/2014/main" id="{9937A0D5-932D-4E8A-9A54-E9A8C8A88066}"/>
              </a:ext>
            </a:extLst>
          </p:cNvPr>
          <p:cNvSpPr>
            <a:spLocks noGrp="1"/>
          </p:cNvSpPr>
          <p:nvPr>
            <p:ph type="ftr" sz="quarter" idx="11"/>
          </p:nvPr>
        </p:nvSpPr>
        <p:spPr/>
        <p:txBody>
          <a:bodyPr/>
          <a:lstStyle/>
          <a:p>
            <a:r>
              <a:rPr lang="en-US"/>
              <a:t>Emotion Recognition From Speech and Beyond</a:t>
            </a:r>
          </a:p>
        </p:txBody>
      </p:sp>
      <p:sp>
        <p:nvSpPr>
          <p:cNvPr id="7" name="Slide Number Placeholder 6">
            <a:extLst>
              <a:ext uri="{FF2B5EF4-FFF2-40B4-BE49-F238E27FC236}">
                <a16:creationId xmlns:a16="http://schemas.microsoft.com/office/drawing/2014/main" id="{B4AD8BBB-0350-4322-9E8F-AC09616A62A7}"/>
              </a:ext>
            </a:extLst>
          </p:cNvPr>
          <p:cNvSpPr>
            <a:spLocks noGrp="1"/>
          </p:cNvSpPr>
          <p:nvPr>
            <p:ph type="sldNum" sz="quarter" idx="12"/>
          </p:nvPr>
        </p:nvSpPr>
        <p:spPr/>
        <p:txBody>
          <a:bodyPr/>
          <a:lstStyle/>
          <a:p>
            <a:fld id="{0839BCC0-2411-4E48-A987-3A54442D755F}" type="slidenum">
              <a:rPr lang="en-US" smtClean="0"/>
              <a:t>‹#›</a:t>
            </a:fld>
            <a:endParaRPr lang="en-US"/>
          </a:p>
        </p:txBody>
      </p:sp>
    </p:spTree>
    <p:extLst>
      <p:ext uri="{BB962C8B-B14F-4D97-AF65-F5344CB8AC3E}">
        <p14:creationId xmlns:p14="http://schemas.microsoft.com/office/powerpoint/2010/main" val="1783853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6190C-126C-45C0-893B-A5BDAA0287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1412A0-0451-4759-9FF5-710FAE672E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D68620-F991-49A7-BC93-FB7B805845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0676FB-8551-4F7A-B124-8FA9D09650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17E8F0-FBD7-4337-8CCF-67B5CD240F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C3D54B-4C6E-42F9-9C00-05934701545D}"/>
              </a:ext>
            </a:extLst>
          </p:cNvPr>
          <p:cNvSpPr>
            <a:spLocks noGrp="1"/>
          </p:cNvSpPr>
          <p:nvPr>
            <p:ph type="dt" sz="half" idx="10"/>
          </p:nvPr>
        </p:nvSpPr>
        <p:spPr/>
        <p:txBody>
          <a:bodyPr/>
          <a:lstStyle/>
          <a:p>
            <a:r>
              <a:rPr lang="en-US"/>
              <a:t>17.12.2022</a:t>
            </a:r>
          </a:p>
        </p:txBody>
      </p:sp>
      <p:sp>
        <p:nvSpPr>
          <p:cNvPr id="8" name="Footer Placeholder 7">
            <a:extLst>
              <a:ext uri="{FF2B5EF4-FFF2-40B4-BE49-F238E27FC236}">
                <a16:creationId xmlns:a16="http://schemas.microsoft.com/office/drawing/2014/main" id="{4BC091E8-45D7-4880-87F4-D06F1150D74B}"/>
              </a:ext>
            </a:extLst>
          </p:cNvPr>
          <p:cNvSpPr>
            <a:spLocks noGrp="1"/>
          </p:cNvSpPr>
          <p:nvPr>
            <p:ph type="ftr" sz="quarter" idx="11"/>
          </p:nvPr>
        </p:nvSpPr>
        <p:spPr/>
        <p:txBody>
          <a:bodyPr/>
          <a:lstStyle/>
          <a:p>
            <a:r>
              <a:rPr lang="en-US"/>
              <a:t>Emotion Recognition From Speech and Beyond</a:t>
            </a:r>
          </a:p>
        </p:txBody>
      </p:sp>
      <p:sp>
        <p:nvSpPr>
          <p:cNvPr id="9" name="Slide Number Placeholder 8">
            <a:extLst>
              <a:ext uri="{FF2B5EF4-FFF2-40B4-BE49-F238E27FC236}">
                <a16:creationId xmlns:a16="http://schemas.microsoft.com/office/drawing/2014/main" id="{580EC16A-A1ED-4652-9863-49EC02B18670}"/>
              </a:ext>
            </a:extLst>
          </p:cNvPr>
          <p:cNvSpPr>
            <a:spLocks noGrp="1"/>
          </p:cNvSpPr>
          <p:nvPr>
            <p:ph type="sldNum" sz="quarter" idx="12"/>
          </p:nvPr>
        </p:nvSpPr>
        <p:spPr/>
        <p:txBody>
          <a:bodyPr/>
          <a:lstStyle/>
          <a:p>
            <a:fld id="{0839BCC0-2411-4E48-A987-3A54442D755F}" type="slidenum">
              <a:rPr lang="en-US" smtClean="0"/>
              <a:t>‹#›</a:t>
            </a:fld>
            <a:endParaRPr lang="en-US"/>
          </a:p>
        </p:txBody>
      </p:sp>
    </p:spTree>
    <p:extLst>
      <p:ext uri="{BB962C8B-B14F-4D97-AF65-F5344CB8AC3E}">
        <p14:creationId xmlns:p14="http://schemas.microsoft.com/office/powerpoint/2010/main" val="3638188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525BA-EAB1-4A17-B7D3-6FFABF17E1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378309-6A25-4205-9440-8C29A9BBA504}"/>
              </a:ext>
            </a:extLst>
          </p:cNvPr>
          <p:cNvSpPr>
            <a:spLocks noGrp="1"/>
          </p:cNvSpPr>
          <p:nvPr>
            <p:ph type="dt" sz="half" idx="10"/>
          </p:nvPr>
        </p:nvSpPr>
        <p:spPr/>
        <p:txBody>
          <a:bodyPr/>
          <a:lstStyle/>
          <a:p>
            <a:r>
              <a:rPr lang="en-US"/>
              <a:t>17.12.2022</a:t>
            </a:r>
          </a:p>
        </p:txBody>
      </p:sp>
      <p:sp>
        <p:nvSpPr>
          <p:cNvPr id="4" name="Footer Placeholder 3">
            <a:extLst>
              <a:ext uri="{FF2B5EF4-FFF2-40B4-BE49-F238E27FC236}">
                <a16:creationId xmlns:a16="http://schemas.microsoft.com/office/drawing/2014/main" id="{EF39C149-FDD0-4528-AC4D-DF4C05B954F6}"/>
              </a:ext>
            </a:extLst>
          </p:cNvPr>
          <p:cNvSpPr>
            <a:spLocks noGrp="1"/>
          </p:cNvSpPr>
          <p:nvPr>
            <p:ph type="ftr" sz="quarter" idx="11"/>
          </p:nvPr>
        </p:nvSpPr>
        <p:spPr/>
        <p:txBody>
          <a:bodyPr/>
          <a:lstStyle/>
          <a:p>
            <a:r>
              <a:rPr lang="en-US"/>
              <a:t>Emotion Recognition From Speech and Beyond</a:t>
            </a:r>
          </a:p>
        </p:txBody>
      </p:sp>
      <p:sp>
        <p:nvSpPr>
          <p:cNvPr id="5" name="Slide Number Placeholder 4">
            <a:extLst>
              <a:ext uri="{FF2B5EF4-FFF2-40B4-BE49-F238E27FC236}">
                <a16:creationId xmlns:a16="http://schemas.microsoft.com/office/drawing/2014/main" id="{0F2CE4CB-8977-418D-B5AC-544F558AAB35}"/>
              </a:ext>
            </a:extLst>
          </p:cNvPr>
          <p:cNvSpPr>
            <a:spLocks noGrp="1"/>
          </p:cNvSpPr>
          <p:nvPr>
            <p:ph type="sldNum" sz="quarter" idx="12"/>
          </p:nvPr>
        </p:nvSpPr>
        <p:spPr/>
        <p:txBody>
          <a:bodyPr/>
          <a:lstStyle/>
          <a:p>
            <a:fld id="{0839BCC0-2411-4E48-A987-3A54442D755F}" type="slidenum">
              <a:rPr lang="en-US" smtClean="0"/>
              <a:t>‹#›</a:t>
            </a:fld>
            <a:endParaRPr lang="en-US"/>
          </a:p>
        </p:txBody>
      </p:sp>
    </p:spTree>
    <p:extLst>
      <p:ext uri="{BB962C8B-B14F-4D97-AF65-F5344CB8AC3E}">
        <p14:creationId xmlns:p14="http://schemas.microsoft.com/office/powerpoint/2010/main" val="4223814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9E883A-5319-4C94-8F3E-4F0108C6BA0C}"/>
              </a:ext>
            </a:extLst>
          </p:cNvPr>
          <p:cNvSpPr>
            <a:spLocks noGrp="1"/>
          </p:cNvSpPr>
          <p:nvPr>
            <p:ph type="dt" sz="half" idx="10"/>
          </p:nvPr>
        </p:nvSpPr>
        <p:spPr/>
        <p:txBody>
          <a:bodyPr/>
          <a:lstStyle/>
          <a:p>
            <a:r>
              <a:rPr lang="en-US"/>
              <a:t>17.12.2022</a:t>
            </a:r>
          </a:p>
        </p:txBody>
      </p:sp>
      <p:sp>
        <p:nvSpPr>
          <p:cNvPr id="3" name="Footer Placeholder 2">
            <a:extLst>
              <a:ext uri="{FF2B5EF4-FFF2-40B4-BE49-F238E27FC236}">
                <a16:creationId xmlns:a16="http://schemas.microsoft.com/office/drawing/2014/main" id="{85C8B566-8E59-4868-A033-FB65CD3C2D03}"/>
              </a:ext>
            </a:extLst>
          </p:cNvPr>
          <p:cNvSpPr>
            <a:spLocks noGrp="1"/>
          </p:cNvSpPr>
          <p:nvPr>
            <p:ph type="ftr" sz="quarter" idx="11"/>
          </p:nvPr>
        </p:nvSpPr>
        <p:spPr/>
        <p:txBody>
          <a:bodyPr/>
          <a:lstStyle/>
          <a:p>
            <a:r>
              <a:rPr lang="en-US"/>
              <a:t>Emotion Recognition From Speech and Beyond</a:t>
            </a:r>
          </a:p>
        </p:txBody>
      </p:sp>
      <p:sp>
        <p:nvSpPr>
          <p:cNvPr id="4" name="Slide Number Placeholder 3">
            <a:extLst>
              <a:ext uri="{FF2B5EF4-FFF2-40B4-BE49-F238E27FC236}">
                <a16:creationId xmlns:a16="http://schemas.microsoft.com/office/drawing/2014/main" id="{B4965F66-EEBE-4ED0-82B2-24031BB5831A}"/>
              </a:ext>
            </a:extLst>
          </p:cNvPr>
          <p:cNvSpPr>
            <a:spLocks noGrp="1"/>
          </p:cNvSpPr>
          <p:nvPr>
            <p:ph type="sldNum" sz="quarter" idx="12"/>
          </p:nvPr>
        </p:nvSpPr>
        <p:spPr/>
        <p:txBody>
          <a:bodyPr/>
          <a:lstStyle/>
          <a:p>
            <a:fld id="{0839BCC0-2411-4E48-A987-3A54442D755F}" type="slidenum">
              <a:rPr lang="en-US" smtClean="0"/>
              <a:t>‹#›</a:t>
            </a:fld>
            <a:endParaRPr lang="en-US"/>
          </a:p>
        </p:txBody>
      </p:sp>
    </p:spTree>
    <p:extLst>
      <p:ext uri="{BB962C8B-B14F-4D97-AF65-F5344CB8AC3E}">
        <p14:creationId xmlns:p14="http://schemas.microsoft.com/office/powerpoint/2010/main" val="3376705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D773-8334-442F-9D14-7652FED2BD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A3F933-0750-447E-BB3F-AD231E3430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D60A9B-6183-49EA-BA99-7DB8085C9A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A82AF7-C584-4A23-9F7C-9F10DD2A5B53}"/>
              </a:ext>
            </a:extLst>
          </p:cNvPr>
          <p:cNvSpPr>
            <a:spLocks noGrp="1"/>
          </p:cNvSpPr>
          <p:nvPr>
            <p:ph type="dt" sz="half" idx="10"/>
          </p:nvPr>
        </p:nvSpPr>
        <p:spPr/>
        <p:txBody>
          <a:bodyPr/>
          <a:lstStyle/>
          <a:p>
            <a:r>
              <a:rPr lang="en-US"/>
              <a:t>17.12.2022</a:t>
            </a:r>
          </a:p>
        </p:txBody>
      </p:sp>
      <p:sp>
        <p:nvSpPr>
          <p:cNvPr id="6" name="Footer Placeholder 5">
            <a:extLst>
              <a:ext uri="{FF2B5EF4-FFF2-40B4-BE49-F238E27FC236}">
                <a16:creationId xmlns:a16="http://schemas.microsoft.com/office/drawing/2014/main" id="{CF3C5B51-6093-4A76-A10B-C9010F0D6235}"/>
              </a:ext>
            </a:extLst>
          </p:cNvPr>
          <p:cNvSpPr>
            <a:spLocks noGrp="1"/>
          </p:cNvSpPr>
          <p:nvPr>
            <p:ph type="ftr" sz="quarter" idx="11"/>
          </p:nvPr>
        </p:nvSpPr>
        <p:spPr/>
        <p:txBody>
          <a:bodyPr/>
          <a:lstStyle/>
          <a:p>
            <a:r>
              <a:rPr lang="en-US"/>
              <a:t>Emotion Recognition From Speech and Beyond</a:t>
            </a:r>
          </a:p>
        </p:txBody>
      </p:sp>
      <p:sp>
        <p:nvSpPr>
          <p:cNvPr id="7" name="Slide Number Placeholder 6">
            <a:extLst>
              <a:ext uri="{FF2B5EF4-FFF2-40B4-BE49-F238E27FC236}">
                <a16:creationId xmlns:a16="http://schemas.microsoft.com/office/drawing/2014/main" id="{0DAD43DC-6115-439F-BB0A-01A3E2B43EB0}"/>
              </a:ext>
            </a:extLst>
          </p:cNvPr>
          <p:cNvSpPr>
            <a:spLocks noGrp="1"/>
          </p:cNvSpPr>
          <p:nvPr>
            <p:ph type="sldNum" sz="quarter" idx="12"/>
          </p:nvPr>
        </p:nvSpPr>
        <p:spPr/>
        <p:txBody>
          <a:bodyPr/>
          <a:lstStyle/>
          <a:p>
            <a:fld id="{0839BCC0-2411-4E48-A987-3A54442D755F}" type="slidenum">
              <a:rPr lang="en-US" smtClean="0"/>
              <a:t>‹#›</a:t>
            </a:fld>
            <a:endParaRPr lang="en-US"/>
          </a:p>
        </p:txBody>
      </p:sp>
    </p:spTree>
    <p:extLst>
      <p:ext uri="{BB962C8B-B14F-4D97-AF65-F5344CB8AC3E}">
        <p14:creationId xmlns:p14="http://schemas.microsoft.com/office/powerpoint/2010/main" val="2617032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14925-FFBF-4080-8D02-0896F1CDA7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F756A0-9280-4ED6-BE43-447B2A2045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82CDB8-47A9-4FE2-9FFC-529BC270A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08FD15-C8BD-465B-86E3-F6B09D880214}"/>
              </a:ext>
            </a:extLst>
          </p:cNvPr>
          <p:cNvSpPr>
            <a:spLocks noGrp="1"/>
          </p:cNvSpPr>
          <p:nvPr>
            <p:ph type="dt" sz="half" idx="10"/>
          </p:nvPr>
        </p:nvSpPr>
        <p:spPr/>
        <p:txBody>
          <a:bodyPr/>
          <a:lstStyle/>
          <a:p>
            <a:r>
              <a:rPr lang="en-US"/>
              <a:t>17.12.2022</a:t>
            </a:r>
          </a:p>
        </p:txBody>
      </p:sp>
      <p:sp>
        <p:nvSpPr>
          <p:cNvPr id="6" name="Footer Placeholder 5">
            <a:extLst>
              <a:ext uri="{FF2B5EF4-FFF2-40B4-BE49-F238E27FC236}">
                <a16:creationId xmlns:a16="http://schemas.microsoft.com/office/drawing/2014/main" id="{85E05BB1-14BF-4232-8D6E-E6B11D193D1A}"/>
              </a:ext>
            </a:extLst>
          </p:cNvPr>
          <p:cNvSpPr>
            <a:spLocks noGrp="1"/>
          </p:cNvSpPr>
          <p:nvPr>
            <p:ph type="ftr" sz="quarter" idx="11"/>
          </p:nvPr>
        </p:nvSpPr>
        <p:spPr/>
        <p:txBody>
          <a:bodyPr/>
          <a:lstStyle/>
          <a:p>
            <a:r>
              <a:rPr lang="en-US"/>
              <a:t>Emotion Recognition From Speech and Beyond</a:t>
            </a:r>
          </a:p>
        </p:txBody>
      </p:sp>
      <p:sp>
        <p:nvSpPr>
          <p:cNvPr id="7" name="Slide Number Placeholder 6">
            <a:extLst>
              <a:ext uri="{FF2B5EF4-FFF2-40B4-BE49-F238E27FC236}">
                <a16:creationId xmlns:a16="http://schemas.microsoft.com/office/drawing/2014/main" id="{9A65FCA5-1EC5-4A57-9CD5-93886C59FBB5}"/>
              </a:ext>
            </a:extLst>
          </p:cNvPr>
          <p:cNvSpPr>
            <a:spLocks noGrp="1"/>
          </p:cNvSpPr>
          <p:nvPr>
            <p:ph type="sldNum" sz="quarter" idx="12"/>
          </p:nvPr>
        </p:nvSpPr>
        <p:spPr/>
        <p:txBody>
          <a:bodyPr/>
          <a:lstStyle/>
          <a:p>
            <a:fld id="{0839BCC0-2411-4E48-A987-3A54442D755F}" type="slidenum">
              <a:rPr lang="en-US" smtClean="0"/>
              <a:t>‹#›</a:t>
            </a:fld>
            <a:endParaRPr lang="en-US"/>
          </a:p>
        </p:txBody>
      </p:sp>
    </p:spTree>
    <p:extLst>
      <p:ext uri="{BB962C8B-B14F-4D97-AF65-F5344CB8AC3E}">
        <p14:creationId xmlns:p14="http://schemas.microsoft.com/office/powerpoint/2010/main" val="163229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B4D7E2-004D-41C2-83D9-095C2A0821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991CE5-FD7F-4835-BFB2-07F745FABE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1CD513-D5AC-4EDD-969E-A06DC15438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17.12.2022</a:t>
            </a:r>
          </a:p>
        </p:txBody>
      </p:sp>
      <p:sp>
        <p:nvSpPr>
          <p:cNvPr id="5" name="Footer Placeholder 4">
            <a:extLst>
              <a:ext uri="{FF2B5EF4-FFF2-40B4-BE49-F238E27FC236}">
                <a16:creationId xmlns:a16="http://schemas.microsoft.com/office/drawing/2014/main" id="{E964D9BB-1C00-4303-9B05-50F2358CCE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Emotion Recognition From Speech and Beyond</a:t>
            </a:r>
          </a:p>
        </p:txBody>
      </p:sp>
      <p:sp>
        <p:nvSpPr>
          <p:cNvPr id="6" name="Slide Number Placeholder 5">
            <a:extLst>
              <a:ext uri="{FF2B5EF4-FFF2-40B4-BE49-F238E27FC236}">
                <a16:creationId xmlns:a16="http://schemas.microsoft.com/office/drawing/2014/main" id="{E3463486-41A8-426E-A252-47CAC51663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39BCC0-2411-4E48-A987-3A54442D755F}" type="slidenum">
              <a:rPr lang="en-US" smtClean="0"/>
              <a:t>‹#›</a:t>
            </a:fld>
            <a:endParaRPr lang="en-US"/>
          </a:p>
        </p:txBody>
      </p:sp>
    </p:spTree>
    <p:extLst>
      <p:ext uri="{BB962C8B-B14F-4D97-AF65-F5344CB8AC3E}">
        <p14:creationId xmlns:p14="http://schemas.microsoft.com/office/powerpoint/2010/main" val="4160176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DA49D3-2F9F-420E-B75C-243D027A62E5}"/>
              </a:ext>
            </a:extLst>
          </p:cNvPr>
          <p:cNvSpPr>
            <a:spLocks noGrp="1"/>
          </p:cNvSpPr>
          <p:nvPr>
            <p:ph type="title"/>
          </p:nvPr>
        </p:nvSpPr>
        <p:spPr>
          <a:xfrm>
            <a:off x="847725" y="374650"/>
            <a:ext cx="10896600" cy="5711825"/>
          </a:xfrm>
        </p:spPr>
        <p:txBody>
          <a:bodyPr>
            <a:normAutofit/>
          </a:bodyPr>
          <a:lstStyle/>
          <a:p>
            <a:r>
              <a:rPr lang="en-US" sz="3200" b="1" dirty="0"/>
              <a:t>Project title: </a:t>
            </a:r>
            <a:r>
              <a:rPr lang="en-US" sz="3200" dirty="0"/>
              <a:t>	Emotion Recognition From Speech and Beyond</a:t>
            </a:r>
            <a:br>
              <a:rPr lang="en-US" sz="3200" dirty="0"/>
            </a:br>
            <a:r>
              <a:rPr lang="en-US" sz="3200" b="1" dirty="0"/>
              <a:t>Domain: </a:t>
            </a:r>
            <a:r>
              <a:rPr lang="en-US" sz="3200" dirty="0"/>
              <a:t>		Audio</a:t>
            </a:r>
            <a:br>
              <a:rPr lang="en-US" sz="3200" dirty="0"/>
            </a:br>
            <a:r>
              <a:rPr lang="en-US" sz="3200" b="1" dirty="0"/>
              <a:t>Supervisor: </a:t>
            </a:r>
            <a:r>
              <a:rPr lang="en-US" sz="3200" dirty="0"/>
              <a:t>	Dr. Sriram Ganapathy</a:t>
            </a:r>
            <a:br>
              <a:rPr lang="en-US" sz="3200" dirty="0"/>
            </a:br>
            <a:r>
              <a:rPr lang="en-US" sz="3200" b="1" dirty="0"/>
              <a:t>Mentor: </a:t>
            </a:r>
            <a:r>
              <a:rPr lang="en-US" sz="3200" dirty="0"/>
              <a:t>		Karthick Raja</a:t>
            </a:r>
            <a:br>
              <a:rPr lang="en-US" sz="3200" dirty="0"/>
            </a:br>
            <a:r>
              <a:rPr lang="en-US" sz="3200" b="1" dirty="0"/>
              <a:t>Team:</a:t>
            </a:r>
            <a:r>
              <a:rPr lang="en-US" sz="3200" dirty="0"/>
              <a:t>		 7</a:t>
            </a:r>
            <a:br>
              <a:rPr lang="en-US" sz="3200" dirty="0"/>
            </a:br>
            <a:r>
              <a:rPr lang="en-US" sz="3200" b="1" dirty="0"/>
              <a:t>Team members: 	</a:t>
            </a:r>
            <a:r>
              <a:rPr lang="en-US" sz="3200" dirty="0"/>
              <a:t>Vijayalakshmi</a:t>
            </a:r>
            <a:br>
              <a:rPr lang="en-US" sz="3200" dirty="0"/>
            </a:br>
            <a:r>
              <a:rPr lang="en-US" sz="3200" dirty="0"/>
              <a:t>			</a:t>
            </a:r>
            <a:r>
              <a:rPr lang="en-US" sz="3200" dirty="0" err="1"/>
              <a:t>Tamilselvan</a:t>
            </a:r>
            <a:r>
              <a:rPr lang="en-US" sz="3200" dirty="0"/>
              <a:t> </a:t>
            </a:r>
            <a:r>
              <a:rPr lang="en-US" sz="3200" dirty="0" err="1"/>
              <a:t>Sivanantham</a:t>
            </a:r>
            <a:br>
              <a:rPr lang="en-US" sz="3200" dirty="0"/>
            </a:br>
            <a:r>
              <a:rPr lang="en-US" sz="3200" dirty="0"/>
              <a:t>			</a:t>
            </a:r>
            <a:r>
              <a:rPr lang="en-US" sz="3200" dirty="0" err="1"/>
              <a:t>Paritosh</a:t>
            </a:r>
            <a:r>
              <a:rPr lang="en-US" sz="3200" dirty="0"/>
              <a:t> </a:t>
            </a:r>
            <a:r>
              <a:rPr lang="en-US" sz="3200" dirty="0" err="1"/>
              <a:t>Mangrulkar</a:t>
            </a:r>
            <a:br>
              <a:rPr lang="en-US" sz="3200" dirty="0"/>
            </a:br>
            <a:r>
              <a:rPr lang="en-US" sz="3200" dirty="0"/>
              <a:t>			Ranjit Patil</a:t>
            </a:r>
            <a:br>
              <a:rPr lang="en-US" sz="3200" dirty="0"/>
            </a:br>
            <a:r>
              <a:rPr lang="en-US" sz="3200" dirty="0"/>
              <a:t>			Balaji Raghavan</a:t>
            </a:r>
          </a:p>
        </p:txBody>
      </p:sp>
      <p:sp>
        <p:nvSpPr>
          <p:cNvPr id="4" name="Date Placeholder 3">
            <a:extLst>
              <a:ext uri="{FF2B5EF4-FFF2-40B4-BE49-F238E27FC236}">
                <a16:creationId xmlns:a16="http://schemas.microsoft.com/office/drawing/2014/main" id="{AC2A96AE-D11E-49C6-A975-F23381D8C7AC}"/>
              </a:ext>
            </a:extLst>
          </p:cNvPr>
          <p:cNvSpPr>
            <a:spLocks noGrp="1"/>
          </p:cNvSpPr>
          <p:nvPr>
            <p:ph type="dt" sz="half" idx="10"/>
          </p:nvPr>
        </p:nvSpPr>
        <p:spPr/>
        <p:txBody>
          <a:bodyPr/>
          <a:lstStyle/>
          <a:p>
            <a:r>
              <a:rPr lang="en-US"/>
              <a:t>17.12.2022</a:t>
            </a:r>
          </a:p>
        </p:txBody>
      </p:sp>
      <p:sp>
        <p:nvSpPr>
          <p:cNvPr id="5" name="Footer Placeholder 4">
            <a:extLst>
              <a:ext uri="{FF2B5EF4-FFF2-40B4-BE49-F238E27FC236}">
                <a16:creationId xmlns:a16="http://schemas.microsoft.com/office/drawing/2014/main" id="{01FAA049-87E4-4F19-8F04-E92FD5563A7E}"/>
              </a:ext>
            </a:extLst>
          </p:cNvPr>
          <p:cNvSpPr>
            <a:spLocks noGrp="1"/>
          </p:cNvSpPr>
          <p:nvPr>
            <p:ph type="ftr" sz="quarter" idx="11"/>
          </p:nvPr>
        </p:nvSpPr>
        <p:spPr/>
        <p:txBody>
          <a:bodyPr/>
          <a:lstStyle/>
          <a:p>
            <a:r>
              <a:rPr lang="en-US"/>
              <a:t>Emotion Recognition From Speech and Beyond</a:t>
            </a:r>
          </a:p>
        </p:txBody>
      </p:sp>
      <p:sp>
        <p:nvSpPr>
          <p:cNvPr id="6" name="Slide Number Placeholder 5">
            <a:extLst>
              <a:ext uri="{FF2B5EF4-FFF2-40B4-BE49-F238E27FC236}">
                <a16:creationId xmlns:a16="http://schemas.microsoft.com/office/drawing/2014/main" id="{5970FFF4-AD92-4974-BE4B-DB0F869CA03C}"/>
              </a:ext>
            </a:extLst>
          </p:cNvPr>
          <p:cNvSpPr>
            <a:spLocks noGrp="1"/>
          </p:cNvSpPr>
          <p:nvPr>
            <p:ph type="sldNum" sz="quarter" idx="12"/>
          </p:nvPr>
        </p:nvSpPr>
        <p:spPr/>
        <p:txBody>
          <a:bodyPr/>
          <a:lstStyle/>
          <a:p>
            <a:fld id="{0839BCC0-2411-4E48-A987-3A54442D755F}" type="slidenum">
              <a:rPr lang="en-US" smtClean="0"/>
              <a:t>1</a:t>
            </a:fld>
            <a:endParaRPr lang="en-US"/>
          </a:p>
        </p:txBody>
      </p:sp>
    </p:spTree>
    <p:extLst>
      <p:ext uri="{BB962C8B-B14F-4D97-AF65-F5344CB8AC3E}">
        <p14:creationId xmlns:p14="http://schemas.microsoft.com/office/powerpoint/2010/main" val="2857948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A93C5A72-884B-4CB2-B9E8-973143F4ABE7}"/>
              </a:ext>
            </a:extLst>
          </p:cNvPr>
          <p:cNvSpPr>
            <a:spLocks noGrp="1"/>
          </p:cNvSpPr>
          <p:nvPr>
            <p:ph type="title"/>
          </p:nvPr>
        </p:nvSpPr>
        <p:spPr>
          <a:xfrm>
            <a:off x="264459" y="16033"/>
            <a:ext cx="10515600" cy="609436"/>
          </a:xfrm>
        </p:spPr>
        <p:txBody>
          <a:bodyPr>
            <a:noAutofit/>
          </a:bodyPr>
          <a:lstStyle/>
          <a:p>
            <a:r>
              <a:rPr lang="en-US" sz="4000" dirty="0"/>
              <a:t>Feature Extraction</a:t>
            </a:r>
          </a:p>
        </p:txBody>
      </p:sp>
      <p:sp>
        <p:nvSpPr>
          <p:cNvPr id="3" name="Content Placeholder 2">
            <a:extLst>
              <a:ext uri="{FF2B5EF4-FFF2-40B4-BE49-F238E27FC236}">
                <a16:creationId xmlns:a16="http://schemas.microsoft.com/office/drawing/2014/main" id="{505425BE-07FE-4174-91E3-19E4642222E5}"/>
              </a:ext>
            </a:extLst>
          </p:cNvPr>
          <p:cNvSpPr>
            <a:spLocks noGrp="1"/>
          </p:cNvSpPr>
          <p:nvPr>
            <p:ph idx="4294967295"/>
          </p:nvPr>
        </p:nvSpPr>
        <p:spPr>
          <a:xfrm>
            <a:off x="493058" y="697506"/>
            <a:ext cx="11394141" cy="5702300"/>
          </a:xfrm>
        </p:spPr>
        <p:txBody>
          <a:bodyPr>
            <a:normAutofit/>
          </a:bodyPr>
          <a:lstStyle/>
          <a:p>
            <a:r>
              <a:rPr lang="en-US" sz="1600" dirty="0"/>
              <a:t>In paper it is mentioned that five different features are extracted and </a:t>
            </a:r>
            <a:r>
              <a:rPr lang="en-US" sz="1600" b="1" dirty="0"/>
              <a:t>stacked</a:t>
            </a:r>
            <a:r>
              <a:rPr lang="en-US" sz="1600" dirty="0"/>
              <a:t> the resulting matrices in a one-dimensional array by taking mean values along the time axis. See below snap from reference paper.</a:t>
            </a:r>
          </a:p>
          <a:p>
            <a:endParaRPr lang="en-US" sz="1600" dirty="0"/>
          </a:p>
          <a:p>
            <a:pPr lvl="1"/>
            <a:endParaRPr lang="en-US" sz="1200" dirty="0"/>
          </a:p>
          <a:p>
            <a:pPr lvl="1"/>
            <a:endParaRPr lang="en-US" sz="1200" dirty="0"/>
          </a:p>
          <a:p>
            <a:pPr lvl="1"/>
            <a:endParaRPr lang="en-US" sz="1200" dirty="0"/>
          </a:p>
          <a:p>
            <a:r>
              <a:rPr lang="en-US" sz="1600" dirty="0"/>
              <a:t>However in baseline topology for CNN these features are shown as </a:t>
            </a:r>
            <a:r>
              <a:rPr lang="en-US" sz="1600" b="1" dirty="0"/>
              <a:t>appended. </a:t>
            </a:r>
            <a:r>
              <a:rPr lang="en-US" sz="1600" dirty="0"/>
              <a:t>There is problem with this approach, question is how to divide the time axis with 193 size into 5 equal parts or what should be the size for each feature. Hence this approach is abandoned.</a:t>
            </a:r>
          </a:p>
          <a:p>
            <a:pPr lvl="1"/>
            <a:endParaRPr lang="en-US" sz="1200" dirty="0"/>
          </a:p>
          <a:p>
            <a:pPr lvl="1"/>
            <a:endParaRPr lang="en-US" sz="1200" dirty="0"/>
          </a:p>
          <a:p>
            <a:pPr lvl="1"/>
            <a:endParaRPr lang="en-US" sz="1200" dirty="0"/>
          </a:p>
          <a:p>
            <a:pPr lvl="1"/>
            <a:endParaRPr lang="en-US" sz="1200" dirty="0"/>
          </a:p>
          <a:p>
            <a:r>
              <a:rPr lang="en-US" sz="1600" dirty="0"/>
              <a:t>There is another option i.e. taking the mean along time axis for all five features. This option doesn’t seem to be logical, as the purpose of using several different audio features, instead of just one to combine different sound characteristics such as pitch, timbre, harmony, etc. into one training utterance will be defeated.</a:t>
            </a:r>
          </a:p>
          <a:p>
            <a:pPr lvl="1"/>
            <a:endParaRPr lang="en-US" sz="1200" dirty="0"/>
          </a:p>
        </p:txBody>
      </p:sp>
      <p:pic>
        <p:nvPicPr>
          <p:cNvPr id="4" name="Picture 3">
            <a:extLst>
              <a:ext uri="{FF2B5EF4-FFF2-40B4-BE49-F238E27FC236}">
                <a16:creationId xmlns:a16="http://schemas.microsoft.com/office/drawing/2014/main" id="{F504DED6-6A56-4D2A-80AA-9282CC5A0383}"/>
              </a:ext>
            </a:extLst>
          </p:cNvPr>
          <p:cNvPicPr>
            <a:picLocks noChangeAspect="1"/>
          </p:cNvPicPr>
          <p:nvPr/>
        </p:nvPicPr>
        <p:blipFill>
          <a:blip r:embed="rId2"/>
          <a:stretch>
            <a:fillRect/>
          </a:stretch>
        </p:blipFill>
        <p:spPr>
          <a:xfrm>
            <a:off x="1151200" y="1343162"/>
            <a:ext cx="4500285" cy="724622"/>
          </a:xfrm>
          <a:prstGeom prst="rect">
            <a:avLst/>
          </a:prstGeom>
        </p:spPr>
      </p:pic>
      <p:pic>
        <p:nvPicPr>
          <p:cNvPr id="5" name="Picture 4">
            <a:extLst>
              <a:ext uri="{FF2B5EF4-FFF2-40B4-BE49-F238E27FC236}">
                <a16:creationId xmlns:a16="http://schemas.microsoft.com/office/drawing/2014/main" id="{EA8C4938-1F9B-4E9D-B243-3C9A42D8B056}"/>
              </a:ext>
            </a:extLst>
          </p:cNvPr>
          <p:cNvPicPr>
            <a:picLocks noChangeAspect="1"/>
          </p:cNvPicPr>
          <p:nvPr/>
        </p:nvPicPr>
        <p:blipFill>
          <a:blip r:embed="rId3"/>
          <a:stretch>
            <a:fillRect/>
          </a:stretch>
        </p:blipFill>
        <p:spPr>
          <a:xfrm>
            <a:off x="1878285" y="2997807"/>
            <a:ext cx="3773200" cy="760343"/>
          </a:xfrm>
          <a:prstGeom prst="rect">
            <a:avLst/>
          </a:prstGeom>
        </p:spPr>
      </p:pic>
      <p:sp>
        <p:nvSpPr>
          <p:cNvPr id="6" name="Rectangle 5">
            <a:extLst>
              <a:ext uri="{FF2B5EF4-FFF2-40B4-BE49-F238E27FC236}">
                <a16:creationId xmlns:a16="http://schemas.microsoft.com/office/drawing/2014/main" id="{F871F3C7-8A2C-49E1-BC3E-56A3C9244B9E}"/>
              </a:ext>
            </a:extLst>
          </p:cNvPr>
          <p:cNvSpPr/>
          <p:nvPr/>
        </p:nvSpPr>
        <p:spPr>
          <a:xfrm>
            <a:off x="2466026" y="4993194"/>
            <a:ext cx="3118988" cy="41960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Mean of all 5 features along time axis </a:t>
            </a:r>
          </a:p>
        </p:txBody>
      </p:sp>
      <p:cxnSp>
        <p:nvCxnSpPr>
          <p:cNvPr id="8" name="Straight Connector 7">
            <a:extLst>
              <a:ext uri="{FF2B5EF4-FFF2-40B4-BE49-F238E27FC236}">
                <a16:creationId xmlns:a16="http://schemas.microsoft.com/office/drawing/2014/main" id="{FCE06D97-53BB-4CD1-A3A6-C45282F25B36}"/>
              </a:ext>
            </a:extLst>
          </p:cNvPr>
          <p:cNvCxnSpPr/>
          <p:nvPr/>
        </p:nvCxnSpPr>
        <p:spPr>
          <a:xfrm>
            <a:off x="2012228" y="5412795"/>
            <a:ext cx="421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A409712-F37B-446F-B7CA-197FD9DE0C1E}"/>
              </a:ext>
            </a:extLst>
          </p:cNvPr>
          <p:cNvCxnSpPr/>
          <p:nvPr/>
        </p:nvCxnSpPr>
        <p:spPr>
          <a:xfrm>
            <a:off x="2012227" y="4993194"/>
            <a:ext cx="421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71241AC-443A-4560-B4E2-BA6075E3C7ED}"/>
              </a:ext>
            </a:extLst>
          </p:cNvPr>
          <p:cNvCxnSpPr>
            <a:cxnSpLocks/>
          </p:cNvCxnSpPr>
          <p:nvPr/>
        </p:nvCxnSpPr>
        <p:spPr>
          <a:xfrm flipV="1">
            <a:off x="2222897" y="4993194"/>
            <a:ext cx="0" cy="419601"/>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EE175B7-63A7-4DB2-9C98-3B3A597061CA}"/>
              </a:ext>
            </a:extLst>
          </p:cNvPr>
          <p:cNvSpPr txBox="1"/>
          <p:nvPr/>
        </p:nvSpPr>
        <p:spPr>
          <a:xfrm>
            <a:off x="1957177" y="5069347"/>
            <a:ext cx="243839" cy="261610"/>
          </a:xfrm>
          <a:prstGeom prst="rect">
            <a:avLst/>
          </a:prstGeom>
          <a:noFill/>
        </p:spPr>
        <p:txBody>
          <a:bodyPr wrap="square" rtlCol="0">
            <a:spAutoFit/>
          </a:bodyPr>
          <a:lstStyle/>
          <a:p>
            <a:r>
              <a:rPr lang="en-US" sz="1100" b="1" dirty="0"/>
              <a:t>1</a:t>
            </a:r>
          </a:p>
        </p:txBody>
      </p:sp>
      <p:cxnSp>
        <p:nvCxnSpPr>
          <p:cNvPr id="16" name="Straight Connector 15">
            <a:extLst>
              <a:ext uri="{FF2B5EF4-FFF2-40B4-BE49-F238E27FC236}">
                <a16:creationId xmlns:a16="http://schemas.microsoft.com/office/drawing/2014/main" id="{900A3E43-5374-42C4-9FC0-1B9130DF95DE}"/>
              </a:ext>
            </a:extLst>
          </p:cNvPr>
          <p:cNvCxnSpPr>
            <a:cxnSpLocks/>
          </p:cNvCxnSpPr>
          <p:nvPr/>
        </p:nvCxnSpPr>
        <p:spPr>
          <a:xfrm flipH="1">
            <a:off x="2466024" y="4790184"/>
            <a:ext cx="1" cy="173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1A6D19-122C-4819-80DE-23A80000B738}"/>
              </a:ext>
            </a:extLst>
          </p:cNvPr>
          <p:cNvCxnSpPr>
            <a:cxnSpLocks/>
          </p:cNvCxnSpPr>
          <p:nvPr/>
        </p:nvCxnSpPr>
        <p:spPr>
          <a:xfrm flipH="1" flipV="1">
            <a:off x="2466024" y="4884274"/>
            <a:ext cx="3118990" cy="0"/>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5535D0A-043E-47B5-8933-8C3F8087B813}"/>
              </a:ext>
            </a:extLst>
          </p:cNvPr>
          <p:cNvCxnSpPr>
            <a:cxnSpLocks/>
          </p:cNvCxnSpPr>
          <p:nvPr/>
        </p:nvCxnSpPr>
        <p:spPr>
          <a:xfrm flipH="1">
            <a:off x="5585015" y="4802693"/>
            <a:ext cx="1" cy="173652"/>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0BF7790-E3DB-43E2-BDC8-8840FBE11082}"/>
              </a:ext>
            </a:extLst>
          </p:cNvPr>
          <p:cNvSpPr txBox="1"/>
          <p:nvPr/>
        </p:nvSpPr>
        <p:spPr>
          <a:xfrm>
            <a:off x="3579791" y="4667762"/>
            <a:ext cx="812917" cy="261610"/>
          </a:xfrm>
          <a:prstGeom prst="rect">
            <a:avLst/>
          </a:prstGeom>
          <a:noFill/>
        </p:spPr>
        <p:txBody>
          <a:bodyPr wrap="square" rtlCol="0">
            <a:spAutoFit/>
          </a:bodyPr>
          <a:lstStyle/>
          <a:p>
            <a:pPr algn="ctr"/>
            <a:r>
              <a:rPr lang="en-US" sz="1100" b="1" dirty="0"/>
              <a:t>193</a:t>
            </a:r>
          </a:p>
        </p:txBody>
      </p:sp>
      <p:sp>
        <p:nvSpPr>
          <p:cNvPr id="30" name="Date Placeholder 29">
            <a:extLst>
              <a:ext uri="{FF2B5EF4-FFF2-40B4-BE49-F238E27FC236}">
                <a16:creationId xmlns:a16="http://schemas.microsoft.com/office/drawing/2014/main" id="{C921EFE1-34AC-477F-B691-AEF8F9192958}"/>
              </a:ext>
            </a:extLst>
          </p:cNvPr>
          <p:cNvSpPr>
            <a:spLocks noGrp="1"/>
          </p:cNvSpPr>
          <p:nvPr>
            <p:ph type="dt" sz="half" idx="10"/>
          </p:nvPr>
        </p:nvSpPr>
        <p:spPr/>
        <p:txBody>
          <a:bodyPr/>
          <a:lstStyle/>
          <a:p>
            <a:r>
              <a:rPr lang="en-US"/>
              <a:t>17.12.2022</a:t>
            </a:r>
          </a:p>
        </p:txBody>
      </p:sp>
      <p:sp>
        <p:nvSpPr>
          <p:cNvPr id="31" name="Slide Number Placeholder 30">
            <a:extLst>
              <a:ext uri="{FF2B5EF4-FFF2-40B4-BE49-F238E27FC236}">
                <a16:creationId xmlns:a16="http://schemas.microsoft.com/office/drawing/2014/main" id="{7505AF1A-DF1F-4C7C-B811-D44DC8254440}"/>
              </a:ext>
            </a:extLst>
          </p:cNvPr>
          <p:cNvSpPr>
            <a:spLocks noGrp="1"/>
          </p:cNvSpPr>
          <p:nvPr>
            <p:ph type="sldNum" sz="quarter" idx="12"/>
          </p:nvPr>
        </p:nvSpPr>
        <p:spPr/>
        <p:txBody>
          <a:bodyPr/>
          <a:lstStyle/>
          <a:p>
            <a:fld id="{0839BCC0-2411-4E48-A987-3A54442D755F}" type="slidenum">
              <a:rPr lang="en-US" smtClean="0"/>
              <a:t>2</a:t>
            </a:fld>
            <a:endParaRPr lang="en-US"/>
          </a:p>
        </p:txBody>
      </p:sp>
      <p:sp>
        <p:nvSpPr>
          <p:cNvPr id="32" name="Footer Placeholder 31">
            <a:extLst>
              <a:ext uri="{FF2B5EF4-FFF2-40B4-BE49-F238E27FC236}">
                <a16:creationId xmlns:a16="http://schemas.microsoft.com/office/drawing/2014/main" id="{7698387D-B44F-4DC5-9752-6B3EE378FD4F}"/>
              </a:ext>
            </a:extLst>
          </p:cNvPr>
          <p:cNvSpPr>
            <a:spLocks noGrp="1"/>
          </p:cNvSpPr>
          <p:nvPr>
            <p:ph type="ftr" sz="quarter" idx="11"/>
          </p:nvPr>
        </p:nvSpPr>
        <p:spPr/>
        <p:txBody>
          <a:bodyPr/>
          <a:lstStyle/>
          <a:p>
            <a:r>
              <a:rPr lang="en-US"/>
              <a:t>Emotion Recognition From Speech and Beyond</a:t>
            </a:r>
          </a:p>
        </p:txBody>
      </p:sp>
    </p:spTree>
    <p:extLst>
      <p:ext uri="{BB962C8B-B14F-4D97-AF65-F5344CB8AC3E}">
        <p14:creationId xmlns:p14="http://schemas.microsoft.com/office/powerpoint/2010/main" val="4206200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A93C5A72-884B-4CB2-B9E8-973143F4ABE7}"/>
              </a:ext>
            </a:extLst>
          </p:cNvPr>
          <p:cNvSpPr>
            <a:spLocks noGrp="1"/>
          </p:cNvSpPr>
          <p:nvPr>
            <p:ph type="title"/>
          </p:nvPr>
        </p:nvSpPr>
        <p:spPr>
          <a:xfrm>
            <a:off x="264459" y="16033"/>
            <a:ext cx="10515600" cy="609436"/>
          </a:xfrm>
        </p:spPr>
        <p:txBody>
          <a:bodyPr>
            <a:noAutofit/>
          </a:bodyPr>
          <a:lstStyle/>
          <a:p>
            <a:r>
              <a:rPr lang="en-US" sz="4000" dirty="0"/>
              <a:t>Feature Extraction</a:t>
            </a:r>
          </a:p>
        </p:txBody>
      </p:sp>
      <p:sp>
        <p:nvSpPr>
          <p:cNvPr id="3" name="Content Placeholder 2">
            <a:extLst>
              <a:ext uri="{FF2B5EF4-FFF2-40B4-BE49-F238E27FC236}">
                <a16:creationId xmlns:a16="http://schemas.microsoft.com/office/drawing/2014/main" id="{505425BE-07FE-4174-91E3-19E4642222E5}"/>
              </a:ext>
            </a:extLst>
          </p:cNvPr>
          <p:cNvSpPr>
            <a:spLocks noGrp="1"/>
          </p:cNvSpPr>
          <p:nvPr>
            <p:ph idx="4294967295"/>
          </p:nvPr>
        </p:nvSpPr>
        <p:spPr>
          <a:xfrm>
            <a:off x="493058" y="563031"/>
            <a:ext cx="11394141" cy="5702300"/>
          </a:xfrm>
        </p:spPr>
        <p:txBody>
          <a:bodyPr>
            <a:normAutofit/>
          </a:bodyPr>
          <a:lstStyle/>
          <a:p>
            <a:r>
              <a:rPr lang="en-US" sz="1600" dirty="0"/>
              <a:t>We have chosen alternate option as shown below, having 5 different features stacked on top of each other. Mean is taken along the time axis for each feature. The purpose of using several different audio features, instead of just one to combine different sound characteristics such as pitch, timbre, harmony, etc. into one training utterance will be respected using this option.</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Log Mel spectrogram is used instead of Mel spectrogram to avoid matrix with most of the values as zeros.</a:t>
            </a:r>
          </a:p>
          <a:p>
            <a:r>
              <a:rPr lang="en-US" sz="1600" dirty="0"/>
              <a:t>Sample rate: 22050, N_FFT: 2048, Hop length: 512 and Window Length: 512 are used. Below table shows number of frames for minimum audio file length (127), maximum audio file length (228). Model is using 193 frames, which is in between min and max values. In reference paper, these hyper parameters are not mentioned. </a:t>
            </a:r>
          </a:p>
        </p:txBody>
      </p:sp>
      <p:sp>
        <p:nvSpPr>
          <p:cNvPr id="6" name="Rectangle 5">
            <a:extLst>
              <a:ext uri="{FF2B5EF4-FFF2-40B4-BE49-F238E27FC236}">
                <a16:creationId xmlns:a16="http://schemas.microsoft.com/office/drawing/2014/main" id="{F871F3C7-8A2C-49E1-BC3E-56A3C9244B9E}"/>
              </a:ext>
            </a:extLst>
          </p:cNvPr>
          <p:cNvSpPr/>
          <p:nvPr/>
        </p:nvSpPr>
        <p:spPr>
          <a:xfrm>
            <a:off x="2466026" y="1398345"/>
            <a:ext cx="3118988" cy="41960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Mean of MFCC along time axis </a:t>
            </a:r>
          </a:p>
        </p:txBody>
      </p:sp>
      <p:cxnSp>
        <p:nvCxnSpPr>
          <p:cNvPr id="8" name="Straight Connector 7">
            <a:extLst>
              <a:ext uri="{FF2B5EF4-FFF2-40B4-BE49-F238E27FC236}">
                <a16:creationId xmlns:a16="http://schemas.microsoft.com/office/drawing/2014/main" id="{FCE06D97-53BB-4CD1-A3A6-C45282F25B36}"/>
              </a:ext>
            </a:extLst>
          </p:cNvPr>
          <p:cNvCxnSpPr/>
          <p:nvPr/>
        </p:nvCxnSpPr>
        <p:spPr>
          <a:xfrm>
            <a:off x="2012228" y="1817946"/>
            <a:ext cx="421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A409712-F37B-446F-B7CA-197FD9DE0C1E}"/>
              </a:ext>
            </a:extLst>
          </p:cNvPr>
          <p:cNvCxnSpPr>
            <a:cxnSpLocks/>
          </p:cNvCxnSpPr>
          <p:nvPr/>
        </p:nvCxnSpPr>
        <p:spPr>
          <a:xfrm>
            <a:off x="1398494" y="1399426"/>
            <a:ext cx="10350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71241AC-443A-4560-B4E2-BA6075E3C7ED}"/>
              </a:ext>
            </a:extLst>
          </p:cNvPr>
          <p:cNvCxnSpPr>
            <a:cxnSpLocks/>
          </p:cNvCxnSpPr>
          <p:nvPr/>
        </p:nvCxnSpPr>
        <p:spPr>
          <a:xfrm flipV="1">
            <a:off x="2222897" y="1398345"/>
            <a:ext cx="0" cy="419601"/>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EE175B7-63A7-4DB2-9C98-3B3A597061CA}"/>
              </a:ext>
            </a:extLst>
          </p:cNvPr>
          <p:cNvSpPr txBox="1"/>
          <p:nvPr/>
        </p:nvSpPr>
        <p:spPr>
          <a:xfrm>
            <a:off x="1957177" y="1474498"/>
            <a:ext cx="243839" cy="261610"/>
          </a:xfrm>
          <a:prstGeom prst="rect">
            <a:avLst/>
          </a:prstGeom>
          <a:noFill/>
        </p:spPr>
        <p:txBody>
          <a:bodyPr wrap="square" rtlCol="0">
            <a:spAutoFit/>
          </a:bodyPr>
          <a:lstStyle/>
          <a:p>
            <a:r>
              <a:rPr lang="en-US" sz="1100" b="1" dirty="0"/>
              <a:t>1</a:t>
            </a:r>
          </a:p>
        </p:txBody>
      </p:sp>
      <p:cxnSp>
        <p:nvCxnSpPr>
          <p:cNvPr id="16" name="Straight Connector 15">
            <a:extLst>
              <a:ext uri="{FF2B5EF4-FFF2-40B4-BE49-F238E27FC236}">
                <a16:creationId xmlns:a16="http://schemas.microsoft.com/office/drawing/2014/main" id="{900A3E43-5374-42C4-9FC0-1B9130DF95DE}"/>
              </a:ext>
            </a:extLst>
          </p:cNvPr>
          <p:cNvCxnSpPr>
            <a:cxnSpLocks/>
          </p:cNvCxnSpPr>
          <p:nvPr/>
        </p:nvCxnSpPr>
        <p:spPr>
          <a:xfrm flipH="1">
            <a:off x="2466024" y="1195335"/>
            <a:ext cx="1" cy="173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1A6D19-122C-4819-80DE-23A80000B738}"/>
              </a:ext>
            </a:extLst>
          </p:cNvPr>
          <p:cNvCxnSpPr>
            <a:cxnSpLocks/>
          </p:cNvCxnSpPr>
          <p:nvPr/>
        </p:nvCxnSpPr>
        <p:spPr>
          <a:xfrm flipH="1" flipV="1">
            <a:off x="2466024" y="1352180"/>
            <a:ext cx="3118990" cy="0"/>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5535D0A-043E-47B5-8933-8C3F8087B813}"/>
              </a:ext>
            </a:extLst>
          </p:cNvPr>
          <p:cNvCxnSpPr>
            <a:cxnSpLocks/>
          </p:cNvCxnSpPr>
          <p:nvPr/>
        </p:nvCxnSpPr>
        <p:spPr>
          <a:xfrm flipH="1">
            <a:off x="5585015" y="1207844"/>
            <a:ext cx="1" cy="173652"/>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0BF7790-E3DB-43E2-BDC8-8840FBE11082}"/>
              </a:ext>
            </a:extLst>
          </p:cNvPr>
          <p:cNvSpPr txBox="1"/>
          <p:nvPr/>
        </p:nvSpPr>
        <p:spPr>
          <a:xfrm>
            <a:off x="3579791" y="1135668"/>
            <a:ext cx="812917" cy="261610"/>
          </a:xfrm>
          <a:prstGeom prst="rect">
            <a:avLst/>
          </a:prstGeom>
          <a:noFill/>
        </p:spPr>
        <p:txBody>
          <a:bodyPr wrap="square" rtlCol="0">
            <a:spAutoFit/>
          </a:bodyPr>
          <a:lstStyle/>
          <a:p>
            <a:pPr algn="ctr"/>
            <a:r>
              <a:rPr lang="en-US" sz="1100" b="1" dirty="0"/>
              <a:t>193</a:t>
            </a:r>
          </a:p>
        </p:txBody>
      </p:sp>
      <p:sp>
        <p:nvSpPr>
          <p:cNvPr id="30" name="Date Placeholder 29">
            <a:extLst>
              <a:ext uri="{FF2B5EF4-FFF2-40B4-BE49-F238E27FC236}">
                <a16:creationId xmlns:a16="http://schemas.microsoft.com/office/drawing/2014/main" id="{C921EFE1-34AC-477F-B691-AEF8F9192958}"/>
              </a:ext>
            </a:extLst>
          </p:cNvPr>
          <p:cNvSpPr>
            <a:spLocks noGrp="1"/>
          </p:cNvSpPr>
          <p:nvPr>
            <p:ph type="dt" sz="half" idx="10"/>
          </p:nvPr>
        </p:nvSpPr>
        <p:spPr/>
        <p:txBody>
          <a:bodyPr/>
          <a:lstStyle/>
          <a:p>
            <a:r>
              <a:rPr lang="en-US"/>
              <a:t>17.12.2022</a:t>
            </a:r>
          </a:p>
        </p:txBody>
      </p:sp>
      <p:sp>
        <p:nvSpPr>
          <p:cNvPr id="31" name="Slide Number Placeholder 30">
            <a:extLst>
              <a:ext uri="{FF2B5EF4-FFF2-40B4-BE49-F238E27FC236}">
                <a16:creationId xmlns:a16="http://schemas.microsoft.com/office/drawing/2014/main" id="{7505AF1A-DF1F-4C7C-B811-D44DC8254440}"/>
              </a:ext>
            </a:extLst>
          </p:cNvPr>
          <p:cNvSpPr>
            <a:spLocks noGrp="1"/>
          </p:cNvSpPr>
          <p:nvPr>
            <p:ph type="sldNum" sz="quarter" idx="12"/>
          </p:nvPr>
        </p:nvSpPr>
        <p:spPr/>
        <p:txBody>
          <a:bodyPr/>
          <a:lstStyle/>
          <a:p>
            <a:fld id="{0839BCC0-2411-4E48-A987-3A54442D755F}" type="slidenum">
              <a:rPr lang="en-US" smtClean="0"/>
              <a:t>3</a:t>
            </a:fld>
            <a:endParaRPr lang="en-US"/>
          </a:p>
        </p:txBody>
      </p:sp>
      <p:sp>
        <p:nvSpPr>
          <p:cNvPr id="32" name="Footer Placeholder 31">
            <a:extLst>
              <a:ext uri="{FF2B5EF4-FFF2-40B4-BE49-F238E27FC236}">
                <a16:creationId xmlns:a16="http://schemas.microsoft.com/office/drawing/2014/main" id="{7698387D-B44F-4DC5-9752-6B3EE378FD4F}"/>
              </a:ext>
            </a:extLst>
          </p:cNvPr>
          <p:cNvSpPr>
            <a:spLocks noGrp="1"/>
          </p:cNvSpPr>
          <p:nvPr>
            <p:ph type="ftr" sz="quarter" idx="11"/>
          </p:nvPr>
        </p:nvSpPr>
        <p:spPr/>
        <p:txBody>
          <a:bodyPr/>
          <a:lstStyle/>
          <a:p>
            <a:r>
              <a:rPr lang="en-US"/>
              <a:t>Emotion Recognition From Speech and Beyond</a:t>
            </a:r>
          </a:p>
        </p:txBody>
      </p:sp>
      <p:sp>
        <p:nvSpPr>
          <p:cNvPr id="18" name="Rectangle 17">
            <a:extLst>
              <a:ext uri="{FF2B5EF4-FFF2-40B4-BE49-F238E27FC236}">
                <a16:creationId xmlns:a16="http://schemas.microsoft.com/office/drawing/2014/main" id="{584DC5BC-B9D5-48A8-9C6E-73782F1AD117}"/>
              </a:ext>
            </a:extLst>
          </p:cNvPr>
          <p:cNvSpPr/>
          <p:nvPr/>
        </p:nvSpPr>
        <p:spPr>
          <a:xfrm>
            <a:off x="2474993" y="1882438"/>
            <a:ext cx="3118988" cy="41960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Mean of </a:t>
            </a:r>
            <a:r>
              <a:rPr lang="en-US" sz="1400" dirty="0" err="1">
                <a:solidFill>
                  <a:schemeClr val="tx1"/>
                </a:solidFill>
              </a:rPr>
              <a:t>Chromagram</a:t>
            </a:r>
            <a:r>
              <a:rPr lang="en-US" sz="1400" dirty="0">
                <a:solidFill>
                  <a:schemeClr val="tx1"/>
                </a:solidFill>
              </a:rPr>
              <a:t> along time axis </a:t>
            </a:r>
          </a:p>
        </p:txBody>
      </p:sp>
      <p:cxnSp>
        <p:nvCxnSpPr>
          <p:cNvPr id="19" name="Straight Connector 18">
            <a:extLst>
              <a:ext uri="{FF2B5EF4-FFF2-40B4-BE49-F238E27FC236}">
                <a16:creationId xmlns:a16="http://schemas.microsoft.com/office/drawing/2014/main" id="{D01A8173-6536-430C-828A-731A65B1CC17}"/>
              </a:ext>
            </a:extLst>
          </p:cNvPr>
          <p:cNvCxnSpPr/>
          <p:nvPr/>
        </p:nvCxnSpPr>
        <p:spPr>
          <a:xfrm>
            <a:off x="2021195" y="2302039"/>
            <a:ext cx="421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4741D28-DE6A-4D5B-A20F-80EBD52AA757}"/>
              </a:ext>
            </a:extLst>
          </p:cNvPr>
          <p:cNvCxnSpPr/>
          <p:nvPr/>
        </p:nvCxnSpPr>
        <p:spPr>
          <a:xfrm>
            <a:off x="2021194" y="1882438"/>
            <a:ext cx="421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E8624BC-1EC7-4A1D-9758-1E2A5ABAD0D2}"/>
              </a:ext>
            </a:extLst>
          </p:cNvPr>
          <p:cNvCxnSpPr>
            <a:cxnSpLocks/>
          </p:cNvCxnSpPr>
          <p:nvPr/>
        </p:nvCxnSpPr>
        <p:spPr>
          <a:xfrm flipV="1">
            <a:off x="2231864" y="1882438"/>
            <a:ext cx="0" cy="419601"/>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11F16DD-9233-436B-9583-B7951ACA737E}"/>
              </a:ext>
            </a:extLst>
          </p:cNvPr>
          <p:cNvSpPr txBox="1"/>
          <p:nvPr/>
        </p:nvSpPr>
        <p:spPr>
          <a:xfrm>
            <a:off x="1966144" y="1958591"/>
            <a:ext cx="243839" cy="261610"/>
          </a:xfrm>
          <a:prstGeom prst="rect">
            <a:avLst/>
          </a:prstGeom>
          <a:noFill/>
        </p:spPr>
        <p:txBody>
          <a:bodyPr wrap="square" rtlCol="0">
            <a:spAutoFit/>
          </a:bodyPr>
          <a:lstStyle/>
          <a:p>
            <a:r>
              <a:rPr lang="en-US" sz="1100" b="1" dirty="0"/>
              <a:t>1</a:t>
            </a:r>
          </a:p>
        </p:txBody>
      </p:sp>
      <p:sp>
        <p:nvSpPr>
          <p:cNvPr id="25" name="Rectangle 24">
            <a:extLst>
              <a:ext uri="{FF2B5EF4-FFF2-40B4-BE49-F238E27FC236}">
                <a16:creationId xmlns:a16="http://schemas.microsoft.com/office/drawing/2014/main" id="{012D7055-D020-45C2-8CFE-6C196BA3F128}"/>
              </a:ext>
            </a:extLst>
          </p:cNvPr>
          <p:cNvSpPr/>
          <p:nvPr/>
        </p:nvSpPr>
        <p:spPr>
          <a:xfrm>
            <a:off x="2483956" y="2375496"/>
            <a:ext cx="3118988" cy="41960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Mean of log Mel spectrogram along time axis </a:t>
            </a:r>
          </a:p>
        </p:txBody>
      </p:sp>
      <p:cxnSp>
        <p:nvCxnSpPr>
          <p:cNvPr id="28" name="Straight Connector 27">
            <a:extLst>
              <a:ext uri="{FF2B5EF4-FFF2-40B4-BE49-F238E27FC236}">
                <a16:creationId xmlns:a16="http://schemas.microsoft.com/office/drawing/2014/main" id="{4DEF5228-DFFE-4A5A-B7B6-A4A1CA31B7FE}"/>
              </a:ext>
            </a:extLst>
          </p:cNvPr>
          <p:cNvCxnSpPr/>
          <p:nvPr/>
        </p:nvCxnSpPr>
        <p:spPr>
          <a:xfrm>
            <a:off x="2030158" y="2795097"/>
            <a:ext cx="421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DEDB2E1-842C-40D3-9BE1-3075D705AED6}"/>
              </a:ext>
            </a:extLst>
          </p:cNvPr>
          <p:cNvCxnSpPr/>
          <p:nvPr/>
        </p:nvCxnSpPr>
        <p:spPr>
          <a:xfrm>
            <a:off x="2030157" y="2375496"/>
            <a:ext cx="421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7D6C213-51EB-4EF1-ADB8-3BDFCA62AA8F}"/>
              </a:ext>
            </a:extLst>
          </p:cNvPr>
          <p:cNvCxnSpPr>
            <a:cxnSpLocks/>
          </p:cNvCxnSpPr>
          <p:nvPr/>
        </p:nvCxnSpPr>
        <p:spPr>
          <a:xfrm flipV="1">
            <a:off x="2240827" y="2375496"/>
            <a:ext cx="0" cy="419601"/>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A094E8A-98C9-425C-8945-52B25F3649B3}"/>
              </a:ext>
            </a:extLst>
          </p:cNvPr>
          <p:cNvSpPr txBox="1"/>
          <p:nvPr/>
        </p:nvSpPr>
        <p:spPr>
          <a:xfrm>
            <a:off x="1975107" y="2451649"/>
            <a:ext cx="243839" cy="261610"/>
          </a:xfrm>
          <a:prstGeom prst="rect">
            <a:avLst/>
          </a:prstGeom>
          <a:noFill/>
        </p:spPr>
        <p:txBody>
          <a:bodyPr wrap="square" rtlCol="0">
            <a:spAutoFit/>
          </a:bodyPr>
          <a:lstStyle/>
          <a:p>
            <a:r>
              <a:rPr lang="en-US" sz="1100" b="1" dirty="0"/>
              <a:t>1</a:t>
            </a:r>
          </a:p>
        </p:txBody>
      </p:sp>
      <p:sp>
        <p:nvSpPr>
          <p:cNvPr id="35" name="Rectangle 34">
            <a:extLst>
              <a:ext uri="{FF2B5EF4-FFF2-40B4-BE49-F238E27FC236}">
                <a16:creationId xmlns:a16="http://schemas.microsoft.com/office/drawing/2014/main" id="{CD2FA6AF-AE59-4211-ACBF-111601840DA5}"/>
              </a:ext>
            </a:extLst>
          </p:cNvPr>
          <p:cNvSpPr/>
          <p:nvPr/>
        </p:nvSpPr>
        <p:spPr>
          <a:xfrm>
            <a:off x="2492920" y="2850625"/>
            <a:ext cx="3118988" cy="41960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Mean of Contrast along time axis </a:t>
            </a:r>
          </a:p>
        </p:txBody>
      </p:sp>
      <p:cxnSp>
        <p:nvCxnSpPr>
          <p:cNvPr id="36" name="Straight Connector 35">
            <a:extLst>
              <a:ext uri="{FF2B5EF4-FFF2-40B4-BE49-F238E27FC236}">
                <a16:creationId xmlns:a16="http://schemas.microsoft.com/office/drawing/2014/main" id="{B747C71C-516D-4867-AD49-1D085F9D3B3C}"/>
              </a:ext>
            </a:extLst>
          </p:cNvPr>
          <p:cNvCxnSpPr/>
          <p:nvPr/>
        </p:nvCxnSpPr>
        <p:spPr>
          <a:xfrm>
            <a:off x="2021192" y="3270226"/>
            <a:ext cx="421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F8CF09D-9560-4319-8F21-45651A4A1CD6}"/>
              </a:ext>
            </a:extLst>
          </p:cNvPr>
          <p:cNvCxnSpPr/>
          <p:nvPr/>
        </p:nvCxnSpPr>
        <p:spPr>
          <a:xfrm>
            <a:off x="2039121" y="2850625"/>
            <a:ext cx="421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378B320-E202-474F-9F91-C1D25CC7AEE6}"/>
              </a:ext>
            </a:extLst>
          </p:cNvPr>
          <p:cNvCxnSpPr>
            <a:cxnSpLocks/>
          </p:cNvCxnSpPr>
          <p:nvPr/>
        </p:nvCxnSpPr>
        <p:spPr>
          <a:xfrm flipV="1">
            <a:off x="2249791" y="2850625"/>
            <a:ext cx="0" cy="419601"/>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EADFE6C-24B8-4337-88A8-0176E82CBAAA}"/>
              </a:ext>
            </a:extLst>
          </p:cNvPr>
          <p:cNvSpPr txBox="1"/>
          <p:nvPr/>
        </p:nvSpPr>
        <p:spPr>
          <a:xfrm>
            <a:off x="1984071" y="2926778"/>
            <a:ext cx="243839" cy="261610"/>
          </a:xfrm>
          <a:prstGeom prst="rect">
            <a:avLst/>
          </a:prstGeom>
          <a:noFill/>
        </p:spPr>
        <p:txBody>
          <a:bodyPr wrap="square" rtlCol="0">
            <a:spAutoFit/>
          </a:bodyPr>
          <a:lstStyle/>
          <a:p>
            <a:r>
              <a:rPr lang="en-US" sz="1100" b="1" dirty="0"/>
              <a:t>1</a:t>
            </a:r>
          </a:p>
        </p:txBody>
      </p:sp>
      <p:sp>
        <p:nvSpPr>
          <p:cNvPr id="40" name="Rectangle 39">
            <a:extLst>
              <a:ext uri="{FF2B5EF4-FFF2-40B4-BE49-F238E27FC236}">
                <a16:creationId xmlns:a16="http://schemas.microsoft.com/office/drawing/2014/main" id="{EEBC34F3-B8CA-4007-AADC-0DD657209545}"/>
              </a:ext>
            </a:extLst>
          </p:cNvPr>
          <p:cNvSpPr/>
          <p:nvPr/>
        </p:nvSpPr>
        <p:spPr>
          <a:xfrm>
            <a:off x="2483956" y="3334719"/>
            <a:ext cx="3118988" cy="41960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Mean of </a:t>
            </a:r>
            <a:r>
              <a:rPr lang="en-US" sz="1400" dirty="0" err="1">
                <a:solidFill>
                  <a:schemeClr val="tx1"/>
                </a:solidFill>
              </a:rPr>
              <a:t>Tonnetz</a:t>
            </a:r>
            <a:r>
              <a:rPr lang="en-US" sz="1400" dirty="0">
                <a:solidFill>
                  <a:schemeClr val="tx1"/>
                </a:solidFill>
              </a:rPr>
              <a:t> along time axis </a:t>
            </a:r>
          </a:p>
        </p:txBody>
      </p:sp>
      <p:cxnSp>
        <p:nvCxnSpPr>
          <p:cNvPr id="42" name="Straight Connector 41">
            <a:extLst>
              <a:ext uri="{FF2B5EF4-FFF2-40B4-BE49-F238E27FC236}">
                <a16:creationId xmlns:a16="http://schemas.microsoft.com/office/drawing/2014/main" id="{D46C7891-89B6-4335-93BA-AF2545FB6C62}"/>
              </a:ext>
            </a:extLst>
          </p:cNvPr>
          <p:cNvCxnSpPr/>
          <p:nvPr/>
        </p:nvCxnSpPr>
        <p:spPr>
          <a:xfrm>
            <a:off x="2030157" y="3334719"/>
            <a:ext cx="42134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D13643B-E2A0-4FBA-AECF-331DEF7BE0B4}"/>
              </a:ext>
            </a:extLst>
          </p:cNvPr>
          <p:cNvCxnSpPr>
            <a:cxnSpLocks/>
          </p:cNvCxnSpPr>
          <p:nvPr/>
        </p:nvCxnSpPr>
        <p:spPr>
          <a:xfrm flipV="1">
            <a:off x="2240827" y="3334719"/>
            <a:ext cx="0" cy="419601"/>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116C88EF-7465-4ECF-9D81-7D099EAFE0BD}"/>
              </a:ext>
            </a:extLst>
          </p:cNvPr>
          <p:cNvSpPr txBox="1"/>
          <p:nvPr/>
        </p:nvSpPr>
        <p:spPr>
          <a:xfrm>
            <a:off x="1975107" y="3410872"/>
            <a:ext cx="243839" cy="261610"/>
          </a:xfrm>
          <a:prstGeom prst="rect">
            <a:avLst/>
          </a:prstGeom>
          <a:noFill/>
        </p:spPr>
        <p:txBody>
          <a:bodyPr wrap="square" rtlCol="0">
            <a:spAutoFit/>
          </a:bodyPr>
          <a:lstStyle/>
          <a:p>
            <a:r>
              <a:rPr lang="en-US" sz="1100" b="1" dirty="0"/>
              <a:t>1</a:t>
            </a:r>
          </a:p>
        </p:txBody>
      </p:sp>
      <p:cxnSp>
        <p:nvCxnSpPr>
          <p:cNvPr id="46" name="Straight Connector 45">
            <a:extLst>
              <a:ext uri="{FF2B5EF4-FFF2-40B4-BE49-F238E27FC236}">
                <a16:creationId xmlns:a16="http://schemas.microsoft.com/office/drawing/2014/main" id="{8270AFD4-BD47-471F-BD14-36472BAFAFF9}"/>
              </a:ext>
            </a:extLst>
          </p:cNvPr>
          <p:cNvCxnSpPr>
            <a:cxnSpLocks/>
          </p:cNvCxnSpPr>
          <p:nvPr/>
        </p:nvCxnSpPr>
        <p:spPr>
          <a:xfrm>
            <a:off x="1394012" y="3755254"/>
            <a:ext cx="10350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0435076-AF2D-4619-A4B5-2F5BEFA9E9FB}"/>
              </a:ext>
            </a:extLst>
          </p:cNvPr>
          <p:cNvCxnSpPr>
            <a:cxnSpLocks/>
          </p:cNvCxnSpPr>
          <p:nvPr/>
        </p:nvCxnSpPr>
        <p:spPr>
          <a:xfrm flipV="1">
            <a:off x="1783627" y="1395502"/>
            <a:ext cx="0" cy="2358818"/>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6D61AD63-D999-4C36-9C8B-35136398EF73}"/>
              </a:ext>
            </a:extLst>
          </p:cNvPr>
          <p:cNvSpPr txBox="1"/>
          <p:nvPr/>
        </p:nvSpPr>
        <p:spPr>
          <a:xfrm>
            <a:off x="1562583" y="2441422"/>
            <a:ext cx="243839" cy="261610"/>
          </a:xfrm>
          <a:prstGeom prst="rect">
            <a:avLst/>
          </a:prstGeom>
          <a:noFill/>
        </p:spPr>
        <p:txBody>
          <a:bodyPr wrap="square" rtlCol="0">
            <a:spAutoFit/>
          </a:bodyPr>
          <a:lstStyle/>
          <a:p>
            <a:r>
              <a:rPr lang="en-US" sz="1100" b="1" dirty="0"/>
              <a:t>5</a:t>
            </a:r>
          </a:p>
        </p:txBody>
      </p:sp>
      <p:graphicFrame>
        <p:nvGraphicFramePr>
          <p:cNvPr id="49" name="Table 48">
            <a:extLst>
              <a:ext uri="{FF2B5EF4-FFF2-40B4-BE49-F238E27FC236}">
                <a16:creationId xmlns:a16="http://schemas.microsoft.com/office/drawing/2014/main" id="{AE34AA70-7265-423B-AD55-809297C48176}"/>
              </a:ext>
            </a:extLst>
          </p:cNvPr>
          <p:cNvGraphicFramePr>
            <a:graphicFrameLocks noGrp="1"/>
          </p:cNvGraphicFramePr>
          <p:nvPr>
            <p:extLst>
              <p:ext uri="{D42A27DB-BD31-4B8C-83A1-F6EECF244321}">
                <p14:modId xmlns:p14="http://schemas.microsoft.com/office/powerpoint/2010/main" val="3865635249"/>
              </p:ext>
            </p:extLst>
          </p:nvPr>
        </p:nvGraphicFramePr>
        <p:xfrm>
          <a:off x="2429086" y="4893638"/>
          <a:ext cx="3653113" cy="1524000"/>
        </p:xfrm>
        <a:graphic>
          <a:graphicData uri="http://schemas.openxmlformats.org/drawingml/2006/table">
            <a:tbl>
              <a:tblPr firstRow="1" bandRow="1">
                <a:tableStyleId>{616DA210-FB5B-4158-B5E0-FEB733F419BA}</a:tableStyleId>
              </a:tblPr>
              <a:tblGrid>
                <a:gridCol w="1261984">
                  <a:extLst>
                    <a:ext uri="{9D8B030D-6E8A-4147-A177-3AD203B41FA5}">
                      <a16:colId xmlns:a16="http://schemas.microsoft.com/office/drawing/2014/main" val="3123614817"/>
                    </a:ext>
                  </a:extLst>
                </a:gridCol>
                <a:gridCol w="797043">
                  <a:extLst>
                    <a:ext uri="{9D8B030D-6E8A-4147-A177-3AD203B41FA5}">
                      <a16:colId xmlns:a16="http://schemas.microsoft.com/office/drawing/2014/main" val="328848082"/>
                    </a:ext>
                  </a:extLst>
                </a:gridCol>
                <a:gridCol w="797043">
                  <a:extLst>
                    <a:ext uri="{9D8B030D-6E8A-4147-A177-3AD203B41FA5}">
                      <a16:colId xmlns:a16="http://schemas.microsoft.com/office/drawing/2014/main" val="315331528"/>
                    </a:ext>
                  </a:extLst>
                </a:gridCol>
                <a:gridCol w="797043">
                  <a:extLst>
                    <a:ext uri="{9D8B030D-6E8A-4147-A177-3AD203B41FA5}">
                      <a16:colId xmlns:a16="http://schemas.microsoft.com/office/drawing/2014/main" val="1700961205"/>
                    </a:ext>
                  </a:extLst>
                </a:gridCol>
              </a:tblGrid>
              <a:tr h="170813">
                <a:tc>
                  <a:txBody>
                    <a:bodyPr/>
                    <a:lstStyle/>
                    <a:p>
                      <a:pPr algn="ctr" fontAlgn="b"/>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US" sz="1200" b="0" u="none" strike="noStrike" dirty="0">
                          <a:solidFill>
                            <a:srgbClr val="000000"/>
                          </a:solidFill>
                          <a:effectLst/>
                        </a:rPr>
                        <a:t>Min</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200" b="0" u="none" strike="noStrike" dirty="0">
                          <a:solidFill>
                            <a:srgbClr val="000000"/>
                          </a:solidFill>
                          <a:effectLst/>
                        </a:rPr>
                        <a:t>Max</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n-US" sz="1200" b="0" u="none" strike="noStrike" dirty="0">
                          <a:solidFill>
                            <a:srgbClr val="000000"/>
                          </a:solidFill>
                          <a:effectLst/>
                        </a:rPr>
                        <a:t>Model</a:t>
                      </a:r>
                      <a:endParaRPr lang="en-U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559726642"/>
                  </a:ext>
                </a:extLst>
              </a:tr>
              <a:tr h="170813">
                <a:tc>
                  <a:txBody>
                    <a:bodyPr/>
                    <a:lstStyle/>
                    <a:p>
                      <a:pPr algn="l" fontAlgn="b"/>
                      <a:r>
                        <a:rPr lang="en-US" sz="1200" b="0" u="none" strike="noStrike" dirty="0">
                          <a:solidFill>
                            <a:srgbClr val="000000"/>
                          </a:solidFill>
                          <a:effectLst/>
                        </a:rPr>
                        <a:t>SAMPLE_RATE</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r" fontAlgn="b"/>
                      <a:r>
                        <a:rPr lang="en-US" sz="1200" b="0" u="none" strike="noStrike" dirty="0">
                          <a:solidFill>
                            <a:srgbClr val="000000"/>
                          </a:solidFill>
                          <a:effectLst/>
                        </a:rPr>
                        <a:t>22050</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r" fontAlgn="b"/>
                      <a:r>
                        <a:rPr lang="en-US" sz="1200" b="0" u="none" strike="noStrike">
                          <a:solidFill>
                            <a:srgbClr val="000000"/>
                          </a:solidFill>
                          <a:effectLst/>
                        </a:rPr>
                        <a:t>22050</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b"/>
                      <a:r>
                        <a:rPr lang="en-US" sz="1200" b="0" u="none" strike="noStrike">
                          <a:solidFill>
                            <a:srgbClr val="000000"/>
                          </a:solidFill>
                          <a:effectLst/>
                        </a:rPr>
                        <a:t>22050</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00179921"/>
                  </a:ext>
                </a:extLst>
              </a:tr>
              <a:tr h="170813">
                <a:tc>
                  <a:txBody>
                    <a:bodyPr/>
                    <a:lstStyle/>
                    <a:p>
                      <a:pPr algn="l" fontAlgn="b"/>
                      <a:r>
                        <a:rPr lang="en-US" sz="1200" b="0" u="none" strike="noStrike">
                          <a:solidFill>
                            <a:srgbClr val="000000"/>
                          </a:solidFill>
                          <a:effectLst/>
                        </a:rPr>
                        <a:t>Audio Length (s)</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b"/>
                      <a:r>
                        <a:rPr lang="en-US" sz="1200" b="0" u="none" strike="noStrike" dirty="0">
                          <a:solidFill>
                            <a:srgbClr val="000000"/>
                          </a:solidFill>
                          <a:effectLst/>
                        </a:rPr>
                        <a:t>2.936281</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r" fontAlgn="b"/>
                      <a:r>
                        <a:rPr lang="en-US" sz="1200" b="0" u="none" strike="noStrike">
                          <a:solidFill>
                            <a:srgbClr val="000000"/>
                          </a:solidFill>
                          <a:effectLst/>
                        </a:rPr>
                        <a:t>5.271973</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b"/>
                      <a:r>
                        <a:rPr lang="en-US" sz="1200" b="0" u="none" strike="noStrike" dirty="0">
                          <a:solidFill>
                            <a:srgbClr val="000000"/>
                          </a:solidFill>
                          <a:effectLst/>
                        </a:rPr>
                        <a:t>4.469388</a:t>
                      </a:r>
                      <a:endParaRPr lang="en-U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218039467"/>
                  </a:ext>
                </a:extLst>
              </a:tr>
              <a:tr h="170813">
                <a:tc>
                  <a:txBody>
                    <a:bodyPr/>
                    <a:lstStyle/>
                    <a:p>
                      <a:pPr algn="l" fontAlgn="b"/>
                      <a:r>
                        <a:rPr lang="en-US" sz="1200" b="0" u="none" strike="noStrike" dirty="0">
                          <a:solidFill>
                            <a:srgbClr val="000000"/>
                          </a:solidFill>
                          <a:effectLst/>
                        </a:rPr>
                        <a:t>Total # of samples</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r" fontAlgn="b"/>
                      <a:r>
                        <a:rPr lang="en-US" sz="1200" b="0" u="none" strike="noStrike" dirty="0">
                          <a:solidFill>
                            <a:srgbClr val="000000"/>
                          </a:solidFill>
                          <a:effectLst/>
                        </a:rPr>
                        <a:t>64745</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r" fontAlgn="b"/>
                      <a:r>
                        <a:rPr lang="en-US" sz="1200" b="0" u="none" strike="noStrike" dirty="0">
                          <a:solidFill>
                            <a:srgbClr val="000000"/>
                          </a:solidFill>
                          <a:effectLst/>
                        </a:rPr>
                        <a:t>116247</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r" fontAlgn="b"/>
                      <a:r>
                        <a:rPr lang="en-US" sz="1200" b="0" u="none" strike="noStrike" dirty="0">
                          <a:solidFill>
                            <a:srgbClr val="000000"/>
                          </a:solidFill>
                          <a:effectLst/>
                        </a:rPr>
                        <a:t>98550</a:t>
                      </a:r>
                      <a:endParaRPr lang="en-U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216515537"/>
                  </a:ext>
                </a:extLst>
              </a:tr>
              <a:tr h="170813">
                <a:tc>
                  <a:txBody>
                    <a:bodyPr/>
                    <a:lstStyle/>
                    <a:p>
                      <a:pPr algn="l" fontAlgn="b"/>
                      <a:r>
                        <a:rPr lang="en-US" sz="1200" b="0" u="none" strike="noStrike" dirty="0">
                          <a:solidFill>
                            <a:srgbClr val="000000"/>
                          </a:solidFill>
                          <a:effectLst/>
                        </a:rPr>
                        <a:t>N_FFT</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r" fontAlgn="b"/>
                      <a:r>
                        <a:rPr lang="en-US" sz="1200" b="0" u="none" strike="noStrike">
                          <a:solidFill>
                            <a:srgbClr val="000000"/>
                          </a:solidFill>
                          <a:effectLst/>
                        </a:rPr>
                        <a:t>2048</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b"/>
                      <a:r>
                        <a:rPr lang="en-US" sz="1200" b="0" u="none" strike="noStrike">
                          <a:solidFill>
                            <a:srgbClr val="000000"/>
                          </a:solidFill>
                          <a:effectLst/>
                        </a:rPr>
                        <a:t>2048</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b"/>
                      <a:r>
                        <a:rPr lang="en-US" sz="1200" b="0" u="none" strike="noStrike">
                          <a:solidFill>
                            <a:srgbClr val="000000"/>
                          </a:solidFill>
                          <a:effectLst/>
                        </a:rPr>
                        <a:t>2048</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21674096"/>
                  </a:ext>
                </a:extLst>
              </a:tr>
              <a:tr h="170813">
                <a:tc>
                  <a:txBody>
                    <a:bodyPr/>
                    <a:lstStyle/>
                    <a:p>
                      <a:pPr algn="l" fontAlgn="b"/>
                      <a:r>
                        <a:rPr lang="en-US" sz="1200" b="0" u="none" strike="noStrike" dirty="0">
                          <a:solidFill>
                            <a:srgbClr val="000000"/>
                          </a:solidFill>
                          <a:effectLst/>
                        </a:rPr>
                        <a:t>HOP_LEN</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r" fontAlgn="b"/>
                      <a:r>
                        <a:rPr lang="en-US" sz="1200" b="0" u="none" strike="noStrike">
                          <a:solidFill>
                            <a:srgbClr val="000000"/>
                          </a:solidFill>
                          <a:effectLst/>
                        </a:rPr>
                        <a:t>512</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b"/>
                      <a:r>
                        <a:rPr lang="en-US" sz="1200" b="0" u="none" strike="noStrike" dirty="0">
                          <a:solidFill>
                            <a:srgbClr val="000000"/>
                          </a:solidFill>
                          <a:effectLst/>
                        </a:rPr>
                        <a:t>512</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r" fontAlgn="b"/>
                      <a:r>
                        <a:rPr lang="en-US" sz="1200" b="0" u="none" strike="noStrike">
                          <a:solidFill>
                            <a:srgbClr val="000000"/>
                          </a:solidFill>
                          <a:effectLst/>
                        </a:rPr>
                        <a:t>512</a:t>
                      </a:r>
                      <a:endParaRPr lang="en-US" sz="12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73285744"/>
                  </a:ext>
                </a:extLst>
              </a:tr>
              <a:tr h="170813">
                <a:tc>
                  <a:txBody>
                    <a:bodyPr/>
                    <a:lstStyle/>
                    <a:p>
                      <a:pPr algn="l" fontAlgn="b"/>
                      <a:r>
                        <a:rPr lang="en-US" sz="1200" b="0" u="none" strike="noStrike" dirty="0">
                          <a:solidFill>
                            <a:srgbClr val="000000"/>
                          </a:solidFill>
                          <a:effectLst/>
                        </a:rPr>
                        <a:t>WIN_LEN</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r" fontAlgn="b"/>
                      <a:r>
                        <a:rPr lang="en-US" sz="1200" b="0" u="none" strike="noStrike">
                          <a:solidFill>
                            <a:srgbClr val="000000"/>
                          </a:solidFill>
                          <a:effectLst/>
                        </a:rPr>
                        <a:t>512</a:t>
                      </a:r>
                      <a:endParaRPr lang="en-US" sz="12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b"/>
                      <a:r>
                        <a:rPr lang="en-US" sz="1200" b="0" u="none" strike="noStrike" dirty="0">
                          <a:solidFill>
                            <a:srgbClr val="000000"/>
                          </a:solidFill>
                          <a:effectLst/>
                        </a:rPr>
                        <a:t>512</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r" fontAlgn="b"/>
                      <a:r>
                        <a:rPr lang="en-US" sz="1200" b="0" u="none" strike="noStrike" dirty="0">
                          <a:solidFill>
                            <a:srgbClr val="000000"/>
                          </a:solidFill>
                          <a:effectLst/>
                        </a:rPr>
                        <a:t>512</a:t>
                      </a:r>
                      <a:endParaRPr lang="en-US" sz="12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446870893"/>
                  </a:ext>
                </a:extLst>
              </a:tr>
              <a:tr h="170813">
                <a:tc>
                  <a:txBody>
                    <a:bodyPr/>
                    <a:lstStyle/>
                    <a:p>
                      <a:pPr algn="l" fontAlgn="b"/>
                      <a:r>
                        <a:rPr lang="en-US" sz="1200" b="0" u="none" strike="noStrike" dirty="0">
                          <a:solidFill>
                            <a:srgbClr val="000000"/>
                          </a:solidFill>
                          <a:effectLst/>
                        </a:rPr>
                        <a:t>Frames</a:t>
                      </a:r>
                      <a:endParaRPr lang="en-US" sz="12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r" fontAlgn="b"/>
                      <a:r>
                        <a:rPr lang="en-US" sz="1200" b="0" u="none" strike="noStrike" dirty="0">
                          <a:solidFill>
                            <a:srgbClr val="006100"/>
                          </a:solidFill>
                          <a:effectLst/>
                        </a:rPr>
                        <a:t>127</a:t>
                      </a:r>
                      <a:endParaRPr lang="en-US" sz="1200" b="0" i="0" u="none" strike="noStrike" dirty="0">
                        <a:solidFill>
                          <a:srgbClr val="006100"/>
                        </a:solidFill>
                        <a:effectLst/>
                        <a:latin typeface="Calibri" panose="020F0502020204030204" pitchFamily="34" charset="0"/>
                      </a:endParaRPr>
                    </a:p>
                  </a:txBody>
                  <a:tcPr marL="7620" marR="7620" marT="7620" marB="0" anchor="ctr"/>
                </a:tc>
                <a:tc>
                  <a:txBody>
                    <a:bodyPr/>
                    <a:lstStyle/>
                    <a:p>
                      <a:pPr algn="r" fontAlgn="b"/>
                      <a:r>
                        <a:rPr lang="en-US" sz="1200" b="0" u="none" strike="noStrike" dirty="0">
                          <a:solidFill>
                            <a:srgbClr val="9C0006"/>
                          </a:solidFill>
                          <a:effectLst/>
                        </a:rPr>
                        <a:t>228</a:t>
                      </a:r>
                      <a:endParaRPr lang="en-US" sz="1200" b="0" i="0" u="none" strike="noStrike" dirty="0">
                        <a:solidFill>
                          <a:srgbClr val="9C0006"/>
                        </a:solidFill>
                        <a:effectLst/>
                        <a:latin typeface="Calibri" panose="020F0502020204030204" pitchFamily="34" charset="0"/>
                      </a:endParaRPr>
                    </a:p>
                  </a:txBody>
                  <a:tcPr marL="7620" marR="7620" marT="7620" marB="0" anchor="ctr"/>
                </a:tc>
                <a:tc>
                  <a:txBody>
                    <a:bodyPr/>
                    <a:lstStyle/>
                    <a:p>
                      <a:pPr algn="r" fontAlgn="b"/>
                      <a:r>
                        <a:rPr lang="en-US" sz="1200" b="0" u="none" strike="noStrike" dirty="0">
                          <a:solidFill>
                            <a:srgbClr val="9C5700"/>
                          </a:solidFill>
                          <a:effectLst/>
                        </a:rPr>
                        <a:t>193</a:t>
                      </a:r>
                      <a:endParaRPr lang="en-US" sz="1200" b="0" i="0" u="none" strike="noStrike" dirty="0">
                        <a:solidFill>
                          <a:srgbClr val="9C57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07810562"/>
                  </a:ext>
                </a:extLst>
              </a:tr>
            </a:tbl>
          </a:graphicData>
        </a:graphic>
      </p:graphicFrame>
    </p:spTree>
    <p:extLst>
      <p:ext uri="{BB962C8B-B14F-4D97-AF65-F5344CB8AC3E}">
        <p14:creationId xmlns:p14="http://schemas.microsoft.com/office/powerpoint/2010/main" val="942244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E1A91C-7524-4151-9EBD-AF541E9A1E31}"/>
              </a:ext>
            </a:extLst>
          </p:cNvPr>
          <p:cNvPicPr>
            <a:picLocks noChangeAspect="1"/>
          </p:cNvPicPr>
          <p:nvPr/>
        </p:nvPicPr>
        <p:blipFill>
          <a:blip r:embed="rId2"/>
          <a:stretch>
            <a:fillRect/>
          </a:stretch>
        </p:blipFill>
        <p:spPr>
          <a:xfrm>
            <a:off x="331298" y="2867230"/>
            <a:ext cx="4572396" cy="2110923"/>
          </a:xfrm>
          <a:prstGeom prst="rect">
            <a:avLst/>
          </a:prstGeom>
        </p:spPr>
      </p:pic>
      <p:pic>
        <p:nvPicPr>
          <p:cNvPr id="5" name="Picture 4">
            <a:extLst>
              <a:ext uri="{FF2B5EF4-FFF2-40B4-BE49-F238E27FC236}">
                <a16:creationId xmlns:a16="http://schemas.microsoft.com/office/drawing/2014/main" id="{5D222AB0-6997-4F65-9283-0E8A85AD707E}"/>
              </a:ext>
            </a:extLst>
          </p:cNvPr>
          <p:cNvPicPr>
            <a:picLocks noChangeAspect="1"/>
          </p:cNvPicPr>
          <p:nvPr/>
        </p:nvPicPr>
        <p:blipFill>
          <a:blip r:embed="rId3"/>
          <a:stretch>
            <a:fillRect/>
          </a:stretch>
        </p:blipFill>
        <p:spPr>
          <a:xfrm>
            <a:off x="228419" y="4904299"/>
            <a:ext cx="9350550" cy="1531753"/>
          </a:xfrm>
          <a:prstGeom prst="rect">
            <a:avLst/>
          </a:prstGeom>
        </p:spPr>
      </p:pic>
      <p:pic>
        <p:nvPicPr>
          <p:cNvPr id="7" name="Picture 6">
            <a:extLst>
              <a:ext uri="{FF2B5EF4-FFF2-40B4-BE49-F238E27FC236}">
                <a16:creationId xmlns:a16="http://schemas.microsoft.com/office/drawing/2014/main" id="{888EE3DD-896B-4914-B604-8AE27F81BDC6}"/>
              </a:ext>
            </a:extLst>
          </p:cNvPr>
          <p:cNvPicPr>
            <a:picLocks noChangeAspect="1"/>
          </p:cNvPicPr>
          <p:nvPr/>
        </p:nvPicPr>
        <p:blipFill>
          <a:blip r:embed="rId4"/>
          <a:stretch>
            <a:fillRect/>
          </a:stretch>
        </p:blipFill>
        <p:spPr>
          <a:xfrm>
            <a:off x="5898777" y="830161"/>
            <a:ext cx="5119243" cy="4074138"/>
          </a:xfrm>
          <a:prstGeom prst="rect">
            <a:avLst/>
          </a:prstGeom>
        </p:spPr>
      </p:pic>
      <p:sp>
        <p:nvSpPr>
          <p:cNvPr id="10" name="Date Placeholder 9">
            <a:extLst>
              <a:ext uri="{FF2B5EF4-FFF2-40B4-BE49-F238E27FC236}">
                <a16:creationId xmlns:a16="http://schemas.microsoft.com/office/drawing/2014/main" id="{15F7F7EC-F143-42F0-8A41-CD46B3381537}"/>
              </a:ext>
            </a:extLst>
          </p:cNvPr>
          <p:cNvSpPr>
            <a:spLocks noGrp="1"/>
          </p:cNvSpPr>
          <p:nvPr>
            <p:ph type="dt" sz="half" idx="10"/>
          </p:nvPr>
        </p:nvSpPr>
        <p:spPr/>
        <p:txBody>
          <a:bodyPr/>
          <a:lstStyle/>
          <a:p>
            <a:r>
              <a:rPr lang="en-US"/>
              <a:t>17.12.2022</a:t>
            </a:r>
          </a:p>
        </p:txBody>
      </p:sp>
      <p:sp>
        <p:nvSpPr>
          <p:cNvPr id="11" name="Slide Number Placeholder 10">
            <a:extLst>
              <a:ext uri="{FF2B5EF4-FFF2-40B4-BE49-F238E27FC236}">
                <a16:creationId xmlns:a16="http://schemas.microsoft.com/office/drawing/2014/main" id="{D0569C67-63D2-49A1-91E8-2FEB3A4CECD9}"/>
              </a:ext>
            </a:extLst>
          </p:cNvPr>
          <p:cNvSpPr>
            <a:spLocks noGrp="1"/>
          </p:cNvSpPr>
          <p:nvPr>
            <p:ph type="sldNum" sz="quarter" idx="12"/>
          </p:nvPr>
        </p:nvSpPr>
        <p:spPr/>
        <p:txBody>
          <a:bodyPr/>
          <a:lstStyle/>
          <a:p>
            <a:fld id="{0839BCC0-2411-4E48-A987-3A54442D755F}" type="slidenum">
              <a:rPr lang="en-US" smtClean="0"/>
              <a:t>4</a:t>
            </a:fld>
            <a:endParaRPr lang="en-US"/>
          </a:p>
        </p:txBody>
      </p:sp>
      <p:sp>
        <p:nvSpPr>
          <p:cNvPr id="12" name="Footer Placeholder 11">
            <a:extLst>
              <a:ext uri="{FF2B5EF4-FFF2-40B4-BE49-F238E27FC236}">
                <a16:creationId xmlns:a16="http://schemas.microsoft.com/office/drawing/2014/main" id="{37930FCE-3940-4372-B485-92BF3B7D35CF}"/>
              </a:ext>
            </a:extLst>
          </p:cNvPr>
          <p:cNvSpPr>
            <a:spLocks noGrp="1"/>
          </p:cNvSpPr>
          <p:nvPr>
            <p:ph type="ftr" sz="quarter" idx="11"/>
          </p:nvPr>
        </p:nvSpPr>
        <p:spPr/>
        <p:txBody>
          <a:bodyPr/>
          <a:lstStyle/>
          <a:p>
            <a:r>
              <a:rPr lang="en-US"/>
              <a:t>Emotion Recognition From Speech and Beyond</a:t>
            </a:r>
          </a:p>
        </p:txBody>
      </p:sp>
    </p:spTree>
    <p:extLst>
      <p:ext uri="{BB962C8B-B14F-4D97-AF65-F5344CB8AC3E}">
        <p14:creationId xmlns:p14="http://schemas.microsoft.com/office/powerpoint/2010/main" val="3768899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510</Words>
  <Application>Microsoft Office PowerPoint</Application>
  <PresentationFormat>Widescreen</PresentationFormat>
  <Paragraphs>82</Paragraphs>
  <Slides>4</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Project title:  Emotion Recognition From Speech and Beyond Domain:   Audio Supervisor:  Dr. Sriram Ganapathy Mentor:   Karthick Raja Team:   7 Team members:  Vijayalakshmi    Tamilselvan Sivanantham    Paritosh Mangrulkar    Ranjit Patil    Balaji Raghavan</vt:lpstr>
      <vt:lpstr>Feature Extraction</vt:lpstr>
      <vt:lpstr>Feature Extraction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Ranjit Patil</dc:creator>
  <cp:lastModifiedBy>Ranjit Patil</cp:lastModifiedBy>
  <cp:revision>25</cp:revision>
  <dcterms:created xsi:type="dcterms:W3CDTF">2022-12-15T13:04:37Z</dcterms:created>
  <dcterms:modified xsi:type="dcterms:W3CDTF">2022-12-15T16:27:55Z</dcterms:modified>
</cp:coreProperties>
</file>