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4" r:id="rId2"/>
    <p:sldId id="281" r:id="rId3"/>
    <p:sldId id="259" r:id="rId4"/>
    <p:sldId id="284" r:id="rId5"/>
    <p:sldId id="303" r:id="rId6"/>
    <p:sldId id="282" r:id="rId7"/>
    <p:sldId id="304" r:id="rId8"/>
    <p:sldId id="283" r:id="rId9"/>
    <p:sldId id="285" r:id="rId10"/>
    <p:sldId id="279" r:id="rId11"/>
    <p:sldId id="278" r:id="rId12"/>
    <p:sldId id="286" r:id="rId13"/>
    <p:sldId id="287" r:id="rId14"/>
    <p:sldId id="288" r:id="rId15"/>
    <p:sldId id="290" r:id="rId16"/>
    <p:sldId id="291" r:id="rId17"/>
    <p:sldId id="292" r:id="rId18"/>
    <p:sldId id="289"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1640" userDrawn="1">
          <p15:clr>
            <a:srgbClr val="A4A3A4"/>
          </p15:clr>
        </p15:guide>
        <p15:guide id="3" orient="horz" pos="822" userDrawn="1">
          <p15:clr>
            <a:srgbClr val="A4A3A4"/>
          </p15:clr>
        </p15:guide>
        <p15:guide id="4" orient="horz" pos="2636" userDrawn="1">
          <p15:clr>
            <a:srgbClr val="A4A3A4"/>
          </p15:clr>
        </p15:guide>
        <p15:guide id="5" orient="horz" pos="37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3" autoAdjust="0"/>
  </p:normalViewPr>
  <p:slideViewPr>
    <p:cSldViewPr snapToGrid="0" showGuides="1">
      <p:cViewPr varScale="1">
        <p:scale>
          <a:sx n="85" d="100"/>
          <a:sy n="85" d="100"/>
        </p:scale>
        <p:origin x="590" y="77"/>
      </p:cViewPr>
      <p:guideLst>
        <p:guide orient="horz" pos="640"/>
        <p:guide pos="1640"/>
        <p:guide orient="horz" pos="822"/>
        <p:guide orient="horz" pos="2636"/>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5C388-A6E9-4B1F-97BB-1A83E1054A3F}"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US"/>
        </a:p>
      </dgm:t>
    </dgm:pt>
    <dgm:pt modelId="{6543BDAF-8900-406F-8C7E-AF664799BCAA}">
      <dgm:prSet phldrT="[Text]"/>
      <dgm:spPr/>
      <dgm:t>
        <a:bodyPr/>
        <a:lstStyle/>
        <a:p>
          <a:r>
            <a:rPr lang="en-US" dirty="0"/>
            <a:t>Base CNN Network</a:t>
          </a:r>
        </a:p>
        <a:p>
          <a:r>
            <a:rPr lang="en-US" dirty="0"/>
            <a:t>Val Accuracy: 0.35</a:t>
          </a:r>
        </a:p>
      </dgm:t>
    </dgm:pt>
    <dgm:pt modelId="{299D0E39-9649-443D-B502-A803AE30EEE8}" type="parTrans" cxnId="{238BDB8C-40BC-43AC-8C49-6E874B2CD7C2}">
      <dgm:prSet/>
      <dgm:spPr/>
      <dgm:t>
        <a:bodyPr/>
        <a:lstStyle/>
        <a:p>
          <a:endParaRPr lang="en-US"/>
        </a:p>
      </dgm:t>
    </dgm:pt>
    <dgm:pt modelId="{8EA858CB-62AB-489E-AA7D-731D8A26AEAE}" type="sibTrans" cxnId="{238BDB8C-40BC-43AC-8C49-6E874B2CD7C2}">
      <dgm:prSet/>
      <dgm:spPr/>
      <dgm:t>
        <a:bodyPr/>
        <a:lstStyle/>
        <a:p>
          <a:endParaRPr lang="en-US"/>
        </a:p>
      </dgm:t>
    </dgm:pt>
    <dgm:pt modelId="{0A16E196-AF3C-4EA4-BD47-5BCF3D42A8B0}">
      <dgm:prSet phldrT="[Text]" custT="1"/>
      <dgm:spPr/>
      <dgm:t>
        <a:bodyPr/>
        <a:lstStyle/>
        <a:p>
          <a:pPr algn="l"/>
          <a:r>
            <a:rPr lang="en-US" sz="1100" dirty="0"/>
            <a:t>CNN Networks</a:t>
          </a:r>
        </a:p>
      </dgm:t>
    </dgm:pt>
    <dgm:pt modelId="{5D7B3322-2E27-4C78-AF01-2C349C9BC724}" type="parTrans" cxnId="{64BFC3C5-7D1C-4BF0-9EA6-AF764B39E362}">
      <dgm:prSet/>
      <dgm:spPr/>
      <dgm:t>
        <a:bodyPr/>
        <a:lstStyle/>
        <a:p>
          <a:endParaRPr lang="en-US"/>
        </a:p>
      </dgm:t>
    </dgm:pt>
    <dgm:pt modelId="{8A77341A-2759-49A4-B882-185F2FAA9A03}" type="sibTrans" cxnId="{64BFC3C5-7D1C-4BF0-9EA6-AF764B39E362}">
      <dgm:prSet/>
      <dgm:spPr/>
      <dgm:t>
        <a:bodyPr/>
        <a:lstStyle/>
        <a:p>
          <a:endParaRPr lang="en-US"/>
        </a:p>
      </dgm:t>
    </dgm:pt>
    <dgm:pt modelId="{F64024DF-4EC5-47F3-906D-CFA9BF60F7A6}">
      <dgm:prSet phldrT="[Text]"/>
      <dgm:spPr/>
      <dgm:t>
        <a:bodyPr/>
        <a:lstStyle/>
        <a:p>
          <a:r>
            <a:rPr lang="en-US" dirty="0"/>
            <a:t>CNN Transformer Network V1</a:t>
          </a:r>
        </a:p>
        <a:p>
          <a:r>
            <a:rPr lang="en-US" dirty="0"/>
            <a:t>Val Accuracy: 0.14</a:t>
          </a:r>
        </a:p>
      </dgm:t>
    </dgm:pt>
    <dgm:pt modelId="{AE5360C1-F7AF-4500-911A-14E6317F8B6E}" type="parTrans" cxnId="{F711A9E7-C563-4447-BAAB-9907F4683B1E}">
      <dgm:prSet/>
      <dgm:spPr/>
      <dgm:t>
        <a:bodyPr/>
        <a:lstStyle/>
        <a:p>
          <a:endParaRPr lang="en-US"/>
        </a:p>
      </dgm:t>
    </dgm:pt>
    <dgm:pt modelId="{FDCBF296-DC70-41CA-967A-E647F51F2A1D}" type="sibTrans" cxnId="{F711A9E7-C563-4447-BAAB-9907F4683B1E}">
      <dgm:prSet/>
      <dgm:spPr/>
      <dgm:t>
        <a:bodyPr/>
        <a:lstStyle/>
        <a:p>
          <a:endParaRPr lang="en-US"/>
        </a:p>
      </dgm:t>
    </dgm:pt>
    <dgm:pt modelId="{403C83E1-CFA4-4C3F-8ED2-609A28F72C34}">
      <dgm:prSet phldrT="[Text]"/>
      <dgm:spPr/>
      <dgm:t>
        <a:bodyPr/>
        <a:lstStyle/>
        <a:p>
          <a:r>
            <a:rPr lang="en-US" dirty="0"/>
            <a:t>CNN Networks</a:t>
          </a:r>
        </a:p>
      </dgm:t>
    </dgm:pt>
    <dgm:pt modelId="{817DB261-B0B3-4552-93A4-FFB7C0BA7D31}" type="parTrans" cxnId="{5FA30394-8BD9-4CC0-B4A2-2C94DDB62970}">
      <dgm:prSet/>
      <dgm:spPr/>
      <dgm:t>
        <a:bodyPr/>
        <a:lstStyle/>
        <a:p>
          <a:endParaRPr lang="en-US"/>
        </a:p>
      </dgm:t>
    </dgm:pt>
    <dgm:pt modelId="{48BA1C79-052D-4F38-9224-AE1430B7C1F8}" type="sibTrans" cxnId="{5FA30394-8BD9-4CC0-B4A2-2C94DDB62970}">
      <dgm:prSet/>
      <dgm:spPr/>
      <dgm:t>
        <a:bodyPr/>
        <a:lstStyle/>
        <a:p>
          <a:endParaRPr lang="en-US"/>
        </a:p>
      </dgm:t>
    </dgm:pt>
    <dgm:pt modelId="{2A60BEBC-8512-4DC1-B7F9-7336A8ABAAA1}">
      <dgm:prSet phldrT="[Text]"/>
      <dgm:spPr/>
      <dgm:t>
        <a:bodyPr/>
        <a:lstStyle/>
        <a:p>
          <a:r>
            <a:rPr lang="en-US" dirty="0"/>
            <a:t>Variant 1</a:t>
          </a:r>
        </a:p>
        <a:p>
          <a:r>
            <a:rPr lang="en-US" dirty="0"/>
            <a:t>Val Accuracy: 0.36</a:t>
          </a:r>
        </a:p>
      </dgm:t>
    </dgm:pt>
    <dgm:pt modelId="{198E461C-7426-4C9C-A43F-E3DF2E1ACC13}" type="parTrans" cxnId="{39E19707-9CD4-422A-BB91-4C9519E68AC8}">
      <dgm:prSet/>
      <dgm:spPr/>
      <dgm:t>
        <a:bodyPr/>
        <a:lstStyle/>
        <a:p>
          <a:endParaRPr lang="en-US"/>
        </a:p>
      </dgm:t>
    </dgm:pt>
    <dgm:pt modelId="{C11DE686-768E-4B16-93B8-FCE192E9862F}" type="sibTrans" cxnId="{39E19707-9CD4-422A-BB91-4C9519E68AC8}">
      <dgm:prSet/>
      <dgm:spPr/>
      <dgm:t>
        <a:bodyPr/>
        <a:lstStyle/>
        <a:p>
          <a:endParaRPr lang="en-US"/>
        </a:p>
      </dgm:t>
    </dgm:pt>
    <dgm:pt modelId="{072B1537-8245-41B9-9245-71A00255B659}">
      <dgm:prSet phldrT="[Text]"/>
      <dgm:spPr/>
      <dgm:t>
        <a:bodyPr/>
        <a:lstStyle/>
        <a:p>
          <a:r>
            <a:rPr lang="en-US" dirty="0"/>
            <a:t>CNN Attention Network</a:t>
          </a:r>
        </a:p>
        <a:p>
          <a:r>
            <a:rPr lang="en-US" dirty="0"/>
            <a:t>Val Accuracy: 0.31</a:t>
          </a:r>
        </a:p>
      </dgm:t>
    </dgm:pt>
    <dgm:pt modelId="{4C5F7AB8-1ED8-46A4-ACA7-232228DAC4AF}" type="parTrans" cxnId="{797A49AD-FF0C-48EF-8D57-CD8BD4A11839}">
      <dgm:prSet/>
      <dgm:spPr/>
      <dgm:t>
        <a:bodyPr/>
        <a:lstStyle/>
        <a:p>
          <a:endParaRPr lang="en-US"/>
        </a:p>
      </dgm:t>
    </dgm:pt>
    <dgm:pt modelId="{B90292E4-9C34-48C4-B710-D28F32BFFB42}" type="sibTrans" cxnId="{797A49AD-FF0C-48EF-8D57-CD8BD4A11839}">
      <dgm:prSet/>
      <dgm:spPr/>
      <dgm:t>
        <a:bodyPr/>
        <a:lstStyle/>
        <a:p>
          <a:endParaRPr lang="en-US"/>
        </a:p>
      </dgm:t>
    </dgm:pt>
    <dgm:pt modelId="{AD3E3B13-0241-4C74-B964-56C24216618F}">
      <dgm:prSet phldrT="[Text]"/>
      <dgm:spPr/>
      <dgm:t>
        <a:bodyPr/>
        <a:lstStyle/>
        <a:p>
          <a:r>
            <a:rPr lang="en-US" dirty="0"/>
            <a:t>Variant 2</a:t>
          </a:r>
        </a:p>
        <a:p>
          <a:r>
            <a:rPr lang="en-US" dirty="0"/>
            <a:t>Val Accuracy: 0.58</a:t>
          </a:r>
        </a:p>
      </dgm:t>
    </dgm:pt>
    <dgm:pt modelId="{D1683B6A-1838-4C58-86F4-9926253766E3}" type="parTrans" cxnId="{68F4FDE6-518A-4BD4-A20D-25CD90BC03DD}">
      <dgm:prSet/>
      <dgm:spPr/>
      <dgm:t>
        <a:bodyPr/>
        <a:lstStyle/>
        <a:p>
          <a:endParaRPr lang="en-US"/>
        </a:p>
      </dgm:t>
    </dgm:pt>
    <dgm:pt modelId="{65DCB679-8B34-4A13-BA47-7E3AC409B01F}" type="sibTrans" cxnId="{68F4FDE6-518A-4BD4-A20D-25CD90BC03DD}">
      <dgm:prSet/>
      <dgm:spPr/>
      <dgm:t>
        <a:bodyPr/>
        <a:lstStyle/>
        <a:p>
          <a:endParaRPr lang="en-US"/>
        </a:p>
      </dgm:t>
    </dgm:pt>
    <dgm:pt modelId="{77227430-EE5A-4163-AEF9-C1CACCEB91A9}">
      <dgm:prSet phldrT="[Text]"/>
      <dgm:spPr/>
      <dgm:t>
        <a:bodyPr/>
        <a:lstStyle/>
        <a:p>
          <a:r>
            <a:rPr lang="en-US" dirty="0"/>
            <a:t>Variant 3</a:t>
          </a:r>
        </a:p>
        <a:p>
          <a:r>
            <a:rPr lang="en-US" dirty="0"/>
            <a:t>Val Accuracy: 0.32</a:t>
          </a:r>
        </a:p>
      </dgm:t>
    </dgm:pt>
    <dgm:pt modelId="{35F2F22B-3DCF-4465-A7E0-0B1B7CE65CFD}" type="parTrans" cxnId="{43205FEB-8B45-4006-9CB6-C550214450F2}">
      <dgm:prSet/>
      <dgm:spPr/>
      <dgm:t>
        <a:bodyPr/>
        <a:lstStyle/>
        <a:p>
          <a:endParaRPr lang="en-US"/>
        </a:p>
      </dgm:t>
    </dgm:pt>
    <dgm:pt modelId="{850F055D-AD2E-4C57-B207-84F0423C0041}" type="sibTrans" cxnId="{43205FEB-8B45-4006-9CB6-C550214450F2}">
      <dgm:prSet/>
      <dgm:spPr/>
      <dgm:t>
        <a:bodyPr/>
        <a:lstStyle/>
        <a:p>
          <a:endParaRPr lang="en-US"/>
        </a:p>
      </dgm:t>
    </dgm:pt>
    <dgm:pt modelId="{029E558A-C076-4102-A563-EBBB90AD68F4}">
      <dgm:prSet phldrT="[Text]" custT="1"/>
      <dgm:spPr/>
      <dgm:t>
        <a:bodyPr/>
        <a:lstStyle/>
        <a:p>
          <a:pPr algn="l"/>
          <a:r>
            <a:rPr lang="en-US" sz="1000" dirty="0"/>
            <a:t>Variant 4</a:t>
          </a:r>
        </a:p>
        <a:p>
          <a:pPr algn="l"/>
          <a:r>
            <a:rPr lang="en-US" sz="1000" dirty="0"/>
            <a:t>Val Accuracy: 0.64</a:t>
          </a:r>
        </a:p>
      </dgm:t>
    </dgm:pt>
    <dgm:pt modelId="{F6FD0F23-B8CE-4AF2-BBA3-5CE924F1165F}" type="parTrans" cxnId="{C29870E4-7BF8-444C-88D6-682F665D01C1}">
      <dgm:prSet/>
      <dgm:spPr/>
      <dgm:t>
        <a:bodyPr/>
        <a:lstStyle/>
        <a:p>
          <a:endParaRPr lang="en-US"/>
        </a:p>
      </dgm:t>
    </dgm:pt>
    <dgm:pt modelId="{C25A3A09-B69B-4192-A438-E7B491DAF5F9}" type="sibTrans" cxnId="{C29870E4-7BF8-444C-88D6-682F665D01C1}">
      <dgm:prSet/>
      <dgm:spPr/>
      <dgm:t>
        <a:bodyPr/>
        <a:lstStyle/>
        <a:p>
          <a:endParaRPr lang="en-US"/>
        </a:p>
      </dgm:t>
    </dgm:pt>
    <dgm:pt modelId="{A57AE6C1-0232-4CC8-98CE-80F5C25EE965}">
      <dgm:prSet phldrT="[Text]" custT="1"/>
      <dgm:spPr/>
      <dgm:t>
        <a:bodyPr/>
        <a:lstStyle/>
        <a:p>
          <a:pPr algn="l"/>
          <a:r>
            <a:rPr lang="en-US" sz="1000" dirty="0"/>
            <a:t>Variant 5</a:t>
          </a:r>
        </a:p>
        <a:p>
          <a:pPr algn="l"/>
          <a:r>
            <a:rPr lang="en-US" sz="1000" dirty="0"/>
            <a:t>Val Accuracy: 0.57</a:t>
          </a:r>
        </a:p>
      </dgm:t>
    </dgm:pt>
    <dgm:pt modelId="{EB252F76-29DB-433D-860C-5A96294746AB}" type="parTrans" cxnId="{E08D000F-54DB-4BA5-A87E-8F5F06A3345A}">
      <dgm:prSet/>
      <dgm:spPr/>
      <dgm:t>
        <a:bodyPr/>
        <a:lstStyle/>
        <a:p>
          <a:endParaRPr lang="en-US"/>
        </a:p>
      </dgm:t>
    </dgm:pt>
    <dgm:pt modelId="{BE3ED8D6-F1C6-434C-B978-C69A1E7FAE0D}" type="sibTrans" cxnId="{E08D000F-54DB-4BA5-A87E-8F5F06A3345A}">
      <dgm:prSet/>
      <dgm:spPr/>
      <dgm:t>
        <a:bodyPr/>
        <a:lstStyle/>
        <a:p>
          <a:endParaRPr lang="en-US"/>
        </a:p>
      </dgm:t>
    </dgm:pt>
    <dgm:pt modelId="{92DC1408-FFD6-4513-A6F4-E166B39D8452}">
      <dgm:prSet phldrT="[Text]" custT="1"/>
      <dgm:spPr/>
      <dgm:t>
        <a:bodyPr/>
        <a:lstStyle/>
        <a:p>
          <a:pPr algn="l"/>
          <a:r>
            <a:rPr lang="en-US" sz="1000" dirty="0"/>
            <a:t>Variant 6</a:t>
          </a:r>
        </a:p>
        <a:p>
          <a:pPr algn="l"/>
          <a:r>
            <a:rPr lang="en-US" sz="1000" dirty="0"/>
            <a:t>Val Accuracy: 0.62</a:t>
          </a:r>
        </a:p>
      </dgm:t>
    </dgm:pt>
    <dgm:pt modelId="{95B58009-5683-4859-A87D-C8970AE85A5D}" type="parTrans" cxnId="{F388F445-91D5-49E4-8897-C4E06A6CB354}">
      <dgm:prSet/>
      <dgm:spPr/>
      <dgm:t>
        <a:bodyPr/>
        <a:lstStyle/>
        <a:p>
          <a:endParaRPr lang="en-US"/>
        </a:p>
      </dgm:t>
    </dgm:pt>
    <dgm:pt modelId="{9450EF02-70E9-41F2-A453-1587ADF39E2D}" type="sibTrans" cxnId="{F388F445-91D5-49E4-8897-C4E06A6CB354}">
      <dgm:prSet/>
      <dgm:spPr/>
      <dgm:t>
        <a:bodyPr/>
        <a:lstStyle/>
        <a:p>
          <a:endParaRPr lang="en-US"/>
        </a:p>
      </dgm:t>
    </dgm:pt>
    <dgm:pt modelId="{0FEE82F8-B565-4C9E-BFA8-BF5F70BD6F66}">
      <dgm:prSet phldrT="[Text]" custT="1"/>
      <dgm:spPr/>
      <dgm:t>
        <a:bodyPr/>
        <a:lstStyle/>
        <a:p>
          <a:pPr algn="l"/>
          <a:r>
            <a:rPr lang="en-US" sz="1000" dirty="0"/>
            <a:t>Variant 7</a:t>
          </a:r>
        </a:p>
        <a:p>
          <a:pPr algn="l"/>
          <a:r>
            <a:rPr lang="en-US" sz="1000" dirty="0"/>
            <a:t>Val Accuracy: 0.60</a:t>
          </a:r>
        </a:p>
      </dgm:t>
    </dgm:pt>
    <dgm:pt modelId="{57BADC63-1CA6-4205-8B6C-1C1332864047}" type="parTrans" cxnId="{9D39E904-FA0F-4B15-BBFD-5778A993BC73}">
      <dgm:prSet/>
      <dgm:spPr/>
      <dgm:t>
        <a:bodyPr/>
        <a:lstStyle/>
        <a:p>
          <a:endParaRPr lang="en-US"/>
        </a:p>
      </dgm:t>
    </dgm:pt>
    <dgm:pt modelId="{51209FC8-C38A-4B59-868A-854966B93A9B}" type="sibTrans" cxnId="{9D39E904-FA0F-4B15-BBFD-5778A993BC73}">
      <dgm:prSet/>
      <dgm:spPr/>
      <dgm:t>
        <a:bodyPr/>
        <a:lstStyle/>
        <a:p>
          <a:endParaRPr lang="en-US"/>
        </a:p>
      </dgm:t>
    </dgm:pt>
    <dgm:pt modelId="{870FE0FE-58DD-4F9A-B50D-80CE31ADE848}">
      <dgm:prSet phldrT="[Text]" custT="1"/>
      <dgm:spPr/>
      <dgm:t>
        <a:bodyPr/>
        <a:lstStyle/>
        <a:p>
          <a:pPr algn="l"/>
          <a:r>
            <a:rPr lang="en-US" sz="1000" dirty="0"/>
            <a:t>Variant 8</a:t>
          </a:r>
        </a:p>
        <a:p>
          <a:pPr algn="l"/>
          <a:r>
            <a:rPr lang="en-US" sz="1000" dirty="0"/>
            <a:t>Val Accuracy: 0.59</a:t>
          </a:r>
        </a:p>
      </dgm:t>
    </dgm:pt>
    <dgm:pt modelId="{C1700DD0-2563-4A5C-9137-FA3C2F008CF6}" type="parTrans" cxnId="{68293D24-513E-48FF-986C-711BA436E846}">
      <dgm:prSet/>
      <dgm:spPr/>
      <dgm:t>
        <a:bodyPr/>
        <a:lstStyle/>
        <a:p>
          <a:endParaRPr lang="en-US"/>
        </a:p>
      </dgm:t>
    </dgm:pt>
    <dgm:pt modelId="{48138235-7DBC-435E-82D2-65FB0AD5D10A}" type="sibTrans" cxnId="{68293D24-513E-48FF-986C-711BA436E846}">
      <dgm:prSet/>
      <dgm:spPr/>
      <dgm:t>
        <a:bodyPr/>
        <a:lstStyle/>
        <a:p>
          <a:endParaRPr lang="en-US"/>
        </a:p>
      </dgm:t>
    </dgm:pt>
    <dgm:pt modelId="{C1431CAE-0CBF-4E2C-ABFA-AA4479B5DBD9}">
      <dgm:prSet phldrT="[Text]"/>
      <dgm:spPr/>
      <dgm:t>
        <a:bodyPr/>
        <a:lstStyle/>
        <a:p>
          <a:r>
            <a:rPr lang="en-US" dirty="0"/>
            <a:t>CNN Con1D Networks</a:t>
          </a:r>
        </a:p>
      </dgm:t>
    </dgm:pt>
    <dgm:pt modelId="{E8CB61F9-5C2B-42EB-8E68-CF378F006237}" type="parTrans" cxnId="{917774F9-7855-4276-A712-5A6E420936F9}">
      <dgm:prSet/>
      <dgm:spPr/>
      <dgm:t>
        <a:bodyPr/>
        <a:lstStyle/>
        <a:p>
          <a:endParaRPr lang="en-US"/>
        </a:p>
      </dgm:t>
    </dgm:pt>
    <dgm:pt modelId="{F350A444-143E-4429-8076-D916E1CAD90C}" type="sibTrans" cxnId="{917774F9-7855-4276-A712-5A6E420936F9}">
      <dgm:prSet/>
      <dgm:spPr/>
      <dgm:t>
        <a:bodyPr/>
        <a:lstStyle/>
        <a:p>
          <a:endParaRPr lang="en-US"/>
        </a:p>
      </dgm:t>
    </dgm:pt>
    <dgm:pt modelId="{D8663D74-7946-49C8-8D9A-6278462EE861}">
      <dgm:prSet phldrT="[Text]"/>
      <dgm:spPr/>
      <dgm:t>
        <a:bodyPr/>
        <a:lstStyle/>
        <a:p>
          <a:r>
            <a:rPr lang="en-US" dirty="0"/>
            <a:t>Variant 1</a:t>
          </a:r>
        </a:p>
        <a:p>
          <a:r>
            <a:rPr lang="en-US" dirty="0"/>
            <a:t>Val Accuracy: 0.66</a:t>
          </a:r>
        </a:p>
      </dgm:t>
    </dgm:pt>
    <dgm:pt modelId="{04999457-6E2C-4D87-9FEC-3C04D33ACD59}" type="parTrans" cxnId="{AB4AE952-5EA8-44BD-BB33-4056FC7226F3}">
      <dgm:prSet/>
      <dgm:spPr/>
      <dgm:t>
        <a:bodyPr/>
        <a:lstStyle/>
        <a:p>
          <a:endParaRPr lang="en-US"/>
        </a:p>
      </dgm:t>
    </dgm:pt>
    <dgm:pt modelId="{18750B48-264A-41AA-9486-550B7A9E6AB7}" type="sibTrans" cxnId="{AB4AE952-5EA8-44BD-BB33-4056FC7226F3}">
      <dgm:prSet/>
      <dgm:spPr/>
      <dgm:t>
        <a:bodyPr/>
        <a:lstStyle/>
        <a:p>
          <a:endParaRPr lang="en-US"/>
        </a:p>
      </dgm:t>
    </dgm:pt>
    <dgm:pt modelId="{B1BE0C96-A76D-43AF-A3C0-121A4969FF21}">
      <dgm:prSet phldrT="[Text]"/>
      <dgm:spPr/>
      <dgm:t>
        <a:bodyPr/>
        <a:lstStyle/>
        <a:p>
          <a:r>
            <a:rPr lang="en-US" dirty="0"/>
            <a:t>Variant 2</a:t>
          </a:r>
        </a:p>
        <a:p>
          <a:r>
            <a:rPr lang="en-US" dirty="0"/>
            <a:t>Val Accuracy: 0.55</a:t>
          </a:r>
        </a:p>
      </dgm:t>
    </dgm:pt>
    <dgm:pt modelId="{086CE343-5F87-45B4-B1F0-5E428ED8950E}" type="parTrans" cxnId="{C632C089-63EA-4B8B-846E-1801F0AD0E27}">
      <dgm:prSet/>
      <dgm:spPr/>
      <dgm:t>
        <a:bodyPr/>
        <a:lstStyle/>
        <a:p>
          <a:endParaRPr lang="en-US"/>
        </a:p>
      </dgm:t>
    </dgm:pt>
    <dgm:pt modelId="{0389A0EA-BB16-4C8D-BA2F-74AFC5AD53DA}" type="sibTrans" cxnId="{C632C089-63EA-4B8B-846E-1801F0AD0E27}">
      <dgm:prSet/>
      <dgm:spPr/>
      <dgm:t>
        <a:bodyPr/>
        <a:lstStyle/>
        <a:p>
          <a:endParaRPr lang="en-US"/>
        </a:p>
      </dgm:t>
    </dgm:pt>
    <dgm:pt modelId="{1732AC05-8E61-4425-9C04-7648FCD4EE56}">
      <dgm:prSet phldrT="[Text]"/>
      <dgm:spPr/>
      <dgm:t>
        <a:bodyPr/>
        <a:lstStyle/>
        <a:p>
          <a:r>
            <a:rPr lang="en-US" dirty="0"/>
            <a:t>CNN Transformer Network V2</a:t>
          </a:r>
        </a:p>
        <a:p>
          <a:r>
            <a:rPr lang="en-US" dirty="0"/>
            <a:t>Val Accuracy: 0.66</a:t>
          </a:r>
        </a:p>
      </dgm:t>
    </dgm:pt>
    <dgm:pt modelId="{DB1F6853-5A84-4BA7-8E03-070353334916}" type="parTrans" cxnId="{05BF525F-687A-4D6E-AAB2-D4773DFE1B50}">
      <dgm:prSet/>
      <dgm:spPr/>
      <dgm:t>
        <a:bodyPr/>
        <a:lstStyle/>
        <a:p>
          <a:endParaRPr lang="en-US"/>
        </a:p>
      </dgm:t>
    </dgm:pt>
    <dgm:pt modelId="{41E00194-FA92-42BF-A82B-3A8FC4507057}" type="sibTrans" cxnId="{05BF525F-687A-4D6E-AAB2-D4773DFE1B50}">
      <dgm:prSet/>
      <dgm:spPr/>
      <dgm:t>
        <a:bodyPr/>
        <a:lstStyle/>
        <a:p>
          <a:endParaRPr lang="en-US"/>
        </a:p>
      </dgm:t>
    </dgm:pt>
    <dgm:pt modelId="{2BCAC0AB-7C69-4A88-89EA-C959104E8F8E}">
      <dgm:prSet phldrT="[Text]"/>
      <dgm:spPr/>
      <dgm:t>
        <a:bodyPr/>
        <a:lstStyle/>
        <a:p>
          <a:r>
            <a:rPr lang="en-US" dirty="0"/>
            <a:t>Time Distributed CNN + LSTM Network</a:t>
          </a:r>
        </a:p>
        <a:p>
          <a:r>
            <a:rPr lang="en-US" dirty="0"/>
            <a:t>DOE done</a:t>
          </a:r>
        </a:p>
        <a:p>
          <a:r>
            <a:rPr lang="en-US" dirty="0"/>
            <a:t>Minimum Val Accuracy: 0.20</a:t>
          </a:r>
        </a:p>
        <a:p>
          <a:r>
            <a:rPr lang="en-US" dirty="0"/>
            <a:t>Maximum Val Accuracy: 0.97</a:t>
          </a:r>
        </a:p>
      </dgm:t>
    </dgm:pt>
    <dgm:pt modelId="{B8B71E10-37D1-4972-9CA4-4BDB2CC7B784}" type="parTrans" cxnId="{00D59FF5-864D-4442-A2EF-56826158C5DB}">
      <dgm:prSet/>
      <dgm:spPr/>
      <dgm:t>
        <a:bodyPr/>
        <a:lstStyle/>
        <a:p>
          <a:endParaRPr lang="en-US"/>
        </a:p>
      </dgm:t>
    </dgm:pt>
    <dgm:pt modelId="{946913FB-A7BE-4FDD-A159-1341B9C63125}" type="sibTrans" cxnId="{00D59FF5-864D-4442-A2EF-56826158C5DB}">
      <dgm:prSet/>
      <dgm:spPr/>
      <dgm:t>
        <a:bodyPr/>
        <a:lstStyle/>
        <a:p>
          <a:endParaRPr lang="en-US"/>
        </a:p>
      </dgm:t>
    </dgm:pt>
    <dgm:pt modelId="{963497EE-7D32-4DA9-8DDE-404F7156CF4D}" type="pres">
      <dgm:prSet presAssocID="{4505C388-A6E9-4B1F-97BB-1A83E1054A3F}" presName="diagram" presStyleCnt="0">
        <dgm:presLayoutVars>
          <dgm:dir/>
          <dgm:resizeHandles val="exact"/>
        </dgm:presLayoutVars>
      </dgm:prSet>
      <dgm:spPr/>
    </dgm:pt>
    <dgm:pt modelId="{25C46D00-6B7C-4C7C-A357-05D5A4D90E23}" type="pres">
      <dgm:prSet presAssocID="{6543BDAF-8900-406F-8C7E-AF664799BCAA}" presName="node" presStyleLbl="node1" presStyleIdx="0" presStyleCnt="8" custScaleX="100703" custLinFactNeighborX="-41974">
        <dgm:presLayoutVars>
          <dgm:bulletEnabled val="1"/>
        </dgm:presLayoutVars>
      </dgm:prSet>
      <dgm:spPr/>
    </dgm:pt>
    <dgm:pt modelId="{ACF2D192-E064-44EF-B391-169F58C8CB09}" type="pres">
      <dgm:prSet presAssocID="{8EA858CB-62AB-489E-AA7D-731D8A26AEAE}" presName="sibTrans" presStyleLbl="sibTrans2D1" presStyleIdx="0" presStyleCnt="7"/>
      <dgm:spPr/>
    </dgm:pt>
    <dgm:pt modelId="{129A59D4-F7A3-46BE-A165-40F1D51FD761}" type="pres">
      <dgm:prSet presAssocID="{8EA858CB-62AB-489E-AA7D-731D8A26AEAE}" presName="connectorText" presStyleLbl="sibTrans2D1" presStyleIdx="0" presStyleCnt="7"/>
      <dgm:spPr/>
    </dgm:pt>
    <dgm:pt modelId="{D59D733E-02DD-4DD3-A0C4-26E137244100}" type="pres">
      <dgm:prSet presAssocID="{F64024DF-4EC5-47F3-906D-CFA9BF60F7A6}" presName="node" presStyleLbl="node1" presStyleIdx="1" presStyleCnt="8" custScaleX="98719" custLinFactNeighborX="-2329">
        <dgm:presLayoutVars>
          <dgm:bulletEnabled val="1"/>
        </dgm:presLayoutVars>
      </dgm:prSet>
      <dgm:spPr/>
    </dgm:pt>
    <dgm:pt modelId="{06ABE4A2-7223-4221-87F5-C14152B723A7}" type="pres">
      <dgm:prSet presAssocID="{FDCBF296-DC70-41CA-967A-E647F51F2A1D}" presName="sibTrans" presStyleLbl="sibTrans2D1" presStyleIdx="1" presStyleCnt="7"/>
      <dgm:spPr/>
    </dgm:pt>
    <dgm:pt modelId="{07874655-09AC-40F1-A9C7-0DBF3C4A82D3}" type="pres">
      <dgm:prSet presAssocID="{FDCBF296-DC70-41CA-967A-E647F51F2A1D}" presName="connectorText" presStyleLbl="sibTrans2D1" presStyleIdx="1" presStyleCnt="7"/>
      <dgm:spPr/>
    </dgm:pt>
    <dgm:pt modelId="{0AAF2B5D-F716-4D16-852B-35A352296A0F}" type="pres">
      <dgm:prSet presAssocID="{403C83E1-CFA4-4C3F-8ED2-609A28F72C34}" presName="node" presStyleLbl="node1" presStyleIdx="2" presStyleCnt="8" custScaleX="94391">
        <dgm:presLayoutVars>
          <dgm:bulletEnabled val="1"/>
        </dgm:presLayoutVars>
      </dgm:prSet>
      <dgm:spPr/>
    </dgm:pt>
    <dgm:pt modelId="{E4F75146-380F-4D30-AC95-D9127E6EB413}" type="pres">
      <dgm:prSet presAssocID="{48BA1C79-052D-4F38-9224-AE1430B7C1F8}" presName="sibTrans" presStyleLbl="sibTrans2D1" presStyleIdx="2" presStyleCnt="7"/>
      <dgm:spPr/>
    </dgm:pt>
    <dgm:pt modelId="{4FC55358-5D56-412D-9A49-9F7A0545F559}" type="pres">
      <dgm:prSet presAssocID="{48BA1C79-052D-4F38-9224-AE1430B7C1F8}" presName="connectorText" presStyleLbl="sibTrans2D1" presStyleIdx="2" presStyleCnt="7"/>
      <dgm:spPr/>
    </dgm:pt>
    <dgm:pt modelId="{2A72824A-6E8C-4C68-923B-B595A62CC8B2}" type="pres">
      <dgm:prSet presAssocID="{072B1537-8245-41B9-9245-71A00255B659}" presName="node" presStyleLbl="node1" presStyleIdx="3" presStyleCnt="8">
        <dgm:presLayoutVars>
          <dgm:bulletEnabled val="1"/>
        </dgm:presLayoutVars>
      </dgm:prSet>
      <dgm:spPr/>
    </dgm:pt>
    <dgm:pt modelId="{287AB044-4348-4919-BDCE-D36235E0CF3F}" type="pres">
      <dgm:prSet presAssocID="{B90292E4-9C34-48C4-B710-D28F32BFFB42}" presName="sibTrans" presStyleLbl="sibTrans2D1" presStyleIdx="3" presStyleCnt="7"/>
      <dgm:spPr/>
    </dgm:pt>
    <dgm:pt modelId="{94EDF1E8-D464-44E4-84F1-1E9D9F5C649C}" type="pres">
      <dgm:prSet presAssocID="{B90292E4-9C34-48C4-B710-D28F32BFFB42}" presName="connectorText" presStyleLbl="sibTrans2D1" presStyleIdx="3" presStyleCnt="7"/>
      <dgm:spPr/>
    </dgm:pt>
    <dgm:pt modelId="{A893D87B-F7D0-42B1-93C9-EFB1D1EAF473}" type="pres">
      <dgm:prSet presAssocID="{0A16E196-AF3C-4EA4-BD47-5BCF3D42A8B0}" presName="node" presStyleLbl="node1" presStyleIdx="4" presStyleCnt="8" custScaleX="97720" custScaleY="152541" custLinFactNeighborX="-262" custLinFactNeighborY="-1050">
        <dgm:presLayoutVars>
          <dgm:bulletEnabled val="1"/>
        </dgm:presLayoutVars>
      </dgm:prSet>
      <dgm:spPr/>
    </dgm:pt>
    <dgm:pt modelId="{DE1A81BA-7194-40AC-828E-B97EC8B603EB}" type="pres">
      <dgm:prSet presAssocID="{8A77341A-2759-49A4-B882-185F2FAA9A03}" presName="sibTrans" presStyleLbl="sibTrans2D1" presStyleIdx="4" presStyleCnt="7"/>
      <dgm:spPr/>
    </dgm:pt>
    <dgm:pt modelId="{4E5178F4-31D2-4AF2-912A-DF24BA58CFEB}" type="pres">
      <dgm:prSet presAssocID="{8A77341A-2759-49A4-B882-185F2FAA9A03}" presName="connectorText" presStyleLbl="sibTrans2D1" presStyleIdx="4" presStyleCnt="7"/>
      <dgm:spPr/>
    </dgm:pt>
    <dgm:pt modelId="{39A219CD-4F15-4657-AD79-20C15D696BF7}" type="pres">
      <dgm:prSet presAssocID="{C1431CAE-0CBF-4E2C-ABFA-AA4479B5DBD9}" presName="node" presStyleLbl="node1" presStyleIdx="5" presStyleCnt="8">
        <dgm:presLayoutVars>
          <dgm:bulletEnabled val="1"/>
        </dgm:presLayoutVars>
      </dgm:prSet>
      <dgm:spPr/>
    </dgm:pt>
    <dgm:pt modelId="{914DBECA-8072-46AB-8CDF-4358883B8C9E}" type="pres">
      <dgm:prSet presAssocID="{F350A444-143E-4429-8076-D916E1CAD90C}" presName="sibTrans" presStyleLbl="sibTrans2D1" presStyleIdx="5" presStyleCnt="7"/>
      <dgm:spPr/>
    </dgm:pt>
    <dgm:pt modelId="{56EF7A59-6CF0-41DA-8152-B3D01D905085}" type="pres">
      <dgm:prSet presAssocID="{F350A444-143E-4429-8076-D916E1CAD90C}" presName="connectorText" presStyleLbl="sibTrans2D1" presStyleIdx="5" presStyleCnt="7"/>
      <dgm:spPr/>
    </dgm:pt>
    <dgm:pt modelId="{B7044AFE-050C-4EEE-A187-A547E9F83227}" type="pres">
      <dgm:prSet presAssocID="{1732AC05-8E61-4425-9C04-7648FCD4EE56}" presName="node" presStyleLbl="node1" presStyleIdx="6" presStyleCnt="8">
        <dgm:presLayoutVars>
          <dgm:bulletEnabled val="1"/>
        </dgm:presLayoutVars>
      </dgm:prSet>
      <dgm:spPr/>
    </dgm:pt>
    <dgm:pt modelId="{D94C0EF1-9B07-4D70-81F0-21BD884D4992}" type="pres">
      <dgm:prSet presAssocID="{41E00194-FA92-42BF-A82B-3A8FC4507057}" presName="sibTrans" presStyleLbl="sibTrans2D1" presStyleIdx="6" presStyleCnt="7"/>
      <dgm:spPr/>
    </dgm:pt>
    <dgm:pt modelId="{87A95702-41F4-4047-956D-C1FABA1762D6}" type="pres">
      <dgm:prSet presAssocID="{41E00194-FA92-42BF-A82B-3A8FC4507057}" presName="connectorText" presStyleLbl="sibTrans2D1" presStyleIdx="6" presStyleCnt="7"/>
      <dgm:spPr/>
    </dgm:pt>
    <dgm:pt modelId="{4868720D-2EBD-473A-8D48-7E2BC7A7D2C1}" type="pres">
      <dgm:prSet presAssocID="{2BCAC0AB-7C69-4A88-89EA-C959104E8F8E}" presName="node" presStyleLbl="node1" presStyleIdx="7" presStyleCnt="8">
        <dgm:presLayoutVars>
          <dgm:bulletEnabled val="1"/>
        </dgm:presLayoutVars>
      </dgm:prSet>
      <dgm:spPr/>
    </dgm:pt>
  </dgm:ptLst>
  <dgm:cxnLst>
    <dgm:cxn modelId="{9D39E904-FA0F-4B15-BBFD-5778A993BC73}" srcId="{0A16E196-AF3C-4EA4-BD47-5BCF3D42A8B0}" destId="{0FEE82F8-B565-4C9E-BFA8-BF5F70BD6F66}" srcOrd="3" destOrd="0" parTransId="{57BADC63-1CA6-4205-8B6C-1C1332864047}" sibTransId="{51209FC8-C38A-4B59-868A-854966B93A9B}"/>
    <dgm:cxn modelId="{CD891406-8A7D-4914-A9B7-EFA9B791F7FB}" type="presOf" srcId="{1732AC05-8E61-4425-9C04-7648FCD4EE56}" destId="{B7044AFE-050C-4EEE-A187-A547E9F83227}" srcOrd="0" destOrd="0" presId="urn:microsoft.com/office/officeart/2005/8/layout/process5"/>
    <dgm:cxn modelId="{39E19707-9CD4-422A-BB91-4C9519E68AC8}" srcId="{403C83E1-CFA4-4C3F-8ED2-609A28F72C34}" destId="{2A60BEBC-8512-4DC1-B7F9-7336A8ABAAA1}" srcOrd="0" destOrd="0" parTransId="{198E461C-7426-4C9C-A43F-E3DF2E1ACC13}" sibTransId="{C11DE686-768E-4B16-93B8-FCE192E9862F}"/>
    <dgm:cxn modelId="{7CC7AD08-E432-445B-B202-9705CA2A4B71}" type="presOf" srcId="{B90292E4-9C34-48C4-B710-D28F32BFFB42}" destId="{287AB044-4348-4919-BDCE-D36235E0CF3F}" srcOrd="0" destOrd="0" presId="urn:microsoft.com/office/officeart/2005/8/layout/process5"/>
    <dgm:cxn modelId="{F0B2F608-1226-4EDD-89CD-42CA6FB938A5}" type="presOf" srcId="{77227430-EE5A-4163-AEF9-C1CACCEB91A9}" destId="{0AAF2B5D-F716-4D16-852B-35A352296A0F}" srcOrd="0" destOrd="3" presId="urn:microsoft.com/office/officeart/2005/8/layout/process5"/>
    <dgm:cxn modelId="{E08D000F-54DB-4BA5-A87E-8F5F06A3345A}" srcId="{0A16E196-AF3C-4EA4-BD47-5BCF3D42A8B0}" destId="{A57AE6C1-0232-4CC8-98CE-80F5C25EE965}" srcOrd="1" destOrd="0" parTransId="{EB252F76-29DB-433D-860C-5A96294746AB}" sibTransId="{BE3ED8D6-F1C6-434C-B978-C69A1E7FAE0D}"/>
    <dgm:cxn modelId="{425DF114-7682-4B39-B1D6-7C4D6267C158}" type="presOf" srcId="{48BA1C79-052D-4F38-9224-AE1430B7C1F8}" destId="{E4F75146-380F-4D30-AC95-D9127E6EB413}" srcOrd="0" destOrd="0" presId="urn:microsoft.com/office/officeart/2005/8/layout/process5"/>
    <dgm:cxn modelId="{952EAE16-E91B-4BB4-9717-BDB297F5DC1B}" type="presOf" srcId="{FDCBF296-DC70-41CA-967A-E647F51F2A1D}" destId="{07874655-09AC-40F1-A9C7-0DBF3C4A82D3}" srcOrd="1" destOrd="0" presId="urn:microsoft.com/office/officeart/2005/8/layout/process5"/>
    <dgm:cxn modelId="{0C3E7519-E7BD-42D9-8FB1-8D21D99F7F85}" type="presOf" srcId="{0FEE82F8-B565-4C9E-BFA8-BF5F70BD6F66}" destId="{A893D87B-F7D0-42B1-93C9-EFB1D1EAF473}" srcOrd="0" destOrd="4" presId="urn:microsoft.com/office/officeart/2005/8/layout/process5"/>
    <dgm:cxn modelId="{0DC32A1F-DFC1-46F6-A769-0C20946980C9}" type="presOf" srcId="{F350A444-143E-4429-8076-D916E1CAD90C}" destId="{56EF7A59-6CF0-41DA-8152-B3D01D905085}" srcOrd="1" destOrd="0" presId="urn:microsoft.com/office/officeart/2005/8/layout/process5"/>
    <dgm:cxn modelId="{567FCB22-B704-4D42-8467-D3B3CE9EE82C}" type="presOf" srcId="{41E00194-FA92-42BF-A82B-3A8FC4507057}" destId="{D94C0EF1-9B07-4D70-81F0-21BD884D4992}" srcOrd="0" destOrd="0" presId="urn:microsoft.com/office/officeart/2005/8/layout/process5"/>
    <dgm:cxn modelId="{68293D24-513E-48FF-986C-711BA436E846}" srcId="{0A16E196-AF3C-4EA4-BD47-5BCF3D42A8B0}" destId="{870FE0FE-58DD-4F9A-B50D-80CE31ADE848}" srcOrd="4" destOrd="0" parTransId="{C1700DD0-2563-4A5C-9137-FA3C2F008CF6}" sibTransId="{48138235-7DBC-435E-82D2-65FB0AD5D10A}"/>
    <dgm:cxn modelId="{EBA4D331-79A4-46D5-9179-8297E0A854DD}" type="presOf" srcId="{403C83E1-CFA4-4C3F-8ED2-609A28F72C34}" destId="{0AAF2B5D-F716-4D16-852B-35A352296A0F}" srcOrd="0" destOrd="0" presId="urn:microsoft.com/office/officeart/2005/8/layout/process5"/>
    <dgm:cxn modelId="{05BF525F-687A-4D6E-AAB2-D4773DFE1B50}" srcId="{4505C388-A6E9-4B1F-97BB-1A83E1054A3F}" destId="{1732AC05-8E61-4425-9C04-7648FCD4EE56}" srcOrd="6" destOrd="0" parTransId="{DB1F6853-5A84-4BA7-8E03-070353334916}" sibTransId="{41E00194-FA92-42BF-A82B-3A8FC4507057}"/>
    <dgm:cxn modelId="{A9C2B264-7A6B-41EC-9422-E8EFCE319F5C}" type="presOf" srcId="{D8663D74-7946-49C8-8D9A-6278462EE861}" destId="{39A219CD-4F15-4657-AD79-20C15D696BF7}" srcOrd="0" destOrd="1" presId="urn:microsoft.com/office/officeart/2005/8/layout/process5"/>
    <dgm:cxn modelId="{F388F445-91D5-49E4-8897-C4E06A6CB354}" srcId="{0A16E196-AF3C-4EA4-BD47-5BCF3D42A8B0}" destId="{92DC1408-FFD6-4513-A6F4-E166B39D8452}" srcOrd="2" destOrd="0" parTransId="{95B58009-5683-4859-A87D-C8970AE85A5D}" sibTransId="{9450EF02-70E9-41F2-A453-1587ADF39E2D}"/>
    <dgm:cxn modelId="{4665DF6A-756D-4DF8-B921-5609F8449420}" type="presOf" srcId="{029E558A-C076-4102-A563-EBBB90AD68F4}" destId="{A893D87B-F7D0-42B1-93C9-EFB1D1EAF473}" srcOrd="0" destOrd="1" presId="urn:microsoft.com/office/officeart/2005/8/layout/process5"/>
    <dgm:cxn modelId="{51227E4B-1E76-44E7-BD72-A5ABE27CD795}" type="presOf" srcId="{870FE0FE-58DD-4F9A-B50D-80CE31ADE848}" destId="{A893D87B-F7D0-42B1-93C9-EFB1D1EAF473}" srcOrd="0" destOrd="5" presId="urn:microsoft.com/office/officeart/2005/8/layout/process5"/>
    <dgm:cxn modelId="{01B2594E-EB17-43E3-BF8E-4C17071FC4E9}" type="presOf" srcId="{6543BDAF-8900-406F-8C7E-AF664799BCAA}" destId="{25C46D00-6B7C-4C7C-A357-05D5A4D90E23}" srcOrd="0" destOrd="0" presId="urn:microsoft.com/office/officeart/2005/8/layout/process5"/>
    <dgm:cxn modelId="{FE621F50-EF8C-46DD-9A11-E45E513988CA}" type="presOf" srcId="{41E00194-FA92-42BF-A82B-3A8FC4507057}" destId="{87A95702-41F4-4047-956D-C1FABA1762D6}" srcOrd="1" destOrd="0" presId="urn:microsoft.com/office/officeart/2005/8/layout/process5"/>
    <dgm:cxn modelId="{5AD71251-A6EC-445B-80EF-192865D3BFE1}" type="presOf" srcId="{8A77341A-2759-49A4-B882-185F2FAA9A03}" destId="{DE1A81BA-7194-40AC-828E-B97EC8B603EB}" srcOrd="0" destOrd="0" presId="urn:microsoft.com/office/officeart/2005/8/layout/process5"/>
    <dgm:cxn modelId="{AB4AE952-5EA8-44BD-BB33-4056FC7226F3}" srcId="{C1431CAE-0CBF-4E2C-ABFA-AA4479B5DBD9}" destId="{D8663D74-7946-49C8-8D9A-6278462EE861}" srcOrd="0" destOrd="0" parTransId="{04999457-6E2C-4D87-9FEC-3C04D33ACD59}" sibTransId="{18750B48-264A-41AA-9486-550B7A9E6AB7}"/>
    <dgm:cxn modelId="{65876C76-D9C5-4325-A7C2-34A481E5DB4E}" type="presOf" srcId="{2A60BEBC-8512-4DC1-B7F9-7336A8ABAAA1}" destId="{0AAF2B5D-F716-4D16-852B-35A352296A0F}" srcOrd="0" destOrd="1" presId="urn:microsoft.com/office/officeart/2005/8/layout/process5"/>
    <dgm:cxn modelId="{5FE17178-361B-48B7-AA28-B9EDBF3CD7AA}" type="presOf" srcId="{8A77341A-2759-49A4-B882-185F2FAA9A03}" destId="{4E5178F4-31D2-4AF2-912A-DF24BA58CFEB}" srcOrd="1" destOrd="0" presId="urn:microsoft.com/office/officeart/2005/8/layout/process5"/>
    <dgm:cxn modelId="{3F54147B-5D73-4944-8BE0-748B8A34C8FD}" type="presOf" srcId="{B1BE0C96-A76D-43AF-A3C0-121A4969FF21}" destId="{39A219CD-4F15-4657-AD79-20C15D696BF7}" srcOrd="0" destOrd="2" presId="urn:microsoft.com/office/officeart/2005/8/layout/process5"/>
    <dgm:cxn modelId="{C632C089-63EA-4B8B-846E-1801F0AD0E27}" srcId="{C1431CAE-0CBF-4E2C-ABFA-AA4479B5DBD9}" destId="{B1BE0C96-A76D-43AF-A3C0-121A4969FF21}" srcOrd="1" destOrd="0" parTransId="{086CE343-5F87-45B4-B1F0-5E428ED8950E}" sibTransId="{0389A0EA-BB16-4C8D-BA2F-74AFC5AD53DA}"/>
    <dgm:cxn modelId="{AD86F889-F2A9-4FC2-BF11-9446395BC2C6}" type="presOf" srcId="{92DC1408-FFD6-4513-A6F4-E166B39D8452}" destId="{A893D87B-F7D0-42B1-93C9-EFB1D1EAF473}" srcOrd="0" destOrd="3" presId="urn:microsoft.com/office/officeart/2005/8/layout/process5"/>
    <dgm:cxn modelId="{238BDB8C-40BC-43AC-8C49-6E874B2CD7C2}" srcId="{4505C388-A6E9-4B1F-97BB-1A83E1054A3F}" destId="{6543BDAF-8900-406F-8C7E-AF664799BCAA}" srcOrd="0" destOrd="0" parTransId="{299D0E39-9649-443D-B502-A803AE30EEE8}" sibTransId="{8EA858CB-62AB-489E-AA7D-731D8A26AEAE}"/>
    <dgm:cxn modelId="{B9A32E8E-A9CA-48C0-B2CF-6F083D5816CE}" type="presOf" srcId="{FDCBF296-DC70-41CA-967A-E647F51F2A1D}" destId="{06ABE4A2-7223-4221-87F5-C14152B723A7}" srcOrd="0" destOrd="0" presId="urn:microsoft.com/office/officeart/2005/8/layout/process5"/>
    <dgm:cxn modelId="{1144EB93-1754-4E51-8357-E66BC5EEDB22}" type="presOf" srcId="{2BCAC0AB-7C69-4A88-89EA-C959104E8F8E}" destId="{4868720D-2EBD-473A-8D48-7E2BC7A7D2C1}" srcOrd="0" destOrd="0" presId="urn:microsoft.com/office/officeart/2005/8/layout/process5"/>
    <dgm:cxn modelId="{5FA30394-8BD9-4CC0-B4A2-2C94DDB62970}" srcId="{4505C388-A6E9-4B1F-97BB-1A83E1054A3F}" destId="{403C83E1-CFA4-4C3F-8ED2-609A28F72C34}" srcOrd="2" destOrd="0" parTransId="{817DB261-B0B3-4552-93A4-FFB7C0BA7D31}" sibTransId="{48BA1C79-052D-4F38-9224-AE1430B7C1F8}"/>
    <dgm:cxn modelId="{DA50F298-06BB-4006-B193-781CB20E5EDB}" type="presOf" srcId="{F64024DF-4EC5-47F3-906D-CFA9BF60F7A6}" destId="{D59D733E-02DD-4DD3-A0C4-26E137244100}" srcOrd="0" destOrd="0" presId="urn:microsoft.com/office/officeart/2005/8/layout/process5"/>
    <dgm:cxn modelId="{2C54E7A1-2845-437B-9C32-2FB9669C7177}" type="presOf" srcId="{4505C388-A6E9-4B1F-97BB-1A83E1054A3F}" destId="{963497EE-7D32-4DA9-8DDE-404F7156CF4D}" srcOrd="0" destOrd="0" presId="urn:microsoft.com/office/officeart/2005/8/layout/process5"/>
    <dgm:cxn modelId="{A3905AA5-33D6-4740-8691-61CA5A226BB0}" type="presOf" srcId="{A57AE6C1-0232-4CC8-98CE-80F5C25EE965}" destId="{A893D87B-F7D0-42B1-93C9-EFB1D1EAF473}" srcOrd="0" destOrd="2" presId="urn:microsoft.com/office/officeart/2005/8/layout/process5"/>
    <dgm:cxn modelId="{32940DA6-2DD5-46B5-971F-E1BFF522749E}" type="presOf" srcId="{C1431CAE-0CBF-4E2C-ABFA-AA4479B5DBD9}" destId="{39A219CD-4F15-4657-AD79-20C15D696BF7}" srcOrd="0" destOrd="0" presId="urn:microsoft.com/office/officeart/2005/8/layout/process5"/>
    <dgm:cxn modelId="{FE42B8A7-1E36-4EDA-830C-DA89286DD9EC}" type="presOf" srcId="{8EA858CB-62AB-489E-AA7D-731D8A26AEAE}" destId="{ACF2D192-E064-44EF-B391-169F58C8CB09}" srcOrd="0" destOrd="0" presId="urn:microsoft.com/office/officeart/2005/8/layout/process5"/>
    <dgm:cxn modelId="{797A49AD-FF0C-48EF-8D57-CD8BD4A11839}" srcId="{4505C388-A6E9-4B1F-97BB-1A83E1054A3F}" destId="{072B1537-8245-41B9-9245-71A00255B659}" srcOrd="3" destOrd="0" parTransId="{4C5F7AB8-1ED8-46A4-ACA7-232228DAC4AF}" sibTransId="{B90292E4-9C34-48C4-B710-D28F32BFFB42}"/>
    <dgm:cxn modelId="{334725BA-E7A0-4828-BB6C-374F1A357CAE}" type="presOf" srcId="{072B1537-8245-41B9-9245-71A00255B659}" destId="{2A72824A-6E8C-4C68-923B-B595A62CC8B2}" srcOrd="0" destOrd="0" presId="urn:microsoft.com/office/officeart/2005/8/layout/process5"/>
    <dgm:cxn modelId="{AF7783C1-95B4-442D-BB3F-4341417DC66D}" type="presOf" srcId="{48BA1C79-052D-4F38-9224-AE1430B7C1F8}" destId="{4FC55358-5D56-412D-9A49-9F7A0545F559}" srcOrd="1" destOrd="0" presId="urn:microsoft.com/office/officeart/2005/8/layout/process5"/>
    <dgm:cxn modelId="{64BFC3C5-7D1C-4BF0-9EA6-AF764B39E362}" srcId="{4505C388-A6E9-4B1F-97BB-1A83E1054A3F}" destId="{0A16E196-AF3C-4EA4-BD47-5BCF3D42A8B0}" srcOrd="4" destOrd="0" parTransId="{5D7B3322-2E27-4C78-AF01-2C349C9BC724}" sibTransId="{8A77341A-2759-49A4-B882-185F2FAA9A03}"/>
    <dgm:cxn modelId="{EE7530DC-7161-4474-860C-8731E4195668}" type="presOf" srcId="{8EA858CB-62AB-489E-AA7D-731D8A26AEAE}" destId="{129A59D4-F7A3-46BE-A165-40F1D51FD761}" srcOrd="1" destOrd="0" presId="urn:microsoft.com/office/officeart/2005/8/layout/process5"/>
    <dgm:cxn modelId="{DC1DDDDD-EF1A-4CF8-986F-BE81111B0508}" type="presOf" srcId="{F350A444-143E-4429-8076-D916E1CAD90C}" destId="{914DBECA-8072-46AB-8CDF-4358883B8C9E}" srcOrd="0" destOrd="0" presId="urn:microsoft.com/office/officeart/2005/8/layout/process5"/>
    <dgm:cxn modelId="{C29870E4-7BF8-444C-88D6-682F665D01C1}" srcId="{0A16E196-AF3C-4EA4-BD47-5BCF3D42A8B0}" destId="{029E558A-C076-4102-A563-EBBB90AD68F4}" srcOrd="0" destOrd="0" parTransId="{F6FD0F23-B8CE-4AF2-BBA3-5CE924F1165F}" sibTransId="{C25A3A09-B69B-4192-A438-E7B491DAF5F9}"/>
    <dgm:cxn modelId="{68F4FDE6-518A-4BD4-A20D-25CD90BC03DD}" srcId="{403C83E1-CFA4-4C3F-8ED2-609A28F72C34}" destId="{AD3E3B13-0241-4C74-B964-56C24216618F}" srcOrd="1" destOrd="0" parTransId="{D1683B6A-1838-4C58-86F4-9926253766E3}" sibTransId="{65DCB679-8B34-4A13-BA47-7E3AC409B01F}"/>
    <dgm:cxn modelId="{F711A9E7-C563-4447-BAAB-9907F4683B1E}" srcId="{4505C388-A6E9-4B1F-97BB-1A83E1054A3F}" destId="{F64024DF-4EC5-47F3-906D-CFA9BF60F7A6}" srcOrd="1" destOrd="0" parTransId="{AE5360C1-F7AF-4500-911A-14E6317F8B6E}" sibTransId="{FDCBF296-DC70-41CA-967A-E647F51F2A1D}"/>
    <dgm:cxn modelId="{43205FEB-8B45-4006-9CB6-C550214450F2}" srcId="{403C83E1-CFA4-4C3F-8ED2-609A28F72C34}" destId="{77227430-EE5A-4163-AEF9-C1CACCEB91A9}" srcOrd="2" destOrd="0" parTransId="{35F2F22B-3DCF-4465-A7E0-0B1B7CE65CFD}" sibTransId="{850F055D-AD2E-4C57-B207-84F0423C0041}"/>
    <dgm:cxn modelId="{26D5EFF1-756B-4B21-832A-39EF81ED35FF}" type="presOf" srcId="{AD3E3B13-0241-4C74-B964-56C24216618F}" destId="{0AAF2B5D-F716-4D16-852B-35A352296A0F}" srcOrd="0" destOrd="2" presId="urn:microsoft.com/office/officeart/2005/8/layout/process5"/>
    <dgm:cxn modelId="{00D59FF5-864D-4442-A2EF-56826158C5DB}" srcId="{4505C388-A6E9-4B1F-97BB-1A83E1054A3F}" destId="{2BCAC0AB-7C69-4A88-89EA-C959104E8F8E}" srcOrd="7" destOrd="0" parTransId="{B8B71E10-37D1-4972-9CA4-4BDB2CC7B784}" sibTransId="{946913FB-A7BE-4FDD-A159-1341B9C63125}"/>
    <dgm:cxn modelId="{917774F9-7855-4276-A712-5A6E420936F9}" srcId="{4505C388-A6E9-4B1F-97BB-1A83E1054A3F}" destId="{C1431CAE-0CBF-4E2C-ABFA-AA4479B5DBD9}" srcOrd="5" destOrd="0" parTransId="{E8CB61F9-5C2B-42EB-8E68-CF378F006237}" sibTransId="{F350A444-143E-4429-8076-D916E1CAD90C}"/>
    <dgm:cxn modelId="{E529F4FA-FAB4-43DC-B365-D706FA95F493}" type="presOf" srcId="{0A16E196-AF3C-4EA4-BD47-5BCF3D42A8B0}" destId="{A893D87B-F7D0-42B1-93C9-EFB1D1EAF473}" srcOrd="0" destOrd="0" presId="urn:microsoft.com/office/officeart/2005/8/layout/process5"/>
    <dgm:cxn modelId="{A7D622FD-E309-44F5-AC16-AB11A6315584}" type="presOf" srcId="{B90292E4-9C34-48C4-B710-D28F32BFFB42}" destId="{94EDF1E8-D464-44E4-84F1-1E9D9F5C649C}" srcOrd="1" destOrd="0" presId="urn:microsoft.com/office/officeart/2005/8/layout/process5"/>
    <dgm:cxn modelId="{02FFA91D-22FA-495A-9B3A-D2ECC7ACDD82}" type="presParOf" srcId="{963497EE-7D32-4DA9-8DDE-404F7156CF4D}" destId="{25C46D00-6B7C-4C7C-A357-05D5A4D90E23}" srcOrd="0" destOrd="0" presId="urn:microsoft.com/office/officeart/2005/8/layout/process5"/>
    <dgm:cxn modelId="{018C2F87-6843-469B-8A2D-A7FFC3E41029}" type="presParOf" srcId="{963497EE-7D32-4DA9-8DDE-404F7156CF4D}" destId="{ACF2D192-E064-44EF-B391-169F58C8CB09}" srcOrd="1" destOrd="0" presId="urn:microsoft.com/office/officeart/2005/8/layout/process5"/>
    <dgm:cxn modelId="{4C6A9151-2F08-4278-AD74-06A0FDE76865}" type="presParOf" srcId="{ACF2D192-E064-44EF-B391-169F58C8CB09}" destId="{129A59D4-F7A3-46BE-A165-40F1D51FD761}" srcOrd="0" destOrd="0" presId="urn:microsoft.com/office/officeart/2005/8/layout/process5"/>
    <dgm:cxn modelId="{40029FBD-2452-47EB-B245-D520F3BD0691}" type="presParOf" srcId="{963497EE-7D32-4DA9-8DDE-404F7156CF4D}" destId="{D59D733E-02DD-4DD3-A0C4-26E137244100}" srcOrd="2" destOrd="0" presId="urn:microsoft.com/office/officeart/2005/8/layout/process5"/>
    <dgm:cxn modelId="{748B11DE-FA89-41D0-A38C-737607A33F38}" type="presParOf" srcId="{963497EE-7D32-4DA9-8DDE-404F7156CF4D}" destId="{06ABE4A2-7223-4221-87F5-C14152B723A7}" srcOrd="3" destOrd="0" presId="urn:microsoft.com/office/officeart/2005/8/layout/process5"/>
    <dgm:cxn modelId="{17A64D5E-3281-4F93-8E00-F883AE515C96}" type="presParOf" srcId="{06ABE4A2-7223-4221-87F5-C14152B723A7}" destId="{07874655-09AC-40F1-A9C7-0DBF3C4A82D3}" srcOrd="0" destOrd="0" presId="urn:microsoft.com/office/officeart/2005/8/layout/process5"/>
    <dgm:cxn modelId="{6D11E34E-512D-45C4-818B-EB7BCA03EBB4}" type="presParOf" srcId="{963497EE-7D32-4DA9-8DDE-404F7156CF4D}" destId="{0AAF2B5D-F716-4D16-852B-35A352296A0F}" srcOrd="4" destOrd="0" presId="urn:microsoft.com/office/officeart/2005/8/layout/process5"/>
    <dgm:cxn modelId="{1B3319C5-72EA-4F40-95C8-05457B294555}" type="presParOf" srcId="{963497EE-7D32-4DA9-8DDE-404F7156CF4D}" destId="{E4F75146-380F-4D30-AC95-D9127E6EB413}" srcOrd="5" destOrd="0" presId="urn:microsoft.com/office/officeart/2005/8/layout/process5"/>
    <dgm:cxn modelId="{AEAD3F09-7A77-442A-8A5E-B31BE4CC0B02}" type="presParOf" srcId="{E4F75146-380F-4D30-AC95-D9127E6EB413}" destId="{4FC55358-5D56-412D-9A49-9F7A0545F559}" srcOrd="0" destOrd="0" presId="urn:microsoft.com/office/officeart/2005/8/layout/process5"/>
    <dgm:cxn modelId="{BF6F7085-B7C8-4EEE-9B13-73DB1230A628}" type="presParOf" srcId="{963497EE-7D32-4DA9-8DDE-404F7156CF4D}" destId="{2A72824A-6E8C-4C68-923B-B595A62CC8B2}" srcOrd="6" destOrd="0" presId="urn:microsoft.com/office/officeart/2005/8/layout/process5"/>
    <dgm:cxn modelId="{02BBBA44-C4CB-457C-B9C5-564899BC1675}" type="presParOf" srcId="{963497EE-7D32-4DA9-8DDE-404F7156CF4D}" destId="{287AB044-4348-4919-BDCE-D36235E0CF3F}" srcOrd="7" destOrd="0" presId="urn:microsoft.com/office/officeart/2005/8/layout/process5"/>
    <dgm:cxn modelId="{0F9963FC-9E55-4A87-A9F0-7E8CA16DC560}" type="presParOf" srcId="{287AB044-4348-4919-BDCE-D36235E0CF3F}" destId="{94EDF1E8-D464-44E4-84F1-1E9D9F5C649C}" srcOrd="0" destOrd="0" presId="urn:microsoft.com/office/officeart/2005/8/layout/process5"/>
    <dgm:cxn modelId="{3C96F5FD-27AE-4549-ACC3-EA75A290CBD9}" type="presParOf" srcId="{963497EE-7D32-4DA9-8DDE-404F7156CF4D}" destId="{A893D87B-F7D0-42B1-93C9-EFB1D1EAF473}" srcOrd="8" destOrd="0" presId="urn:microsoft.com/office/officeart/2005/8/layout/process5"/>
    <dgm:cxn modelId="{55CF30F5-FC96-4CF9-8A66-D3F17374860C}" type="presParOf" srcId="{963497EE-7D32-4DA9-8DDE-404F7156CF4D}" destId="{DE1A81BA-7194-40AC-828E-B97EC8B603EB}" srcOrd="9" destOrd="0" presId="urn:microsoft.com/office/officeart/2005/8/layout/process5"/>
    <dgm:cxn modelId="{3DF47A0D-5C73-433B-9D57-FE9CFF13F0D7}" type="presParOf" srcId="{DE1A81BA-7194-40AC-828E-B97EC8B603EB}" destId="{4E5178F4-31D2-4AF2-912A-DF24BA58CFEB}" srcOrd="0" destOrd="0" presId="urn:microsoft.com/office/officeart/2005/8/layout/process5"/>
    <dgm:cxn modelId="{C4455D99-708A-4921-A115-1882EF597F50}" type="presParOf" srcId="{963497EE-7D32-4DA9-8DDE-404F7156CF4D}" destId="{39A219CD-4F15-4657-AD79-20C15D696BF7}" srcOrd="10" destOrd="0" presId="urn:microsoft.com/office/officeart/2005/8/layout/process5"/>
    <dgm:cxn modelId="{68419486-432B-4C95-89F2-D8126A5343F3}" type="presParOf" srcId="{963497EE-7D32-4DA9-8DDE-404F7156CF4D}" destId="{914DBECA-8072-46AB-8CDF-4358883B8C9E}" srcOrd="11" destOrd="0" presId="urn:microsoft.com/office/officeart/2005/8/layout/process5"/>
    <dgm:cxn modelId="{725E4326-8802-4E44-B50A-B51FB3257AED}" type="presParOf" srcId="{914DBECA-8072-46AB-8CDF-4358883B8C9E}" destId="{56EF7A59-6CF0-41DA-8152-B3D01D905085}" srcOrd="0" destOrd="0" presId="urn:microsoft.com/office/officeart/2005/8/layout/process5"/>
    <dgm:cxn modelId="{058B1B52-BF28-4BBB-9BEB-8E8C2E9E7898}" type="presParOf" srcId="{963497EE-7D32-4DA9-8DDE-404F7156CF4D}" destId="{B7044AFE-050C-4EEE-A187-A547E9F83227}" srcOrd="12" destOrd="0" presId="urn:microsoft.com/office/officeart/2005/8/layout/process5"/>
    <dgm:cxn modelId="{021A4E2D-6F8D-4996-B512-253410D9128D}" type="presParOf" srcId="{963497EE-7D32-4DA9-8DDE-404F7156CF4D}" destId="{D94C0EF1-9B07-4D70-81F0-21BD884D4992}" srcOrd="13" destOrd="0" presId="urn:microsoft.com/office/officeart/2005/8/layout/process5"/>
    <dgm:cxn modelId="{E022AD08-34F2-4467-A1C6-CFDAF78229B1}" type="presParOf" srcId="{D94C0EF1-9B07-4D70-81F0-21BD884D4992}" destId="{87A95702-41F4-4047-956D-C1FABA1762D6}" srcOrd="0" destOrd="0" presId="urn:microsoft.com/office/officeart/2005/8/layout/process5"/>
    <dgm:cxn modelId="{66B0CA60-D54A-4C7C-80E9-BD6ECF1E83D3}" type="presParOf" srcId="{963497EE-7D32-4DA9-8DDE-404F7156CF4D}" destId="{4868720D-2EBD-473A-8D48-7E2BC7A7D2C1}"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46D00-6B7C-4C7C-A357-05D5A4D90E23}">
      <dsp:nvSpPr>
        <dsp:cNvPr id="0" name=""/>
        <dsp:cNvSpPr/>
      </dsp:nvSpPr>
      <dsp:spPr>
        <a:xfrm>
          <a:off x="0" y="297216"/>
          <a:ext cx="2216408"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Base CNN Network</a:t>
          </a:r>
        </a:p>
        <a:p>
          <a:pPr marL="0" lvl="0" indent="0" algn="ctr" defTabSz="533400">
            <a:lnSpc>
              <a:spcPct val="90000"/>
            </a:lnSpc>
            <a:spcBef>
              <a:spcPct val="0"/>
            </a:spcBef>
            <a:spcAft>
              <a:spcPct val="35000"/>
            </a:spcAft>
            <a:buNone/>
          </a:pPr>
          <a:r>
            <a:rPr lang="en-US" sz="1200" kern="1200" dirty="0"/>
            <a:t>Val Accuracy: 0.35</a:t>
          </a:r>
        </a:p>
      </dsp:txBody>
      <dsp:txXfrm>
        <a:off x="38678" y="335894"/>
        <a:ext cx="2139052" cy="1243205"/>
      </dsp:txXfrm>
    </dsp:sp>
    <dsp:sp modelId="{ACF2D192-E064-44EF-B391-169F58C8CB09}">
      <dsp:nvSpPr>
        <dsp:cNvPr id="0" name=""/>
        <dsp:cNvSpPr/>
      </dsp:nvSpPr>
      <dsp:spPr>
        <a:xfrm>
          <a:off x="2417986" y="684580"/>
          <a:ext cx="485621"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17986" y="793746"/>
        <a:ext cx="339935" cy="327500"/>
      </dsp:txXfrm>
    </dsp:sp>
    <dsp:sp modelId="{D59D733E-02DD-4DD3-A0C4-26E137244100}">
      <dsp:nvSpPr>
        <dsp:cNvPr id="0" name=""/>
        <dsp:cNvSpPr/>
      </dsp:nvSpPr>
      <dsp:spPr>
        <a:xfrm>
          <a:off x="3132674" y="297216"/>
          <a:ext cx="2172741"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CNN Transformer Network V1</a:t>
          </a:r>
        </a:p>
        <a:p>
          <a:pPr marL="0" lvl="0" indent="0" algn="ctr" defTabSz="533400">
            <a:lnSpc>
              <a:spcPct val="90000"/>
            </a:lnSpc>
            <a:spcBef>
              <a:spcPct val="0"/>
            </a:spcBef>
            <a:spcAft>
              <a:spcPct val="35000"/>
            </a:spcAft>
            <a:buNone/>
          </a:pPr>
          <a:r>
            <a:rPr lang="en-US" sz="1200" kern="1200" dirty="0"/>
            <a:t>Val Accuracy: 0.14</a:t>
          </a:r>
        </a:p>
      </dsp:txBody>
      <dsp:txXfrm>
        <a:off x="3171352" y="335894"/>
        <a:ext cx="2095385" cy="1243205"/>
      </dsp:txXfrm>
    </dsp:sp>
    <dsp:sp modelId="{06ABE4A2-7223-4221-87F5-C14152B723A7}">
      <dsp:nvSpPr>
        <dsp:cNvPr id="0" name=""/>
        <dsp:cNvSpPr/>
      </dsp:nvSpPr>
      <dsp:spPr>
        <a:xfrm>
          <a:off x="5510375" y="684580"/>
          <a:ext cx="493766"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510375" y="793746"/>
        <a:ext cx="345636" cy="327500"/>
      </dsp:txXfrm>
    </dsp:sp>
    <dsp:sp modelId="{0AAF2B5D-F716-4D16-852B-35A352296A0F}">
      <dsp:nvSpPr>
        <dsp:cNvPr id="0" name=""/>
        <dsp:cNvSpPr/>
      </dsp:nvSpPr>
      <dsp:spPr>
        <a:xfrm>
          <a:off x="6237049" y="297216"/>
          <a:ext cx="2077485"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CNN Networks</a:t>
          </a:r>
        </a:p>
        <a:p>
          <a:pPr marL="57150" lvl="1" indent="-57150" algn="l" defTabSz="400050">
            <a:lnSpc>
              <a:spcPct val="90000"/>
            </a:lnSpc>
            <a:spcBef>
              <a:spcPct val="0"/>
            </a:spcBef>
            <a:spcAft>
              <a:spcPct val="15000"/>
            </a:spcAft>
            <a:buChar char="•"/>
          </a:pPr>
          <a:r>
            <a:rPr lang="en-US" sz="900" kern="1200" dirty="0"/>
            <a:t>Variant 1</a:t>
          </a:r>
        </a:p>
        <a:p>
          <a:pPr marL="57150" lvl="1" indent="-57150" algn="l" defTabSz="400050">
            <a:lnSpc>
              <a:spcPct val="90000"/>
            </a:lnSpc>
            <a:spcBef>
              <a:spcPct val="0"/>
            </a:spcBef>
            <a:spcAft>
              <a:spcPct val="15000"/>
            </a:spcAft>
            <a:buChar char="•"/>
          </a:pPr>
          <a:r>
            <a:rPr lang="en-US" sz="900" kern="1200" dirty="0"/>
            <a:t>Val Accuracy: 0.36</a:t>
          </a:r>
        </a:p>
        <a:p>
          <a:pPr marL="57150" lvl="1" indent="-57150" algn="l" defTabSz="400050">
            <a:lnSpc>
              <a:spcPct val="90000"/>
            </a:lnSpc>
            <a:spcBef>
              <a:spcPct val="0"/>
            </a:spcBef>
            <a:spcAft>
              <a:spcPct val="15000"/>
            </a:spcAft>
            <a:buChar char="•"/>
          </a:pPr>
          <a:r>
            <a:rPr lang="en-US" sz="900" kern="1200" dirty="0"/>
            <a:t>Variant 2</a:t>
          </a:r>
        </a:p>
        <a:p>
          <a:pPr marL="57150" lvl="1" indent="-57150" algn="l" defTabSz="400050">
            <a:lnSpc>
              <a:spcPct val="90000"/>
            </a:lnSpc>
            <a:spcBef>
              <a:spcPct val="0"/>
            </a:spcBef>
            <a:spcAft>
              <a:spcPct val="15000"/>
            </a:spcAft>
            <a:buChar char="•"/>
          </a:pPr>
          <a:r>
            <a:rPr lang="en-US" sz="900" kern="1200" dirty="0"/>
            <a:t>Val Accuracy: 0.58</a:t>
          </a:r>
        </a:p>
        <a:p>
          <a:pPr marL="57150" lvl="1" indent="-57150" algn="l" defTabSz="400050">
            <a:lnSpc>
              <a:spcPct val="90000"/>
            </a:lnSpc>
            <a:spcBef>
              <a:spcPct val="0"/>
            </a:spcBef>
            <a:spcAft>
              <a:spcPct val="15000"/>
            </a:spcAft>
            <a:buChar char="•"/>
          </a:pPr>
          <a:r>
            <a:rPr lang="en-US" sz="900" kern="1200" dirty="0"/>
            <a:t>Variant 3</a:t>
          </a:r>
        </a:p>
        <a:p>
          <a:pPr marL="57150" lvl="1" indent="-57150" algn="l" defTabSz="400050">
            <a:lnSpc>
              <a:spcPct val="90000"/>
            </a:lnSpc>
            <a:spcBef>
              <a:spcPct val="0"/>
            </a:spcBef>
            <a:spcAft>
              <a:spcPct val="15000"/>
            </a:spcAft>
            <a:buChar char="•"/>
          </a:pPr>
          <a:r>
            <a:rPr lang="en-US" sz="900" kern="1200" dirty="0"/>
            <a:t>Val Accuracy: 0.32</a:t>
          </a:r>
        </a:p>
      </dsp:txBody>
      <dsp:txXfrm>
        <a:off x="6275727" y="335894"/>
        <a:ext cx="2000129" cy="1243205"/>
      </dsp:txXfrm>
    </dsp:sp>
    <dsp:sp modelId="{E4F75146-380F-4D30-AC95-D9127E6EB413}">
      <dsp:nvSpPr>
        <dsp:cNvPr id="0" name=""/>
        <dsp:cNvSpPr/>
      </dsp:nvSpPr>
      <dsp:spPr>
        <a:xfrm>
          <a:off x="8508217" y="684580"/>
          <a:ext cx="466598"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508217" y="793746"/>
        <a:ext cx="326619" cy="327500"/>
      </dsp:txXfrm>
    </dsp:sp>
    <dsp:sp modelId="{2A72824A-6E8C-4C68-923B-B595A62CC8B2}">
      <dsp:nvSpPr>
        <dsp:cNvPr id="0" name=""/>
        <dsp:cNvSpPr/>
      </dsp:nvSpPr>
      <dsp:spPr>
        <a:xfrm>
          <a:off x="9194909" y="297216"/>
          <a:ext cx="2200935"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CNN Attention Network</a:t>
          </a:r>
        </a:p>
        <a:p>
          <a:pPr marL="0" lvl="0" indent="0" algn="ctr" defTabSz="533400">
            <a:lnSpc>
              <a:spcPct val="90000"/>
            </a:lnSpc>
            <a:spcBef>
              <a:spcPct val="0"/>
            </a:spcBef>
            <a:spcAft>
              <a:spcPct val="35000"/>
            </a:spcAft>
            <a:buNone/>
          </a:pPr>
          <a:r>
            <a:rPr lang="en-US" sz="1200" kern="1200" dirty="0"/>
            <a:t>Val Accuracy: 0.31</a:t>
          </a:r>
        </a:p>
      </dsp:txBody>
      <dsp:txXfrm>
        <a:off x="9233587" y="335894"/>
        <a:ext cx="2123579" cy="1243205"/>
      </dsp:txXfrm>
    </dsp:sp>
    <dsp:sp modelId="{287AB044-4348-4919-BDCE-D36235E0CF3F}">
      <dsp:nvSpPr>
        <dsp:cNvPr id="0" name=""/>
        <dsp:cNvSpPr/>
      </dsp:nvSpPr>
      <dsp:spPr>
        <a:xfrm rot="5373784">
          <a:off x="10073985" y="1765117"/>
          <a:ext cx="459262"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10139341" y="1808404"/>
        <a:ext cx="327500" cy="321483"/>
      </dsp:txXfrm>
    </dsp:sp>
    <dsp:sp modelId="{A893D87B-F7D0-42B1-93C9-EFB1D1EAF473}">
      <dsp:nvSpPr>
        <dsp:cNvPr id="0" name=""/>
        <dsp:cNvSpPr/>
      </dsp:nvSpPr>
      <dsp:spPr>
        <a:xfrm>
          <a:off x="9239323" y="2484285"/>
          <a:ext cx="2150754" cy="2014397"/>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CNN Networks</a:t>
          </a:r>
        </a:p>
        <a:p>
          <a:pPr marL="57150" lvl="1" indent="-57150" algn="l" defTabSz="444500">
            <a:lnSpc>
              <a:spcPct val="90000"/>
            </a:lnSpc>
            <a:spcBef>
              <a:spcPct val="0"/>
            </a:spcBef>
            <a:spcAft>
              <a:spcPct val="15000"/>
            </a:spcAft>
            <a:buChar char="•"/>
          </a:pPr>
          <a:r>
            <a:rPr lang="en-US" sz="1000" kern="1200" dirty="0"/>
            <a:t>Variant 4</a:t>
          </a:r>
        </a:p>
        <a:p>
          <a:pPr marL="57150" lvl="1" indent="-57150" algn="l" defTabSz="444500">
            <a:lnSpc>
              <a:spcPct val="90000"/>
            </a:lnSpc>
            <a:spcBef>
              <a:spcPct val="0"/>
            </a:spcBef>
            <a:spcAft>
              <a:spcPct val="15000"/>
            </a:spcAft>
            <a:buChar char="•"/>
          </a:pPr>
          <a:r>
            <a:rPr lang="en-US" sz="1000" kern="1200" dirty="0"/>
            <a:t>Val Accuracy: 0.64</a:t>
          </a:r>
        </a:p>
        <a:p>
          <a:pPr marL="57150" lvl="1" indent="-57150" algn="l" defTabSz="444500">
            <a:lnSpc>
              <a:spcPct val="90000"/>
            </a:lnSpc>
            <a:spcBef>
              <a:spcPct val="0"/>
            </a:spcBef>
            <a:spcAft>
              <a:spcPct val="15000"/>
            </a:spcAft>
            <a:buChar char="•"/>
          </a:pPr>
          <a:r>
            <a:rPr lang="en-US" sz="1000" kern="1200" dirty="0"/>
            <a:t>Variant 5</a:t>
          </a:r>
        </a:p>
        <a:p>
          <a:pPr marL="57150" lvl="1" indent="-57150" algn="l" defTabSz="444500">
            <a:lnSpc>
              <a:spcPct val="90000"/>
            </a:lnSpc>
            <a:spcBef>
              <a:spcPct val="0"/>
            </a:spcBef>
            <a:spcAft>
              <a:spcPct val="15000"/>
            </a:spcAft>
            <a:buChar char="•"/>
          </a:pPr>
          <a:r>
            <a:rPr lang="en-US" sz="1000" kern="1200" dirty="0"/>
            <a:t>Val Accuracy: 0.57</a:t>
          </a:r>
        </a:p>
        <a:p>
          <a:pPr marL="57150" lvl="1" indent="-57150" algn="l" defTabSz="444500">
            <a:lnSpc>
              <a:spcPct val="90000"/>
            </a:lnSpc>
            <a:spcBef>
              <a:spcPct val="0"/>
            </a:spcBef>
            <a:spcAft>
              <a:spcPct val="15000"/>
            </a:spcAft>
            <a:buChar char="•"/>
          </a:pPr>
          <a:r>
            <a:rPr lang="en-US" sz="1000" kern="1200" dirty="0"/>
            <a:t>Variant 6</a:t>
          </a:r>
        </a:p>
        <a:p>
          <a:pPr marL="57150" lvl="1" indent="-57150" algn="l" defTabSz="444500">
            <a:lnSpc>
              <a:spcPct val="90000"/>
            </a:lnSpc>
            <a:spcBef>
              <a:spcPct val="0"/>
            </a:spcBef>
            <a:spcAft>
              <a:spcPct val="15000"/>
            </a:spcAft>
            <a:buChar char="•"/>
          </a:pPr>
          <a:r>
            <a:rPr lang="en-US" sz="1000" kern="1200" dirty="0"/>
            <a:t>Val Accuracy: 0.62</a:t>
          </a:r>
        </a:p>
        <a:p>
          <a:pPr marL="57150" lvl="1" indent="-57150" algn="l" defTabSz="444500">
            <a:lnSpc>
              <a:spcPct val="90000"/>
            </a:lnSpc>
            <a:spcBef>
              <a:spcPct val="0"/>
            </a:spcBef>
            <a:spcAft>
              <a:spcPct val="15000"/>
            </a:spcAft>
            <a:buChar char="•"/>
          </a:pPr>
          <a:r>
            <a:rPr lang="en-US" sz="1000" kern="1200" dirty="0"/>
            <a:t>Variant 7</a:t>
          </a:r>
        </a:p>
        <a:p>
          <a:pPr marL="57150" lvl="1" indent="-57150" algn="l" defTabSz="444500">
            <a:lnSpc>
              <a:spcPct val="90000"/>
            </a:lnSpc>
            <a:spcBef>
              <a:spcPct val="0"/>
            </a:spcBef>
            <a:spcAft>
              <a:spcPct val="15000"/>
            </a:spcAft>
            <a:buChar char="•"/>
          </a:pPr>
          <a:r>
            <a:rPr lang="en-US" sz="1000" kern="1200" dirty="0"/>
            <a:t>Val Accuracy: 0.60</a:t>
          </a:r>
        </a:p>
        <a:p>
          <a:pPr marL="57150" lvl="1" indent="-57150" algn="l" defTabSz="444500">
            <a:lnSpc>
              <a:spcPct val="90000"/>
            </a:lnSpc>
            <a:spcBef>
              <a:spcPct val="0"/>
            </a:spcBef>
            <a:spcAft>
              <a:spcPct val="15000"/>
            </a:spcAft>
            <a:buChar char="•"/>
          </a:pPr>
          <a:r>
            <a:rPr lang="en-US" sz="1000" kern="1200" dirty="0"/>
            <a:t>Variant 8</a:t>
          </a:r>
        </a:p>
        <a:p>
          <a:pPr marL="57150" lvl="1" indent="-57150" algn="l" defTabSz="444500">
            <a:lnSpc>
              <a:spcPct val="90000"/>
            </a:lnSpc>
            <a:spcBef>
              <a:spcPct val="0"/>
            </a:spcBef>
            <a:spcAft>
              <a:spcPct val="15000"/>
            </a:spcAft>
            <a:buChar char="•"/>
          </a:pPr>
          <a:r>
            <a:rPr lang="en-US" sz="1000" kern="1200" dirty="0"/>
            <a:t>Val Accuracy: 0.59</a:t>
          </a:r>
        </a:p>
      </dsp:txBody>
      <dsp:txXfrm>
        <a:off x="9298323" y="2543285"/>
        <a:ext cx="2032754" cy="1896397"/>
      </dsp:txXfrm>
    </dsp:sp>
    <dsp:sp modelId="{DE1A81BA-7194-40AC-828E-B97EC8B603EB}">
      <dsp:nvSpPr>
        <dsp:cNvPr id="0" name=""/>
        <dsp:cNvSpPr/>
      </dsp:nvSpPr>
      <dsp:spPr>
        <a:xfrm rot="10784374">
          <a:off x="8583365" y="3225384"/>
          <a:ext cx="463546"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8722428" y="3334234"/>
        <a:ext cx="324482" cy="327500"/>
      </dsp:txXfrm>
    </dsp:sp>
    <dsp:sp modelId="{39A219CD-4F15-4657-AD79-20C15D696BF7}">
      <dsp:nvSpPr>
        <dsp:cNvPr id="0" name=""/>
        <dsp:cNvSpPr/>
      </dsp:nvSpPr>
      <dsp:spPr>
        <a:xfrm>
          <a:off x="6163780" y="2845069"/>
          <a:ext cx="2200935"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CNN Con1D Networks</a:t>
          </a:r>
        </a:p>
        <a:p>
          <a:pPr marL="57150" lvl="1" indent="-57150" algn="l" defTabSz="400050">
            <a:lnSpc>
              <a:spcPct val="90000"/>
            </a:lnSpc>
            <a:spcBef>
              <a:spcPct val="0"/>
            </a:spcBef>
            <a:spcAft>
              <a:spcPct val="15000"/>
            </a:spcAft>
            <a:buChar char="•"/>
          </a:pPr>
          <a:r>
            <a:rPr lang="en-US" sz="900" kern="1200" dirty="0"/>
            <a:t>Variant 1</a:t>
          </a:r>
        </a:p>
        <a:p>
          <a:pPr marL="57150" lvl="1" indent="-57150" algn="l" defTabSz="400050">
            <a:lnSpc>
              <a:spcPct val="90000"/>
            </a:lnSpc>
            <a:spcBef>
              <a:spcPct val="0"/>
            </a:spcBef>
            <a:spcAft>
              <a:spcPct val="15000"/>
            </a:spcAft>
            <a:buChar char="•"/>
          </a:pPr>
          <a:r>
            <a:rPr lang="en-US" sz="900" kern="1200" dirty="0"/>
            <a:t>Val Accuracy: 0.66</a:t>
          </a:r>
        </a:p>
        <a:p>
          <a:pPr marL="57150" lvl="1" indent="-57150" algn="l" defTabSz="400050">
            <a:lnSpc>
              <a:spcPct val="90000"/>
            </a:lnSpc>
            <a:spcBef>
              <a:spcPct val="0"/>
            </a:spcBef>
            <a:spcAft>
              <a:spcPct val="15000"/>
            </a:spcAft>
            <a:buChar char="•"/>
          </a:pPr>
          <a:r>
            <a:rPr lang="en-US" sz="900" kern="1200" dirty="0"/>
            <a:t>Variant 2</a:t>
          </a:r>
        </a:p>
        <a:p>
          <a:pPr marL="57150" lvl="1" indent="-57150" algn="l" defTabSz="400050">
            <a:lnSpc>
              <a:spcPct val="90000"/>
            </a:lnSpc>
            <a:spcBef>
              <a:spcPct val="0"/>
            </a:spcBef>
            <a:spcAft>
              <a:spcPct val="15000"/>
            </a:spcAft>
            <a:buChar char="•"/>
          </a:pPr>
          <a:r>
            <a:rPr lang="en-US" sz="900" kern="1200" dirty="0"/>
            <a:t>Val Accuracy: 0.55</a:t>
          </a:r>
        </a:p>
      </dsp:txBody>
      <dsp:txXfrm>
        <a:off x="6202458" y="2883747"/>
        <a:ext cx="2123579" cy="1243205"/>
      </dsp:txXfrm>
    </dsp:sp>
    <dsp:sp modelId="{914DBECA-8072-46AB-8CDF-4358883B8C9E}">
      <dsp:nvSpPr>
        <dsp:cNvPr id="0" name=""/>
        <dsp:cNvSpPr/>
      </dsp:nvSpPr>
      <dsp:spPr>
        <a:xfrm rot="10800000">
          <a:off x="5503500" y="3232434"/>
          <a:ext cx="466598"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5643479" y="3341600"/>
        <a:ext cx="326619" cy="327500"/>
      </dsp:txXfrm>
    </dsp:sp>
    <dsp:sp modelId="{B7044AFE-050C-4EEE-A187-A547E9F83227}">
      <dsp:nvSpPr>
        <dsp:cNvPr id="0" name=""/>
        <dsp:cNvSpPr/>
      </dsp:nvSpPr>
      <dsp:spPr>
        <a:xfrm>
          <a:off x="3082471" y="2845069"/>
          <a:ext cx="2200935"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CNN Transformer Network V2</a:t>
          </a:r>
        </a:p>
        <a:p>
          <a:pPr marL="0" lvl="0" indent="0" algn="ctr" defTabSz="533400">
            <a:lnSpc>
              <a:spcPct val="90000"/>
            </a:lnSpc>
            <a:spcBef>
              <a:spcPct val="0"/>
            </a:spcBef>
            <a:spcAft>
              <a:spcPct val="35000"/>
            </a:spcAft>
            <a:buNone/>
          </a:pPr>
          <a:r>
            <a:rPr lang="en-US" sz="1200" kern="1200" dirty="0"/>
            <a:t>Val Accuracy: 0.66</a:t>
          </a:r>
        </a:p>
      </dsp:txBody>
      <dsp:txXfrm>
        <a:off x="3121149" y="2883747"/>
        <a:ext cx="2123579" cy="1243205"/>
      </dsp:txXfrm>
    </dsp:sp>
    <dsp:sp modelId="{D94C0EF1-9B07-4D70-81F0-21BD884D4992}">
      <dsp:nvSpPr>
        <dsp:cNvPr id="0" name=""/>
        <dsp:cNvSpPr/>
      </dsp:nvSpPr>
      <dsp:spPr>
        <a:xfrm rot="10800000">
          <a:off x="2422190" y="3232434"/>
          <a:ext cx="466598" cy="545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562169" y="3341600"/>
        <a:ext cx="326619" cy="327500"/>
      </dsp:txXfrm>
    </dsp:sp>
    <dsp:sp modelId="{4868720D-2EBD-473A-8D48-7E2BC7A7D2C1}">
      <dsp:nvSpPr>
        <dsp:cNvPr id="0" name=""/>
        <dsp:cNvSpPr/>
      </dsp:nvSpPr>
      <dsp:spPr>
        <a:xfrm>
          <a:off x="1161" y="2845069"/>
          <a:ext cx="2200935" cy="132056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Time Distributed CNN + LSTM Network</a:t>
          </a:r>
        </a:p>
        <a:p>
          <a:pPr marL="0" lvl="0" indent="0" algn="ctr" defTabSz="533400">
            <a:lnSpc>
              <a:spcPct val="90000"/>
            </a:lnSpc>
            <a:spcBef>
              <a:spcPct val="0"/>
            </a:spcBef>
            <a:spcAft>
              <a:spcPct val="35000"/>
            </a:spcAft>
            <a:buNone/>
          </a:pPr>
          <a:r>
            <a:rPr lang="en-US" sz="1200" kern="1200" dirty="0"/>
            <a:t>DOE done</a:t>
          </a:r>
        </a:p>
        <a:p>
          <a:pPr marL="0" lvl="0" indent="0" algn="ctr" defTabSz="533400">
            <a:lnSpc>
              <a:spcPct val="90000"/>
            </a:lnSpc>
            <a:spcBef>
              <a:spcPct val="0"/>
            </a:spcBef>
            <a:spcAft>
              <a:spcPct val="35000"/>
            </a:spcAft>
            <a:buNone/>
          </a:pPr>
          <a:r>
            <a:rPr lang="en-US" sz="1200" kern="1200" dirty="0"/>
            <a:t>Minimum Val Accuracy: 0.20</a:t>
          </a:r>
        </a:p>
        <a:p>
          <a:pPr marL="0" lvl="0" indent="0" algn="ctr" defTabSz="533400">
            <a:lnSpc>
              <a:spcPct val="90000"/>
            </a:lnSpc>
            <a:spcBef>
              <a:spcPct val="0"/>
            </a:spcBef>
            <a:spcAft>
              <a:spcPct val="35000"/>
            </a:spcAft>
            <a:buNone/>
          </a:pPr>
          <a:r>
            <a:rPr lang="en-US" sz="1200" kern="1200" dirty="0"/>
            <a:t>Maximum Val Accuracy: 0.97</a:t>
          </a:r>
        </a:p>
      </dsp:txBody>
      <dsp:txXfrm>
        <a:off x="39839" y="2883747"/>
        <a:ext cx="2123579" cy="12432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F3D5F-1075-49B9-871B-2DC7A41779C5}"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9B31E-4225-4015-ADE7-26E5EDE3E620}" type="slidenum">
              <a:rPr lang="en-US" smtClean="0"/>
              <a:t>‹#›</a:t>
            </a:fld>
            <a:endParaRPr lang="en-US"/>
          </a:p>
        </p:txBody>
      </p:sp>
    </p:spTree>
    <p:extLst>
      <p:ext uri="{BB962C8B-B14F-4D97-AF65-F5344CB8AC3E}">
        <p14:creationId xmlns:p14="http://schemas.microsoft.com/office/powerpoint/2010/main" val="3591556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5D5D5"/>
                </a:solidFill>
                <a:effectLst/>
                <a:latin typeface="Roboto" panose="02000000000000000000" pitchFamily="2" charset="0"/>
              </a:rPr>
              <a:t>MFCC features represent better distinctions in between various emotions in terms of loudness, the spread of emotions, and frequency ranges. This is the reason why MFCC features are best suited for acoustic modeling and are used widely in the research work.</a:t>
            </a:r>
            <a:endParaRPr lang="en-US" dirty="0"/>
          </a:p>
        </p:txBody>
      </p:sp>
      <p:sp>
        <p:nvSpPr>
          <p:cNvPr id="4" name="Slide Number Placeholder 3"/>
          <p:cNvSpPr>
            <a:spLocks noGrp="1"/>
          </p:cNvSpPr>
          <p:nvPr>
            <p:ph type="sldNum" sz="quarter" idx="5"/>
          </p:nvPr>
        </p:nvSpPr>
        <p:spPr/>
        <p:txBody>
          <a:bodyPr/>
          <a:lstStyle/>
          <a:p>
            <a:fld id="{B1B9B31E-4225-4015-ADE7-26E5EDE3E620}" type="slidenum">
              <a:rPr lang="en-US" smtClean="0"/>
              <a:t>5</a:t>
            </a:fld>
            <a:endParaRPr lang="en-US"/>
          </a:p>
        </p:txBody>
      </p:sp>
    </p:spTree>
    <p:extLst>
      <p:ext uri="{BB962C8B-B14F-4D97-AF65-F5344CB8AC3E}">
        <p14:creationId xmlns:p14="http://schemas.microsoft.com/office/powerpoint/2010/main" val="273467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tried 14 different models</a:t>
            </a:r>
          </a:p>
        </p:txBody>
      </p:sp>
      <p:sp>
        <p:nvSpPr>
          <p:cNvPr id="4" name="Slide Number Placeholder 3"/>
          <p:cNvSpPr>
            <a:spLocks noGrp="1"/>
          </p:cNvSpPr>
          <p:nvPr>
            <p:ph type="sldNum" sz="quarter" idx="5"/>
          </p:nvPr>
        </p:nvSpPr>
        <p:spPr/>
        <p:txBody>
          <a:bodyPr/>
          <a:lstStyle/>
          <a:p>
            <a:fld id="{B1B9B31E-4225-4015-ADE7-26E5EDE3E620}" type="slidenum">
              <a:rPr lang="en-US" smtClean="0"/>
              <a:t>8</a:t>
            </a:fld>
            <a:endParaRPr lang="en-US"/>
          </a:p>
        </p:txBody>
      </p:sp>
    </p:spTree>
    <p:extLst>
      <p:ext uri="{BB962C8B-B14F-4D97-AF65-F5344CB8AC3E}">
        <p14:creationId xmlns:p14="http://schemas.microsoft.com/office/powerpoint/2010/main" val="81560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rate was reduced by factor of 0.5, in case of no improvement is seen in validation loss for 4 epochs </a:t>
            </a:r>
          </a:p>
        </p:txBody>
      </p:sp>
      <p:sp>
        <p:nvSpPr>
          <p:cNvPr id="4" name="Slide Number Placeholder 3"/>
          <p:cNvSpPr>
            <a:spLocks noGrp="1"/>
          </p:cNvSpPr>
          <p:nvPr>
            <p:ph type="sldNum" sz="quarter" idx="5"/>
          </p:nvPr>
        </p:nvSpPr>
        <p:spPr/>
        <p:txBody>
          <a:bodyPr/>
          <a:lstStyle/>
          <a:p>
            <a:fld id="{B1B9B31E-4225-4015-ADE7-26E5EDE3E620}" type="slidenum">
              <a:rPr lang="en-US" smtClean="0"/>
              <a:t>9</a:t>
            </a:fld>
            <a:endParaRPr lang="en-US"/>
          </a:p>
        </p:txBody>
      </p:sp>
    </p:spTree>
    <p:extLst>
      <p:ext uri="{BB962C8B-B14F-4D97-AF65-F5344CB8AC3E}">
        <p14:creationId xmlns:p14="http://schemas.microsoft.com/office/powerpoint/2010/main" val="274133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12121"/>
                </a:solidFill>
                <a:effectLst/>
                <a:latin typeface="Courier New" panose="02070309020205020404" pitchFamily="49" charset="0"/>
              </a:rPr>
              <a:t>ReduceLROnPlateau</a:t>
            </a:r>
            <a:r>
              <a:rPr lang="en-US" b="0" i="0" dirty="0">
                <a:solidFill>
                  <a:srgbClr val="212121"/>
                </a:solidFill>
                <a:effectLst/>
                <a:latin typeface="Courier New" panose="02070309020205020404" pitchFamily="49" charset="0"/>
              </a:rPr>
              <a:t> reducing learning rate</a:t>
            </a:r>
            <a:endParaRPr lang="en-US" dirty="0"/>
          </a:p>
        </p:txBody>
      </p:sp>
      <p:sp>
        <p:nvSpPr>
          <p:cNvPr id="4" name="Slide Number Placeholder 3"/>
          <p:cNvSpPr>
            <a:spLocks noGrp="1"/>
          </p:cNvSpPr>
          <p:nvPr>
            <p:ph type="sldNum" sz="quarter" idx="5"/>
          </p:nvPr>
        </p:nvSpPr>
        <p:spPr/>
        <p:txBody>
          <a:bodyPr/>
          <a:lstStyle/>
          <a:p>
            <a:fld id="{B1B9B31E-4225-4015-ADE7-26E5EDE3E620}" type="slidenum">
              <a:rPr lang="en-US" smtClean="0"/>
              <a:t>16</a:t>
            </a:fld>
            <a:endParaRPr lang="en-US"/>
          </a:p>
        </p:txBody>
      </p:sp>
    </p:spTree>
    <p:extLst>
      <p:ext uri="{BB962C8B-B14F-4D97-AF65-F5344CB8AC3E}">
        <p14:creationId xmlns:p14="http://schemas.microsoft.com/office/powerpoint/2010/main" val="182005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400800"/>
            <a:ext cx="12191986"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52603"/>
            <a:ext cx="12191986" cy="6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6">
            <a:extLst>
              <a:ext uri="{FF2B5EF4-FFF2-40B4-BE49-F238E27FC236}">
                <a16:creationId xmlns:a16="http://schemas.microsoft.com/office/drawing/2014/main" id="{4F7D2846-AC12-4940-BA42-DB2044C1B362}"/>
              </a:ext>
            </a:extLst>
          </p:cNvPr>
          <p:cNvSpPr>
            <a:spLocks noGrp="1"/>
          </p:cNvSpPr>
          <p:nvPr>
            <p:ph type="dt" sz="half" idx="10"/>
          </p:nvPr>
        </p:nvSpPr>
        <p:spPr>
          <a:xfrm>
            <a:off x="94103" y="6446837"/>
            <a:ext cx="2472271" cy="365125"/>
          </a:xfrm>
        </p:spPr>
        <p:txBody>
          <a:bodyPr/>
          <a:lstStyle>
            <a:lvl1pPr>
              <a:defRPr sz="1200"/>
            </a:lvl1pPr>
          </a:lstStyle>
          <a:p>
            <a:r>
              <a:rPr lang="en-US"/>
              <a:t>Feb-2023</a:t>
            </a:r>
            <a:endParaRPr lang="en-IN" dirty="0"/>
          </a:p>
        </p:txBody>
      </p:sp>
      <p:sp>
        <p:nvSpPr>
          <p:cNvPr id="11" name="Footer Placeholder 7">
            <a:extLst>
              <a:ext uri="{FF2B5EF4-FFF2-40B4-BE49-F238E27FC236}">
                <a16:creationId xmlns:a16="http://schemas.microsoft.com/office/drawing/2014/main" id="{7EA2AABA-7B44-4324-9AF8-2338D452E93F}"/>
              </a:ext>
            </a:extLst>
          </p:cNvPr>
          <p:cNvSpPr>
            <a:spLocks noGrp="1"/>
          </p:cNvSpPr>
          <p:nvPr>
            <p:ph type="ftr" sz="quarter" idx="11"/>
          </p:nvPr>
        </p:nvSpPr>
        <p:spPr>
          <a:xfrm>
            <a:off x="3686185" y="6459785"/>
            <a:ext cx="4822804" cy="365125"/>
          </a:xfrm>
        </p:spPr>
        <p:txBody>
          <a:bodyPr/>
          <a:lstStyle>
            <a:lvl1pPr>
              <a:defRPr sz="1200">
                <a:solidFill>
                  <a:srgbClr val="FFFFFF"/>
                </a:solidFill>
              </a:defRPr>
            </a:lvl1pPr>
          </a:lstStyle>
          <a:p>
            <a:r>
              <a:rPr lang="en-US" sz="1200">
                <a:latin typeface="+mn-lt"/>
              </a:rPr>
              <a:t>Emotion Recognition From Speech and Beyond</a:t>
            </a:r>
            <a:endParaRPr lang="en-IN" dirty="0"/>
          </a:p>
        </p:txBody>
      </p:sp>
      <p:sp>
        <p:nvSpPr>
          <p:cNvPr id="12" name="Slide Number Placeholder 8">
            <a:extLst>
              <a:ext uri="{FF2B5EF4-FFF2-40B4-BE49-F238E27FC236}">
                <a16:creationId xmlns:a16="http://schemas.microsoft.com/office/drawing/2014/main" id="{78879D6D-02F2-4DEF-8A0C-6CEBEB4FBF65}"/>
              </a:ext>
            </a:extLst>
          </p:cNvPr>
          <p:cNvSpPr>
            <a:spLocks noGrp="1"/>
          </p:cNvSpPr>
          <p:nvPr>
            <p:ph type="sldNum" sz="quarter" idx="12"/>
          </p:nvPr>
        </p:nvSpPr>
        <p:spPr>
          <a:xfrm>
            <a:off x="10783868" y="6482347"/>
            <a:ext cx="1312025" cy="365125"/>
          </a:xfrm>
        </p:spPr>
        <p:txBody>
          <a:bodyPr/>
          <a:lstStyle>
            <a:lvl1pPr>
              <a:defRPr sz="1200"/>
            </a:lvl1pPr>
          </a:lstStyle>
          <a:p>
            <a:fld id="{6FE2BA73-EE50-403B-BDFA-8B12D5BE1CFF}" type="slidenum">
              <a:rPr lang="en-IN" smtClean="0"/>
              <a:pPr/>
              <a:t>‹#›</a:t>
            </a:fld>
            <a:endParaRPr lang="en-IN"/>
          </a:p>
        </p:txBody>
      </p:sp>
    </p:spTree>
    <p:extLst>
      <p:ext uri="{BB962C8B-B14F-4D97-AF65-F5344CB8AC3E}">
        <p14:creationId xmlns:p14="http://schemas.microsoft.com/office/powerpoint/2010/main" val="43738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Feb-2023</a:t>
            </a:r>
            <a:endParaRPr lang="en-IN"/>
          </a:p>
        </p:txBody>
      </p:sp>
      <p:sp>
        <p:nvSpPr>
          <p:cNvPr id="6" name="Footer Placeholder 5"/>
          <p:cNvSpPr>
            <a:spLocks noGrp="1"/>
          </p:cNvSpPr>
          <p:nvPr>
            <p:ph type="ftr" sz="quarter" idx="11"/>
          </p:nvPr>
        </p:nvSpPr>
        <p:spPr/>
        <p:txBody>
          <a:bodyPr/>
          <a:lstStyle/>
          <a:p>
            <a:r>
              <a:rPr lang="en-US"/>
              <a:t>Emotion Recognition From Speech and Beyond</a:t>
            </a:r>
            <a:endParaRPr lang="en-IN"/>
          </a:p>
        </p:txBody>
      </p:sp>
      <p:sp>
        <p:nvSpPr>
          <p:cNvPr id="7" name="Slide Number Placeholder 6"/>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54882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Feb-2023</a:t>
            </a:r>
            <a:endParaRPr lang="en-IN"/>
          </a:p>
        </p:txBody>
      </p:sp>
      <p:sp>
        <p:nvSpPr>
          <p:cNvPr id="5" name="Footer Placeholder 4"/>
          <p:cNvSpPr>
            <a:spLocks noGrp="1"/>
          </p:cNvSpPr>
          <p:nvPr>
            <p:ph type="ftr" sz="quarter" idx="11"/>
          </p:nvPr>
        </p:nvSpPr>
        <p:spPr/>
        <p:txBody>
          <a:bodyPr/>
          <a:lstStyle/>
          <a:p>
            <a:r>
              <a:rPr lang="en-US"/>
              <a:t>Emotion Recognition From Speech and Beyond</a:t>
            </a:r>
            <a:endParaRPr lang="en-IN"/>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103581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Feb-2023</a:t>
            </a:r>
            <a:endParaRPr lang="en-IN"/>
          </a:p>
        </p:txBody>
      </p:sp>
      <p:sp>
        <p:nvSpPr>
          <p:cNvPr id="5" name="Footer Placeholder 4"/>
          <p:cNvSpPr>
            <a:spLocks noGrp="1"/>
          </p:cNvSpPr>
          <p:nvPr>
            <p:ph type="ftr" sz="quarter" idx="11"/>
          </p:nvPr>
        </p:nvSpPr>
        <p:spPr/>
        <p:txBody>
          <a:bodyPr/>
          <a:lstStyle/>
          <a:p>
            <a:r>
              <a:rPr lang="en-US"/>
              <a:t>Emotion Recognition From Speech and Beyond</a:t>
            </a:r>
            <a:endParaRPr lang="en-IN"/>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218739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 name="Date Placeholder 6">
            <a:extLst>
              <a:ext uri="{FF2B5EF4-FFF2-40B4-BE49-F238E27FC236}">
                <a16:creationId xmlns:a16="http://schemas.microsoft.com/office/drawing/2014/main" id="{4F7D2846-AC12-4940-BA42-DB2044C1B362}"/>
              </a:ext>
            </a:extLst>
          </p:cNvPr>
          <p:cNvSpPr>
            <a:spLocks noGrp="1"/>
          </p:cNvSpPr>
          <p:nvPr>
            <p:ph type="dt" sz="half" idx="10"/>
          </p:nvPr>
        </p:nvSpPr>
        <p:spPr>
          <a:xfrm>
            <a:off x="94103" y="6446837"/>
            <a:ext cx="2472271" cy="365125"/>
          </a:xfrm>
        </p:spPr>
        <p:txBody>
          <a:bodyPr/>
          <a:lstStyle>
            <a:lvl1pPr>
              <a:defRPr sz="1200"/>
            </a:lvl1pPr>
          </a:lstStyle>
          <a:p>
            <a:r>
              <a:rPr lang="en-US"/>
              <a:t>Feb-2023</a:t>
            </a:r>
            <a:endParaRPr lang="en-IN" dirty="0"/>
          </a:p>
        </p:txBody>
      </p:sp>
      <p:sp>
        <p:nvSpPr>
          <p:cNvPr id="11" name="Footer Placeholder 7">
            <a:extLst>
              <a:ext uri="{FF2B5EF4-FFF2-40B4-BE49-F238E27FC236}">
                <a16:creationId xmlns:a16="http://schemas.microsoft.com/office/drawing/2014/main" id="{7EA2AABA-7B44-4324-9AF8-2338D452E93F}"/>
              </a:ext>
            </a:extLst>
          </p:cNvPr>
          <p:cNvSpPr>
            <a:spLocks noGrp="1"/>
          </p:cNvSpPr>
          <p:nvPr>
            <p:ph type="ftr" sz="quarter" idx="11"/>
          </p:nvPr>
        </p:nvSpPr>
        <p:spPr>
          <a:xfrm>
            <a:off x="3686185" y="6459785"/>
            <a:ext cx="4822804" cy="365125"/>
          </a:xfrm>
        </p:spPr>
        <p:txBody>
          <a:bodyPr/>
          <a:lstStyle>
            <a:lvl1pPr>
              <a:defRPr sz="1200">
                <a:solidFill>
                  <a:srgbClr val="FFFFFF"/>
                </a:solidFill>
              </a:defRPr>
            </a:lvl1pPr>
          </a:lstStyle>
          <a:p>
            <a:r>
              <a:rPr lang="en-US" sz="1200">
                <a:latin typeface="+mn-lt"/>
              </a:rPr>
              <a:t>Emotion Recognition From Speech and Beyond</a:t>
            </a:r>
            <a:endParaRPr lang="en-IN" dirty="0"/>
          </a:p>
        </p:txBody>
      </p:sp>
      <p:sp>
        <p:nvSpPr>
          <p:cNvPr id="12" name="Slide Number Placeholder 8">
            <a:extLst>
              <a:ext uri="{FF2B5EF4-FFF2-40B4-BE49-F238E27FC236}">
                <a16:creationId xmlns:a16="http://schemas.microsoft.com/office/drawing/2014/main" id="{78879D6D-02F2-4DEF-8A0C-6CEBEB4FBF65}"/>
              </a:ext>
            </a:extLst>
          </p:cNvPr>
          <p:cNvSpPr>
            <a:spLocks noGrp="1"/>
          </p:cNvSpPr>
          <p:nvPr>
            <p:ph type="sldNum" sz="quarter" idx="12"/>
          </p:nvPr>
        </p:nvSpPr>
        <p:spPr>
          <a:xfrm>
            <a:off x="10783868" y="6482347"/>
            <a:ext cx="1312025" cy="365125"/>
          </a:xfrm>
        </p:spPr>
        <p:txBody>
          <a:bodyPr/>
          <a:lstStyle>
            <a:lvl1pPr>
              <a:defRPr sz="1200"/>
            </a:lvl1pPr>
          </a:lstStyle>
          <a:p>
            <a:fld id="{6FE2BA73-EE50-403B-BDFA-8B12D5BE1CFF}" type="slidenum">
              <a:rPr lang="en-IN" smtClean="0"/>
              <a:pPr/>
              <a:t>‹#›</a:t>
            </a:fld>
            <a:endParaRPr lang="en-IN"/>
          </a:p>
        </p:txBody>
      </p:sp>
    </p:spTree>
    <p:extLst>
      <p:ext uri="{BB962C8B-B14F-4D97-AF65-F5344CB8AC3E}">
        <p14:creationId xmlns:p14="http://schemas.microsoft.com/office/powerpoint/2010/main" val="2862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a:t>Feb-2023</a:t>
            </a:r>
            <a:endParaRPr lang="en-IN" dirty="0"/>
          </a:p>
        </p:txBody>
      </p:sp>
      <p:sp>
        <p:nvSpPr>
          <p:cNvPr id="5" name="Footer Placeholder 4"/>
          <p:cNvSpPr>
            <a:spLocks noGrp="1"/>
          </p:cNvSpPr>
          <p:nvPr>
            <p:ph type="ftr" sz="quarter" idx="11"/>
          </p:nvPr>
        </p:nvSpPr>
        <p:spPr/>
        <p:txBody>
          <a:bodyPr/>
          <a:lstStyle/>
          <a:p>
            <a:r>
              <a:rPr lang="en-US" sz="900">
                <a:latin typeface="+mn-lt"/>
              </a:rPr>
              <a:t>Emotion Recognition From Speech and Beyond</a:t>
            </a:r>
            <a:endParaRPr lang="en-IN" dirty="0"/>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102656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Feb-2023</a:t>
            </a:r>
            <a:endParaRPr lang="en-IN" dirty="0"/>
          </a:p>
        </p:txBody>
      </p:sp>
      <p:sp>
        <p:nvSpPr>
          <p:cNvPr id="5" name="Footer Placeholder 4"/>
          <p:cNvSpPr>
            <a:spLocks noGrp="1"/>
          </p:cNvSpPr>
          <p:nvPr>
            <p:ph type="ftr" sz="quarter" idx="11"/>
          </p:nvPr>
        </p:nvSpPr>
        <p:spPr/>
        <p:txBody>
          <a:bodyPr/>
          <a:lstStyle/>
          <a:p>
            <a:r>
              <a:rPr lang="en-US" sz="900">
                <a:latin typeface="+mn-lt"/>
              </a:rPr>
              <a:t>Emotion Recognition From Speech and Beyond</a:t>
            </a:r>
            <a:endParaRPr lang="en-IN" dirty="0"/>
          </a:p>
        </p:txBody>
      </p:sp>
      <p:sp>
        <p:nvSpPr>
          <p:cNvPr id="6" name="Slide Number Placeholder 5"/>
          <p:cNvSpPr>
            <a:spLocks noGrp="1"/>
          </p:cNvSpPr>
          <p:nvPr>
            <p:ph type="sldNum" sz="quarter" idx="12"/>
          </p:nvPr>
        </p:nvSpPr>
        <p:spPr/>
        <p:txBody>
          <a:bodyPr/>
          <a:lstStyle/>
          <a:p>
            <a:fld id="{6FE2BA73-EE50-403B-BDFA-8B12D5BE1C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9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a:t>Feb-2023</a:t>
            </a:r>
            <a:endParaRPr lang="en-IN" dirty="0"/>
          </a:p>
        </p:txBody>
      </p:sp>
      <p:sp>
        <p:nvSpPr>
          <p:cNvPr id="6" name="Footer Placeholder 5"/>
          <p:cNvSpPr>
            <a:spLocks noGrp="1"/>
          </p:cNvSpPr>
          <p:nvPr>
            <p:ph type="ftr" sz="quarter" idx="11"/>
          </p:nvPr>
        </p:nvSpPr>
        <p:spPr/>
        <p:txBody>
          <a:bodyPr/>
          <a:lstStyle/>
          <a:p>
            <a:r>
              <a:rPr lang="en-US" sz="900">
                <a:latin typeface="+mn-lt"/>
              </a:rPr>
              <a:t>Emotion Recognition From Speech and Beyond</a:t>
            </a:r>
            <a:endParaRPr lang="en-IN" dirty="0"/>
          </a:p>
        </p:txBody>
      </p:sp>
      <p:sp>
        <p:nvSpPr>
          <p:cNvPr id="7" name="Slide Number Placeholder 6"/>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36079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Feb-2023</a:t>
            </a:r>
            <a:endParaRPr lang="en-IN"/>
          </a:p>
        </p:txBody>
      </p:sp>
      <p:sp>
        <p:nvSpPr>
          <p:cNvPr id="8" name="Footer Placeholder 7"/>
          <p:cNvSpPr>
            <a:spLocks noGrp="1"/>
          </p:cNvSpPr>
          <p:nvPr>
            <p:ph type="ftr" sz="quarter" idx="11"/>
          </p:nvPr>
        </p:nvSpPr>
        <p:spPr/>
        <p:txBody>
          <a:bodyPr/>
          <a:lstStyle/>
          <a:p>
            <a:r>
              <a:rPr lang="en-US"/>
              <a:t>Emotion Recognition From Speech and Beyond</a:t>
            </a:r>
            <a:endParaRPr lang="en-IN"/>
          </a:p>
        </p:txBody>
      </p:sp>
      <p:sp>
        <p:nvSpPr>
          <p:cNvPr id="9" name="Slide Number Placeholder 8"/>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343152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6096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a:t>Feb-2023</a:t>
            </a:r>
            <a:endParaRPr lang="en-IN"/>
          </a:p>
        </p:txBody>
      </p:sp>
      <p:sp>
        <p:nvSpPr>
          <p:cNvPr id="4" name="Footer Placeholder 3"/>
          <p:cNvSpPr>
            <a:spLocks noGrp="1"/>
          </p:cNvSpPr>
          <p:nvPr>
            <p:ph type="ftr" sz="quarter" idx="11"/>
          </p:nvPr>
        </p:nvSpPr>
        <p:spPr/>
        <p:txBody>
          <a:bodyPr/>
          <a:lstStyle/>
          <a:p>
            <a:r>
              <a:rPr lang="en-US"/>
              <a:t>Emotion Recognition From Speech and Beyond</a:t>
            </a:r>
            <a:endParaRPr lang="en-IN"/>
          </a:p>
        </p:txBody>
      </p:sp>
      <p:sp>
        <p:nvSpPr>
          <p:cNvPr id="5" name="Slide Number Placeholder 4"/>
          <p:cNvSpPr>
            <a:spLocks noGrp="1"/>
          </p:cNvSpPr>
          <p:nvPr>
            <p:ph type="sldNum" sz="quarter" idx="12"/>
          </p:nvPr>
        </p:nvSpPr>
        <p:spPr/>
        <p:txBody>
          <a:bodyPr/>
          <a:lstStyle/>
          <a:p>
            <a:fld id="{6FE2BA73-EE50-403B-BDFA-8B12D5BE1CFF}" type="slidenum">
              <a:rPr lang="en-IN" smtClean="0"/>
              <a:t>‹#›</a:t>
            </a:fld>
            <a:endParaRPr lang="en-IN"/>
          </a:p>
        </p:txBody>
      </p:sp>
    </p:spTree>
    <p:extLst>
      <p:ext uri="{BB962C8B-B14F-4D97-AF65-F5344CB8AC3E}">
        <p14:creationId xmlns:p14="http://schemas.microsoft.com/office/powerpoint/2010/main" val="200320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798"/>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94103" y="6446837"/>
            <a:ext cx="2472271" cy="365125"/>
          </a:xfrm>
        </p:spPr>
        <p:txBody>
          <a:bodyPr/>
          <a:lstStyle>
            <a:lvl1pPr>
              <a:defRPr sz="1200"/>
            </a:lvl1pPr>
          </a:lstStyle>
          <a:p>
            <a:r>
              <a:rPr lang="en-US"/>
              <a:t>Feb-2023</a:t>
            </a:r>
            <a:endParaRPr lang="en-IN" dirty="0"/>
          </a:p>
        </p:txBody>
      </p:sp>
      <p:sp>
        <p:nvSpPr>
          <p:cNvPr id="8" name="Footer Placeholder 7"/>
          <p:cNvSpPr>
            <a:spLocks noGrp="1"/>
          </p:cNvSpPr>
          <p:nvPr>
            <p:ph type="ftr" sz="quarter" idx="11"/>
          </p:nvPr>
        </p:nvSpPr>
        <p:spPr/>
        <p:txBody>
          <a:bodyPr/>
          <a:lstStyle>
            <a:lvl1pPr>
              <a:defRPr sz="1200">
                <a:solidFill>
                  <a:srgbClr val="FFFFFF"/>
                </a:solidFill>
              </a:defRPr>
            </a:lvl1pPr>
          </a:lstStyle>
          <a:p>
            <a:r>
              <a:rPr lang="en-US" sz="1200">
                <a:latin typeface="+mn-lt"/>
              </a:rPr>
              <a:t>Emotion Recognition From Speech and Beyond</a:t>
            </a:r>
            <a:endParaRPr lang="en-IN" dirty="0"/>
          </a:p>
        </p:txBody>
      </p:sp>
      <p:sp>
        <p:nvSpPr>
          <p:cNvPr id="9" name="Slide Number Placeholder 8"/>
          <p:cNvSpPr>
            <a:spLocks noGrp="1"/>
          </p:cNvSpPr>
          <p:nvPr>
            <p:ph type="sldNum" sz="quarter" idx="12"/>
          </p:nvPr>
        </p:nvSpPr>
        <p:spPr>
          <a:xfrm>
            <a:off x="10783868" y="6482347"/>
            <a:ext cx="1312025" cy="365125"/>
          </a:xfrm>
        </p:spPr>
        <p:txBody>
          <a:bodyPr/>
          <a:lstStyle>
            <a:lvl1pPr>
              <a:defRPr sz="1200"/>
            </a:lvl1pPr>
          </a:lstStyle>
          <a:p>
            <a:fld id="{6FE2BA73-EE50-403B-BDFA-8B12D5BE1CFF}" type="slidenum">
              <a:rPr lang="en-IN" smtClean="0"/>
              <a:pPr/>
              <a:t>‹#›</a:t>
            </a:fld>
            <a:endParaRPr lang="en-IN"/>
          </a:p>
        </p:txBody>
      </p:sp>
      <p:cxnSp>
        <p:nvCxnSpPr>
          <p:cNvPr id="3" name="Straight Connector 2">
            <a:extLst>
              <a:ext uri="{FF2B5EF4-FFF2-40B4-BE49-F238E27FC236}">
                <a16:creationId xmlns:a16="http://schemas.microsoft.com/office/drawing/2014/main" id="{201689E9-30B2-4D92-8215-CCF5820D8E12}"/>
              </a:ext>
            </a:extLst>
          </p:cNvPr>
          <p:cNvCxnSpPr/>
          <p:nvPr userDrawn="1"/>
        </p:nvCxnSpPr>
        <p:spPr>
          <a:xfrm>
            <a:off x="0" y="830755"/>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10C5C562-5BC4-E0FE-429B-D55E93C82DF0}"/>
              </a:ext>
            </a:extLst>
          </p:cNvPr>
          <p:cNvSpPr txBox="1">
            <a:spLocks/>
          </p:cNvSpPr>
          <p:nvPr userDrawn="1"/>
        </p:nvSpPr>
        <p:spPr>
          <a:xfrm>
            <a:off x="11037570" y="1"/>
            <a:ext cx="1154429" cy="8229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en-US"/>
            </a:defPPr>
            <a:lvl1pPr marL="0" algn="l"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800" dirty="0">
                <a:solidFill>
                  <a:schemeClr val="bg1"/>
                </a:solidFill>
              </a:rPr>
              <a:t>DLFA B2 TEAM 7</a:t>
            </a:r>
            <a:endParaRPr lang="en-IN" sz="1800" dirty="0">
              <a:solidFill>
                <a:schemeClr val="bg1"/>
              </a:solidFill>
            </a:endParaRPr>
          </a:p>
        </p:txBody>
      </p:sp>
    </p:spTree>
    <p:extLst>
      <p:ext uri="{BB962C8B-B14F-4D97-AF65-F5344CB8AC3E}">
        <p14:creationId xmlns:p14="http://schemas.microsoft.com/office/powerpoint/2010/main" val="18383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Feb-2023</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Emotion Recognition From Speech and Beyond</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E2BA73-EE50-403B-BDFA-8B12D5BE1CFF}" type="slidenum">
              <a:rPr lang="en-IN" smtClean="0"/>
              <a:t>‹#›</a:t>
            </a:fld>
            <a:endParaRPr lang="en-IN"/>
          </a:p>
        </p:txBody>
      </p:sp>
    </p:spTree>
    <p:extLst>
      <p:ext uri="{BB962C8B-B14F-4D97-AF65-F5344CB8AC3E}">
        <p14:creationId xmlns:p14="http://schemas.microsoft.com/office/powerpoint/2010/main" val="252129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Feb-2023</a:t>
            </a:r>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z="900">
                <a:latin typeface="+mn-lt"/>
              </a:rPr>
              <a:t>Emotion Recognition From Speech and Beyond</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E2BA73-EE50-403B-BDFA-8B12D5BE1C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18739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8.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957C15-561E-40A7-855A-E5E293D8C37D}"/>
              </a:ext>
            </a:extLst>
          </p:cNvPr>
          <p:cNvSpPr>
            <a:spLocks noGrp="1"/>
          </p:cNvSpPr>
          <p:nvPr>
            <p:ph type="dt" sz="half" idx="10"/>
          </p:nvPr>
        </p:nvSpPr>
        <p:spPr/>
        <p:txBody>
          <a:bodyPr/>
          <a:lstStyle/>
          <a:p>
            <a:r>
              <a:rPr lang="en-US" dirty="0"/>
              <a:t>Feb-2023</a:t>
            </a:r>
            <a:endParaRPr lang="en-IN" dirty="0"/>
          </a:p>
        </p:txBody>
      </p:sp>
      <p:sp>
        <p:nvSpPr>
          <p:cNvPr id="5" name="Footer Placeholder 4">
            <a:extLst>
              <a:ext uri="{FF2B5EF4-FFF2-40B4-BE49-F238E27FC236}">
                <a16:creationId xmlns:a16="http://schemas.microsoft.com/office/drawing/2014/main" id="{9BFA6DB8-DF26-4F65-A14C-BCE17025864D}"/>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830FB025-9C2D-4095-B04F-5BC5F04A5667}"/>
              </a:ext>
            </a:extLst>
          </p:cNvPr>
          <p:cNvSpPr>
            <a:spLocks noGrp="1"/>
          </p:cNvSpPr>
          <p:nvPr>
            <p:ph type="sldNum" sz="quarter" idx="12"/>
          </p:nvPr>
        </p:nvSpPr>
        <p:spPr/>
        <p:txBody>
          <a:bodyPr/>
          <a:lstStyle/>
          <a:p>
            <a:fld id="{6FE2BA73-EE50-403B-BDFA-8B12D5BE1CFF}" type="slidenum">
              <a:rPr lang="en-IN" smtClean="0"/>
              <a:t>1</a:t>
            </a:fld>
            <a:endParaRPr lang="en-IN" dirty="0"/>
          </a:p>
        </p:txBody>
      </p:sp>
      <p:sp>
        <p:nvSpPr>
          <p:cNvPr id="12" name="Title 6">
            <a:extLst>
              <a:ext uri="{FF2B5EF4-FFF2-40B4-BE49-F238E27FC236}">
                <a16:creationId xmlns:a16="http://schemas.microsoft.com/office/drawing/2014/main" id="{314D7ECF-7278-8FA5-C1EF-917519A9B4B1}"/>
              </a:ext>
            </a:extLst>
          </p:cNvPr>
          <p:cNvSpPr txBox="1">
            <a:spLocks/>
          </p:cNvSpPr>
          <p:nvPr/>
        </p:nvSpPr>
        <p:spPr>
          <a:xfrm>
            <a:off x="533400" y="528320"/>
            <a:ext cx="11125200" cy="53441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50000"/>
              </a:lnSpc>
            </a:pPr>
            <a:r>
              <a:rPr lang="en-US" sz="3200" b="1" dirty="0">
                <a:latin typeface="+mn-lt"/>
              </a:rPr>
              <a:t>Project title: </a:t>
            </a:r>
            <a:r>
              <a:rPr lang="en-US" sz="3200" dirty="0">
                <a:latin typeface="+mn-lt"/>
              </a:rPr>
              <a:t>		Emotion Recognition From Speech and Beyond</a:t>
            </a:r>
            <a:br>
              <a:rPr lang="en-US" sz="3200" dirty="0">
                <a:latin typeface="+mn-lt"/>
              </a:rPr>
            </a:br>
            <a:r>
              <a:rPr lang="en-US" sz="3200" b="1" dirty="0">
                <a:latin typeface="+mn-lt"/>
              </a:rPr>
              <a:t>Domain: </a:t>
            </a:r>
            <a:r>
              <a:rPr lang="en-US" sz="3200" dirty="0">
                <a:latin typeface="+mn-lt"/>
              </a:rPr>
              <a:t>		Audio</a:t>
            </a:r>
            <a:br>
              <a:rPr lang="en-US" sz="3200" dirty="0">
                <a:latin typeface="+mn-lt"/>
              </a:rPr>
            </a:br>
            <a:r>
              <a:rPr lang="en-US" sz="3200" b="1" dirty="0">
                <a:latin typeface="+mn-lt"/>
              </a:rPr>
              <a:t>Supervisor: </a:t>
            </a:r>
            <a:r>
              <a:rPr lang="en-US" sz="3200" dirty="0">
                <a:latin typeface="+mn-lt"/>
              </a:rPr>
              <a:t>		Dr. Sriram Ganapathy</a:t>
            </a:r>
            <a:br>
              <a:rPr lang="en-US" sz="3200" dirty="0">
                <a:latin typeface="+mn-lt"/>
              </a:rPr>
            </a:br>
            <a:r>
              <a:rPr lang="en-US" sz="3200" b="1" dirty="0">
                <a:latin typeface="+mn-lt"/>
              </a:rPr>
              <a:t>Mentor: </a:t>
            </a:r>
            <a:r>
              <a:rPr lang="en-US" sz="3200" dirty="0">
                <a:latin typeface="+mn-lt"/>
              </a:rPr>
              <a:t>		Karthick Raja</a:t>
            </a:r>
            <a:br>
              <a:rPr lang="en-US" sz="3200" dirty="0">
                <a:latin typeface="+mn-lt"/>
              </a:rPr>
            </a:br>
            <a:r>
              <a:rPr lang="en-US" sz="3200" b="1" dirty="0">
                <a:latin typeface="+mn-lt"/>
              </a:rPr>
              <a:t>Team:</a:t>
            </a:r>
            <a:r>
              <a:rPr lang="en-US" sz="3200" dirty="0">
                <a:latin typeface="+mn-lt"/>
              </a:rPr>
              <a:t>		 	7</a:t>
            </a:r>
            <a:br>
              <a:rPr lang="en-US" sz="3200" dirty="0">
                <a:latin typeface="+mn-lt"/>
              </a:rPr>
            </a:br>
            <a:r>
              <a:rPr lang="en-US" sz="3200" b="1" dirty="0">
                <a:latin typeface="+mn-lt"/>
              </a:rPr>
              <a:t>Team members: 	</a:t>
            </a:r>
            <a:r>
              <a:rPr lang="en-US" sz="3200" dirty="0">
                <a:latin typeface="+mn-lt"/>
              </a:rPr>
              <a:t>Ranjit Patil</a:t>
            </a:r>
            <a:br>
              <a:rPr lang="en-US" sz="3200" b="1" dirty="0">
                <a:latin typeface="+mn-lt"/>
              </a:rPr>
            </a:br>
            <a:r>
              <a:rPr lang="en-US" sz="3200" b="1" dirty="0">
                <a:latin typeface="+mn-lt"/>
              </a:rPr>
              <a:t>			</a:t>
            </a:r>
            <a:r>
              <a:rPr lang="en-US" sz="3200" dirty="0" err="1">
                <a:latin typeface="+mn-lt"/>
              </a:rPr>
              <a:t>Paritosh</a:t>
            </a:r>
            <a:r>
              <a:rPr lang="en-US" sz="3200" dirty="0">
                <a:latin typeface="+mn-lt"/>
              </a:rPr>
              <a:t> </a:t>
            </a:r>
            <a:r>
              <a:rPr lang="en-US" sz="3200" dirty="0" err="1">
                <a:latin typeface="+mn-lt"/>
              </a:rPr>
              <a:t>Mangrulkar</a:t>
            </a:r>
            <a:br>
              <a:rPr lang="en-US" sz="3200" b="1" dirty="0">
                <a:latin typeface="+mn-lt"/>
              </a:rPr>
            </a:br>
            <a:r>
              <a:rPr lang="en-US" sz="3200" b="1" dirty="0">
                <a:latin typeface="+mn-lt"/>
              </a:rPr>
              <a:t>			</a:t>
            </a:r>
            <a:r>
              <a:rPr lang="en-US" sz="3200" dirty="0">
                <a:latin typeface="+mn-lt"/>
              </a:rPr>
              <a:t>Vijayalakshmi </a:t>
            </a:r>
            <a:r>
              <a:rPr lang="en-US" sz="3200" dirty="0" err="1">
                <a:latin typeface="+mn-lt"/>
              </a:rPr>
              <a:t>Padmanaban</a:t>
            </a:r>
            <a:br>
              <a:rPr lang="en-US" sz="3200" dirty="0">
                <a:latin typeface="+mn-lt"/>
              </a:rPr>
            </a:br>
            <a:r>
              <a:rPr lang="en-US" sz="3200" dirty="0">
                <a:latin typeface="+mn-lt"/>
              </a:rPr>
              <a:t>			Balaji Raghavan</a:t>
            </a:r>
            <a:br>
              <a:rPr lang="en-US" sz="3200" dirty="0">
                <a:latin typeface="+mn-lt"/>
              </a:rPr>
            </a:br>
            <a:r>
              <a:rPr lang="en-US" sz="3200" dirty="0">
                <a:latin typeface="+mn-lt"/>
              </a:rPr>
              <a:t>			</a:t>
            </a:r>
            <a:r>
              <a:rPr lang="en-US" sz="3200" dirty="0" err="1">
                <a:latin typeface="+mn-lt"/>
              </a:rPr>
              <a:t>Tamilselvan</a:t>
            </a:r>
            <a:r>
              <a:rPr lang="en-US" sz="3200" dirty="0">
                <a:latin typeface="+mn-lt"/>
              </a:rPr>
              <a:t> </a:t>
            </a:r>
            <a:r>
              <a:rPr lang="en-US" sz="3200" dirty="0" err="1">
                <a:latin typeface="+mn-lt"/>
              </a:rPr>
              <a:t>Sivanantham</a:t>
            </a:r>
            <a:br>
              <a:rPr lang="en-US" sz="3200" dirty="0">
                <a:latin typeface="+mn-lt"/>
              </a:rPr>
            </a:br>
            <a:r>
              <a:rPr lang="en-US" sz="3200" b="1" dirty="0">
                <a:latin typeface="+mn-lt"/>
              </a:rPr>
              <a:t>Date: 			</a:t>
            </a:r>
            <a:r>
              <a:rPr lang="en-US" sz="3200" dirty="0">
                <a:latin typeface="+mn-lt"/>
              </a:rPr>
              <a:t>February-2023</a:t>
            </a:r>
          </a:p>
        </p:txBody>
      </p:sp>
    </p:spTree>
    <p:extLst>
      <p:ext uri="{BB962C8B-B14F-4D97-AF65-F5344CB8AC3E}">
        <p14:creationId xmlns:p14="http://schemas.microsoft.com/office/powerpoint/2010/main" val="63923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B6B4E2-69B9-3C7D-4167-C7B51F955DBE}"/>
              </a:ext>
            </a:extLst>
          </p:cNvPr>
          <p:cNvSpPr>
            <a:spLocks noGrp="1"/>
          </p:cNvSpPr>
          <p:nvPr>
            <p:ph type="dt" sz="half" idx="10"/>
          </p:nvPr>
        </p:nvSpPr>
        <p:spPr/>
        <p:txBody>
          <a:bodyPr/>
          <a:lstStyle/>
          <a:p>
            <a:r>
              <a:rPr lang="en-US"/>
              <a:t>Feb-2023</a:t>
            </a:r>
            <a:endParaRPr lang="en-IN" dirty="0"/>
          </a:p>
        </p:txBody>
      </p:sp>
      <p:sp>
        <p:nvSpPr>
          <p:cNvPr id="5" name="Footer Placeholder 4">
            <a:extLst>
              <a:ext uri="{FF2B5EF4-FFF2-40B4-BE49-F238E27FC236}">
                <a16:creationId xmlns:a16="http://schemas.microsoft.com/office/drawing/2014/main" id="{6FE534AF-0CCB-E3DB-D06B-CB95B4EB1621}"/>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980DDB88-8110-53FE-ACC4-953D4EB631D3}"/>
              </a:ext>
            </a:extLst>
          </p:cNvPr>
          <p:cNvSpPr>
            <a:spLocks noGrp="1"/>
          </p:cNvSpPr>
          <p:nvPr>
            <p:ph type="sldNum" sz="quarter" idx="12"/>
          </p:nvPr>
        </p:nvSpPr>
        <p:spPr/>
        <p:txBody>
          <a:bodyPr/>
          <a:lstStyle/>
          <a:p>
            <a:fld id="{6FE2BA73-EE50-403B-BDFA-8B12D5BE1CFF}" type="slidenum">
              <a:rPr lang="en-IN" smtClean="0"/>
              <a:pPr/>
              <a:t>10</a:t>
            </a:fld>
            <a:endParaRPr lang="en-IN"/>
          </a:p>
        </p:txBody>
      </p:sp>
      <p:graphicFrame>
        <p:nvGraphicFramePr>
          <p:cNvPr id="7" name="Table 7">
            <a:extLst>
              <a:ext uri="{FF2B5EF4-FFF2-40B4-BE49-F238E27FC236}">
                <a16:creationId xmlns:a16="http://schemas.microsoft.com/office/drawing/2014/main" id="{32A0DF65-CB39-87C3-9FAF-A56D16C7FC2F}"/>
              </a:ext>
            </a:extLst>
          </p:cNvPr>
          <p:cNvGraphicFramePr>
            <a:graphicFrameLocks noGrp="1"/>
          </p:cNvGraphicFramePr>
          <p:nvPr>
            <p:extLst>
              <p:ext uri="{D42A27DB-BD31-4B8C-83A1-F6EECF244321}">
                <p14:modId xmlns:p14="http://schemas.microsoft.com/office/powerpoint/2010/main" val="4048937689"/>
              </p:ext>
            </p:extLst>
          </p:nvPr>
        </p:nvGraphicFramePr>
        <p:xfrm>
          <a:off x="94103" y="980923"/>
          <a:ext cx="5768218" cy="4023360"/>
        </p:xfrm>
        <a:graphic>
          <a:graphicData uri="http://schemas.openxmlformats.org/drawingml/2006/table">
            <a:tbl>
              <a:tblPr firstRow="1" bandRow="1">
                <a:tableStyleId>{073A0DAA-6AF3-43AB-8588-CEC1D06C72B9}</a:tableStyleId>
              </a:tblPr>
              <a:tblGrid>
                <a:gridCol w="1612777">
                  <a:extLst>
                    <a:ext uri="{9D8B030D-6E8A-4147-A177-3AD203B41FA5}">
                      <a16:colId xmlns:a16="http://schemas.microsoft.com/office/drawing/2014/main" val="2729292539"/>
                    </a:ext>
                  </a:extLst>
                </a:gridCol>
                <a:gridCol w="1259840">
                  <a:extLst>
                    <a:ext uri="{9D8B030D-6E8A-4147-A177-3AD203B41FA5}">
                      <a16:colId xmlns:a16="http://schemas.microsoft.com/office/drawing/2014/main" val="1990615569"/>
                    </a:ext>
                  </a:extLst>
                </a:gridCol>
                <a:gridCol w="2895601">
                  <a:extLst>
                    <a:ext uri="{9D8B030D-6E8A-4147-A177-3AD203B41FA5}">
                      <a16:colId xmlns:a16="http://schemas.microsoft.com/office/drawing/2014/main" val="246495368"/>
                    </a:ext>
                  </a:extLst>
                </a:gridCol>
              </a:tblGrid>
              <a:tr h="186749">
                <a:tc>
                  <a:txBody>
                    <a:bodyPr/>
                    <a:lstStyle/>
                    <a:p>
                      <a:pPr algn="ctr"/>
                      <a:r>
                        <a:rPr lang="en-US" sz="1600" dirty="0"/>
                        <a:t>Hyperparameter</a:t>
                      </a:r>
                    </a:p>
                  </a:txBody>
                  <a:tcPr/>
                </a:tc>
                <a:tc>
                  <a:txBody>
                    <a:bodyPr/>
                    <a:lstStyle/>
                    <a:p>
                      <a:pPr algn="ctr"/>
                      <a:r>
                        <a:rPr lang="en-US" sz="1600" dirty="0"/>
                        <a:t>Value</a:t>
                      </a:r>
                    </a:p>
                  </a:txBody>
                  <a:tcPr/>
                </a:tc>
                <a:tc>
                  <a:txBody>
                    <a:bodyPr/>
                    <a:lstStyle/>
                    <a:p>
                      <a:pPr algn="ctr"/>
                      <a:r>
                        <a:rPr lang="en-US" sz="1600" dirty="0"/>
                        <a:t>Remark</a:t>
                      </a:r>
                    </a:p>
                  </a:txBody>
                  <a:tcPr/>
                </a:tc>
                <a:extLst>
                  <a:ext uri="{0D108BD9-81ED-4DB2-BD59-A6C34878D82A}">
                    <a16:rowId xmlns:a16="http://schemas.microsoft.com/office/drawing/2014/main" val="3392975317"/>
                  </a:ext>
                </a:extLst>
              </a:tr>
              <a:tr h="322567">
                <a:tc>
                  <a:txBody>
                    <a:bodyPr/>
                    <a:lstStyle/>
                    <a:p>
                      <a:r>
                        <a:rPr lang="en-US" sz="1600" b="0" kern="1200" dirty="0">
                          <a:solidFill>
                            <a:schemeClr val="dk1"/>
                          </a:solidFill>
                          <a:effectLst/>
                        </a:rPr>
                        <a:t>Dataset</a:t>
                      </a:r>
                      <a:endParaRPr lang="en-US" sz="1600" dirty="0"/>
                    </a:p>
                  </a:txBody>
                  <a:tcPr/>
                </a:tc>
                <a:tc>
                  <a:txBody>
                    <a:bodyPr/>
                    <a:lstStyle/>
                    <a:p>
                      <a:pPr algn="r"/>
                      <a:r>
                        <a:rPr lang="en-US" sz="1600" b="0" kern="1200" dirty="0" err="1">
                          <a:solidFill>
                            <a:schemeClr val="dk1"/>
                          </a:solidFill>
                          <a:effectLst/>
                        </a:rPr>
                        <a:t>Ravdess</a:t>
                      </a:r>
                      <a:endParaRPr lang="en-US" sz="1600" dirty="0"/>
                    </a:p>
                  </a:txBody>
                  <a:tcPr/>
                </a:tc>
                <a:tc>
                  <a:txBody>
                    <a:bodyPr/>
                    <a:lstStyle/>
                    <a:p>
                      <a:r>
                        <a:rPr lang="en-US" sz="1600" dirty="0"/>
                        <a:t>Speech samples are considered</a:t>
                      </a:r>
                    </a:p>
                  </a:txBody>
                  <a:tcPr/>
                </a:tc>
                <a:extLst>
                  <a:ext uri="{0D108BD9-81ED-4DB2-BD59-A6C34878D82A}">
                    <a16:rowId xmlns:a16="http://schemas.microsoft.com/office/drawing/2014/main" val="2405138088"/>
                  </a:ext>
                </a:extLst>
              </a:tr>
              <a:tr h="186749">
                <a:tc>
                  <a:txBody>
                    <a:bodyPr/>
                    <a:lstStyle/>
                    <a:p>
                      <a:r>
                        <a:rPr lang="en-US" sz="1600" b="0" kern="1200" dirty="0" err="1">
                          <a:solidFill>
                            <a:schemeClr val="dk1"/>
                          </a:solidFill>
                          <a:effectLst/>
                        </a:rPr>
                        <a:t>SampleRate</a:t>
                      </a:r>
                      <a:endParaRPr lang="en-US" sz="1600" dirty="0"/>
                    </a:p>
                  </a:txBody>
                  <a:tcPr/>
                </a:tc>
                <a:tc>
                  <a:txBody>
                    <a:bodyPr/>
                    <a:lstStyle/>
                    <a:p>
                      <a:pPr algn="r"/>
                      <a:r>
                        <a:rPr lang="en-US" sz="1600" b="0" kern="1200" dirty="0">
                          <a:solidFill>
                            <a:schemeClr val="dk1"/>
                          </a:solidFill>
                          <a:effectLst/>
                        </a:rPr>
                        <a:t>22050 </a:t>
                      </a:r>
                      <a:endParaRPr lang="en-US" sz="1600" dirty="0"/>
                    </a:p>
                  </a:txBody>
                  <a:tcPr/>
                </a:tc>
                <a:tc>
                  <a:txBody>
                    <a:bodyPr/>
                    <a:lstStyle/>
                    <a:p>
                      <a:r>
                        <a:rPr lang="en-US" sz="1600" kern="1200" dirty="0">
                          <a:solidFill>
                            <a:schemeClr val="dk1"/>
                          </a:solidFill>
                          <a:latin typeface="+mn-lt"/>
                          <a:ea typeface="+mn-ea"/>
                          <a:cs typeface="+mn-cs"/>
                        </a:rPr>
                        <a:t>Sampling rate</a:t>
                      </a:r>
                    </a:p>
                  </a:txBody>
                  <a:tcPr/>
                </a:tc>
                <a:extLst>
                  <a:ext uri="{0D108BD9-81ED-4DB2-BD59-A6C34878D82A}">
                    <a16:rowId xmlns:a16="http://schemas.microsoft.com/office/drawing/2014/main" val="3965600151"/>
                  </a:ext>
                </a:extLst>
              </a:tr>
              <a:tr h="186749">
                <a:tc>
                  <a:txBody>
                    <a:bodyPr/>
                    <a:lstStyle/>
                    <a:p>
                      <a:r>
                        <a:rPr lang="en-US" sz="1600" b="0" kern="1200" dirty="0" err="1">
                          <a:solidFill>
                            <a:schemeClr val="dk1"/>
                          </a:solidFill>
                          <a:effectLst/>
                        </a:rPr>
                        <a:t>AudioDuration</a:t>
                      </a:r>
                      <a:endParaRPr lang="en-US" sz="1600" dirty="0"/>
                    </a:p>
                  </a:txBody>
                  <a:tcPr/>
                </a:tc>
                <a:tc>
                  <a:txBody>
                    <a:bodyPr/>
                    <a:lstStyle/>
                    <a:p>
                      <a:pPr algn="r"/>
                      <a:r>
                        <a:rPr lang="en-US" sz="1600" dirty="0"/>
                        <a:t>4.5</a:t>
                      </a:r>
                    </a:p>
                  </a:txBody>
                  <a:tcPr/>
                </a:tc>
                <a:tc>
                  <a:txBody>
                    <a:bodyPr/>
                    <a:lstStyle/>
                    <a:p>
                      <a:r>
                        <a:rPr lang="en-US" sz="1600" dirty="0"/>
                        <a:t>Maximum duration of audio file</a:t>
                      </a:r>
                    </a:p>
                  </a:txBody>
                  <a:tcPr/>
                </a:tc>
                <a:extLst>
                  <a:ext uri="{0D108BD9-81ED-4DB2-BD59-A6C34878D82A}">
                    <a16:rowId xmlns:a16="http://schemas.microsoft.com/office/drawing/2014/main" val="1384879192"/>
                  </a:ext>
                </a:extLst>
              </a:tr>
              <a:tr h="186749">
                <a:tc>
                  <a:txBody>
                    <a:bodyPr/>
                    <a:lstStyle/>
                    <a:p>
                      <a:r>
                        <a:rPr lang="en-US" sz="1600" b="0" kern="1200" dirty="0">
                          <a:solidFill>
                            <a:schemeClr val="dk1"/>
                          </a:solidFill>
                          <a:effectLst/>
                        </a:rPr>
                        <a:t>offset</a:t>
                      </a:r>
                      <a:endParaRPr lang="en-US" sz="1600" dirty="0"/>
                    </a:p>
                  </a:txBody>
                  <a:tcPr/>
                </a:tc>
                <a:tc>
                  <a:txBody>
                    <a:bodyPr/>
                    <a:lstStyle/>
                    <a:p>
                      <a:pPr algn="r"/>
                      <a:r>
                        <a:rPr lang="en-US" sz="1600" dirty="0"/>
                        <a:t>0.0</a:t>
                      </a:r>
                    </a:p>
                  </a:txBody>
                  <a:tcPr/>
                </a:tc>
                <a:tc>
                  <a:txBody>
                    <a:bodyPr/>
                    <a:lstStyle/>
                    <a:p>
                      <a:r>
                        <a:rPr lang="en-US" sz="1600" dirty="0"/>
                        <a:t>Offset or start of audio file</a:t>
                      </a:r>
                    </a:p>
                  </a:txBody>
                  <a:tcPr/>
                </a:tc>
                <a:extLst>
                  <a:ext uri="{0D108BD9-81ED-4DB2-BD59-A6C34878D82A}">
                    <a16:rowId xmlns:a16="http://schemas.microsoft.com/office/drawing/2014/main" val="3139692972"/>
                  </a:ext>
                </a:extLst>
              </a:tr>
              <a:tr h="186749">
                <a:tc>
                  <a:txBody>
                    <a:bodyPr/>
                    <a:lstStyle/>
                    <a:p>
                      <a:r>
                        <a:rPr lang="en-US" sz="1600" b="0" kern="1200" dirty="0" err="1">
                          <a:solidFill>
                            <a:schemeClr val="dk1"/>
                          </a:solidFill>
                          <a:effectLst/>
                        </a:rPr>
                        <a:t>HopLength</a:t>
                      </a:r>
                      <a:endParaRPr lang="en-US" sz="1600" dirty="0"/>
                    </a:p>
                  </a:txBody>
                  <a:tcPr/>
                </a:tc>
                <a:tc>
                  <a:txBody>
                    <a:bodyPr/>
                    <a:lstStyle/>
                    <a:p>
                      <a:pPr algn="r"/>
                      <a:r>
                        <a:rPr lang="en-US" sz="1600" dirty="0"/>
                        <a:t>512</a:t>
                      </a:r>
                    </a:p>
                  </a:txBody>
                  <a:tcPr/>
                </a:tc>
                <a:tc>
                  <a:txBody>
                    <a:bodyPr/>
                    <a:lstStyle/>
                    <a:p>
                      <a:r>
                        <a:rPr lang="en-US" sz="1600" dirty="0"/>
                        <a:t>Hop Length</a:t>
                      </a:r>
                    </a:p>
                  </a:txBody>
                  <a:tcPr/>
                </a:tc>
                <a:extLst>
                  <a:ext uri="{0D108BD9-81ED-4DB2-BD59-A6C34878D82A}">
                    <a16:rowId xmlns:a16="http://schemas.microsoft.com/office/drawing/2014/main" val="181220302"/>
                  </a:ext>
                </a:extLst>
              </a:tr>
              <a:tr h="186749">
                <a:tc>
                  <a:txBody>
                    <a:bodyPr/>
                    <a:lstStyle/>
                    <a:p>
                      <a:r>
                        <a:rPr lang="en-US" sz="1600" b="0" kern="1200" dirty="0" err="1">
                          <a:solidFill>
                            <a:schemeClr val="dk1"/>
                          </a:solidFill>
                          <a:effectLst/>
                        </a:rPr>
                        <a:t>WinLength</a:t>
                      </a:r>
                      <a:endParaRPr lang="en-US" sz="1600" dirty="0"/>
                    </a:p>
                  </a:txBody>
                  <a:tcPr/>
                </a:tc>
                <a:tc>
                  <a:txBody>
                    <a:bodyPr/>
                    <a:lstStyle/>
                    <a:p>
                      <a:pPr algn="r"/>
                      <a:r>
                        <a:rPr lang="en-US" sz="1600" dirty="0"/>
                        <a:t>512</a:t>
                      </a:r>
                    </a:p>
                  </a:txBody>
                  <a:tcPr/>
                </a:tc>
                <a:tc>
                  <a:txBody>
                    <a:bodyPr/>
                    <a:lstStyle/>
                    <a:p>
                      <a:r>
                        <a:rPr lang="en-US" sz="1600" dirty="0"/>
                        <a:t>Length of Window</a:t>
                      </a:r>
                    </a:p>
                  </a:txBody>
                  <a:tcPr/>
                </a:tc>
                <a:extLst>
                  <a:ext uri="{0D108BD9-81ED-4DB2-BD59-A6C34878D82A}">
                    <a16:rowId xmlns:a16="http://schemas.microsoft.com/office/drawing/2014/main" val="3968870753"/>
                  </a:ext>
                </a:extLst>
              </a:tr>
              <a:tr h="186749">
                <a:tc>
                  <a:txBody>
                    <a:bodyPr/>
                    <a:lstStyle/>
                    <a:p>
                      <a:r>
                        <a:rPr lang="en-US" sz="1600" b="0" kern="1200" dirty="0">
                          <a:solidFill>
                            <a:schemeClr val="dk1"/>
                          </a:solidFill>
                          <a:effectLst/>
                        </a:rPr>
                        <a:t>Window</a:t>
                      </a:r>
                      <a:endParaRPr lang="en-US" sz="1600" dirty="0"/>
                    </a:p>
                  </a:txBody>
                  <a:tcPr/>
                </a:tc>
                <a:tc>
                  <a:txBody>
                    <a:bodyPr/>
                    <a:lstStyle/>
                    <a:p>
                      <a:pPr algn="r"/>
                      <a:r>
                        <a:rPr lang="en-US" sz="1600" b="0" kern="1200" dirty="0" err="1">
                          <a:solidFill>
                            <a:schemeClr val="dk1"/>
                          </a:solidFill>
                          <a:effectLst/>
                        </a:rPr>
                        <a:t>hann</a:t>
                      </a:r>
                      <a:endParaRPr lang="en-US" sz="1600" dirty="0"/>
                    </a:p>
                  </a:txBody>
                  <a:tcPr/>
                </a:tc>
                <a:tc>
                  <a:txBody>
                    <a:bodyPr/>
                    <a:lstStyle/>
                    <a:p>
                      <a:r>
                        <a:rPr lang="en-US" sz="1600" dirty="0"/>
                        <a:t>Window function</a:t>
                      </a:r>
                    </a:p>
                  </a:txBody>
                  <a:tcPr/>
                </a:tc>
                <a:extLst>
                  <a:ext uri="{0D108BD9-81ED-4DB2-BD59-A6C34878D82A}">
                    <a16:rowId xmlns:a16="http://schemas.microsoft.com/office/drawing/2014/main" val="1726772135"/>
                  </a:ext>
                </a:extLst>
              </a:tr>
              <a:tr h="186749">
                <a:tc>
                  <a:txBody>
                    <a:bodyPr/>
                    <a:lstStyle/>
                    <a:p>
                      <a:r>
                        <a:rPr lang="en-US" sz="1600" b="0" kern="1200" dirty="0" err="1">
                          <a:solidFill>
                            <a:schemeClr val="dk1"/>
                          </a:solidFill>
                          <a:effectLst/>
                        </a:rPr>
                        <a:t>n_fft</a:t>
                      </a:r>
                      <a:endParaRPr lang="en-US" sz="1600" dirty="0"/>
                    </a:p>
                  </a:txBody>
                  <a:tcPr/>
                </a:tc>
                <a:tc>
                  <a:txBody>
                    <a:bodyPr/>
                    <a:lstStyle/>
                    <a:p>
                      <a:pPr algn="r"/>
                      <a:r>
                        <a:rPr lang="en-US" sz="1600" dirty="0"/>
                        <a:t>2048</a:t>
                      </a:r>
                    </a:p>
                  </a:txBody>
                  <a:tcPr/>
                </a:tc>
                <a:tc>
                  <a:txBody>
                    <a:bodyPr/>
                    <a:lstStyle/>
                    <a:p>
                      <a:r>
                        <a:rPr lang="en-US" sz="1600" dirty="0"/>
                        <a:t>Length of the FFT window</a:t>
                      </a:r>
                    </a:p>
                  </a:txBody>
                  <a:tcPr/>
                </a:tc>
                <a:extLst>
                  <a:ext uri="{0D108BD9-81ED-4DB2-BD59-A6C34878D82A}">
                    <a16:rowId xmlns:a16="http://schemas.microsoft.com/office/drawing/2014/main" val="1299245519"/>
                  </a:ext>
                </a:extLst>
              </a:tr>
              <a:tr h="186749">
                <a:tc>
                  <a:txBody>
                    <a:bodyPr/>
                    <a:lstStyle/>
                    <a:p>
                      <a:r>
                        <a:rPr lang="en-US" sz="1600" b="0" kern="1200" dirty="0" err="1">
                          <a:solidFill>
                            <a:schemeClr val="dk1"/>
                          </a:solidFill>
                          <a:effectLst/>
                        </a:rPr>
                        <a:t>n_chroma</a:t>
                      </a:r>
                      <a:endParaRPr lang="en-US" sz="1600" dirty="0"/>
                    </a:p>
                  </a:txBody>
                  <a:tcPr/>
                </a:tc>
                <a:tc>
                  <a:txBody>
                    <a:bodyPr/>
                    <a:lstStyle/>
                    <a:p>
                      <a:pPr algn="r"/>
                      <a:r>
                        <a:rPr lang="en-US" sz="1600" dirty="0"/>
                        <a:t>12</a:t>
                      </a:r>
                    </a:p>
                  </a:txBody>
                  <a:tcPr/>
                </a:tc>
                <a:tc>
                  <a:txBody>
                    <a:bodyPr/>
                    <a:lstStyle/>
                    <a:p>
                      <a:r>
                        <a:rPr lang="en-US" sz="1600" dirty="0"/>
                        <a:t>Number of chroma bins</a:t>
                      </a:r>
                    </a:p>
                  </a:txBody>
                  <a:tcPr/>
                </a:tc>
                <a:extLst>
                  <a:ext uri="{0D108BD9-81ED-4DB2-BD59-A6C34878D82A}">
                    <a16:rowId xmlns:a16="http://schemas.microsoft.com/office/drawing/2014/main" val="3894669723"/>
                  </a:ext>
                </a:extLst>
              </a:tr>
              <a:tr h="186749">
                <a:tc>
                  <a:txBody>
                    <a:bodyPr/>
                    <a:lstStyle/>
                    <a:p>
                      <a:r>
                        <a:rPr lang="en-US" sz="1600" b="0" kern="1200" dirty="0" err="1">
                          <a:solidFill>
                            <a:schemeClr val="dk1"/>
                          </a:solidFill>
                          <a:effectLst/>
                        </a:rPr>
                        <a:t>n_bands</a:t>
                      </a:r>
                      <a:endParaRPr lang="en-US" sz="1600" dirty="0"/>
                    </a:p>
                  </a:txBody>
                  <a:tcPr/>
                </a:tc>
                <a:tc>
                  <a:txBody>
                    <a:bodyPr/>
                    <a:lstStyle/>
                    <a:p>
                      <a:pPr algn="r"/>
                      <a:r>
                        <a:rPr lang="en-US" sz="1600" dirty="0"/>
                        <a:t>6</a:t>
                      </a:r>
                    </a:p>
                  </a:txBody>
                  <a:tcPr/>
                </a:tc>
                <a:tc>
                  <a:txBody>
                    <a:bodyPr/>
                    <a:lstStyle/>
                    <a:p>
                      <a:r>
                        <a:rPr lang="en-US" sz="1600" dirty="0"/>
                        <a:t>Number of frequency bands</a:t>
                      </a:r>
                    </a:p>
                  </a:txBody>
                  <a:tcPr/>
                </a:tc>
                <a:extLst>
                  <a:ext uri="{0D108BD9-81ED-4DB2-BD59-A6C34878D82A}">
                    <a16:rowId xmlns:a16="http://schemas.microsoft.com/office/drawing/2014/main" val="81627529"/>
                  </a:ext>
                </a:extLst>
              </a:tr>
              <a:tr h="186749">
                <a:tc>
                  <a:txBody>
                    <a:bodyPr/>
                    <a:lstStyle/>
                    <a:p>
                      <a:r>
                        <a:rPr lang="en-US" sz="1600" b="0" kern="1200" dirty="0">
                          <a:solidFill>
                            <a:schemeClr val="dk1"/>
                          </a:solidFill>
                          <a:effectLst/>
                        </a:rPr>
                        <a:t>fmax</a:t>
                      </a:r>
                      <a:endParaRPr lang="en-US" sz="1600" dirty="0"/>
                    </a:p>
                  </a:txBody>
                  <a:tcPr/>
                </a:tc>
                <a:tc>
                  <a:txBody>
                    <a:bodyPr/>
                    <a:lstStyle/>
                    <a:p>
                      <a:pPr algn="r"/>
                      <a:r>
                        <a:rPr lang="en-US" sz="1600" dirty="0"/>
                        <a:t>1024</a:t>
                      </a:r>
                    </a:p>
                  </a:txBody>
                  <a:tcPr/>
                </a:tc>
                <a:tc>
                  <a:txBody>
                    <a:bodyPr/>
                    <a:lstStyle/>
                    <a:p>
                      <a:r>
                        <a:rPr lang="en-US" sz="1600" dirty="0"/>
                        <a:t>Highest frequency (in Hz)</a:t>
                      </a:r>
                    </a:p>
                  </a:txBody>
                  <a:tcPr/>
                </a:tc>
                <a:extLst>
                  <a:ext uri="{0D108BD9-81ED-4DB2-BD59-A6C34878D82A}">
                    <a16:rowId xmlns:a16="http://schemas.microsoft.com/office/drawing/2014/main" val="2813926009"/>
                  </a:ext>
                </a:extLst>
              </a:tr>
            </a:tbl>
          </a:graphicData>
        </a:graphic>
      </p:graphicFrame>
      <p:graphicFrame>
        <p:nvGraphicFramePr>
          <p:cNvPr id="8" name="Table 7">
            <a:extLst>
              <a:ext uri="{FF2B5EF4-FFF2-40B4-BE49-F238E27FC236}">
                <a16:creationId xmlns:a16="http://schemas.microsoft.com/office/drawing/2014/main" id="{246750D4-D2EB-E83B-314C-F111E953648C}"/>
              </a:ext>
            </a:extLst>
          </p:cNvPr>
          <p:cNvGraphicFramePr>
            <a:graphicFrameLocks noGrp="1"/>
          </p:cNvGraphicFramePr>
          <p:nvPr>
            <p:extLst>
              <p:ext uri="{D42A27DB-BD31-4B8C-83A1-F6EECF244321}">
                <p14:modId xmlns:p14="http://schemas.microsoft.com/office/powerpoint/2010/main" val="3932031095"/>
              </p:ext>
            </p:extLst>
          </p:nvPr>
        </p:nvGraphicFramePr>
        <p:xfrm>
          <a:off x="6045200" y="980923"/>
          <a:ext cx="6146800" cy="3688080"/>
        </p:xfrm>
        <a:graphic>
          <a:graphicData uri="http://schemas.openxmlformats.org/drawingml/2006/table">
            <a:tbl>
              <a:tblPr firstRow="1" bandRow="1">
                <a:tableStyleId>{073A0DAA-6AF3-43AB-8588-CEC1D06C72B9}</a:tableStyleId>
              </a:tblPr>
              <a:tblGrid>
                <a:gridCol w="1788474">
                  <a:extLst>
                    <a:ext uri="{9D8B030D-6E8A-4147-A177-3AD203B41FA5}">
                      <a16:colId xmlns:a16="http://schemas.microsoft.com/office/drawing/2014/main" val="2729292539"/>
                    </a:ext>
                  </a:extLst>
                </a:gridCol>
                <a:gridCol w="2290714">
                  <a:extLst>
                    <a:ext uri="{9D8B030D-6E8A-4147-A177-3AD203B41FA5}">
                      <a16:colId xmlns:a16="http://schemas.microsoft.com/office/drawing/2014/main" val="1990615569"/>
                    </a:ext>
                  </a:extLst>
                </a:gridCol>
                <a:gridCol w="2067612">
                  <a:extLst>
                    <a:ext uri="{9D8B030D-6E8A-4147-A177-3AD203B41FA5}">
                      <a16:colId xmlns:a16="http://schemas.microsoft.com/office/drawing/2014/main" val="246495368"/>
                    </a:ext>
                  </a:extLst>
                </a:gridCol>
              </a:tblGrid>
              <a:tr h="0">
                <a:tc>
                  <a:txBody>
                    <a:bodyPr/>
                    <a:lstStyle/>
                    <a:p>
                      <a:pPr algn="ctr"/>
                      <a:r>
                        <a:rPr lang="en-US" sz="1600" dirty="0"/>
                        <a:t>Hyperparameter</a:t>
                      </a:r>
                    </a:p>
                  </a:txBody>
                  <a:tcPr/>
                </a:tc>
                <a:tc>
                  <a:txBody>
                    <a:bodyPr/>
                    <a:lstStyle/>
                    <a:p>
                      <a:pPr algn="ctr"/>
                      <a:r>
                        <a:rPr lang="en-US" sz="1600" dirty="0"/>
                        <a:t>Value</a:t>
                      </a:r>
                    </a:p>
                  </a:txBody>
                  <a:tcPr/>
                </a:tc>
                <a:tc>
                  <a:txBody>
                    <a:bodyPr/>
                    <a:lstStyle/>
                    <a:p>
                      <a:pPr algn="ctr"/>
                      <a:r>
                        <a:rPr lang="en-US" sz="1600" dirty="0"/>
                        <a:t>Remark</a:t>
                      </a:r>
                    </a:p>
                  </a:txBody>
                  <a:tcPr/>
                </a:tc>
                <a:extLst>
                  <a:ext uri="{0D108BD9-81ED-4DB2-BD59-A6C34878D82A}">
                    <a16:rowId xmlns:a16="http://schemas.microsoft.com/office/drawing/2014/main" val="3392975317"/>
                  </a:ext>
                </a:extLst>
              </a:tr>
              <a:tr h="226987">
                <a:tc>
                  <a:txBody>
                    <a:bodyPr/>
                    <a:lstStyle/>
                    <a:p>
                      <a:r>
                        <a:rPr lang="en-US" sz="1600" b="0" kern="1200" dirty="0" err="1">
                          <a:solidFill>
                            <a:schemeClr val="dk1"/>
                          </a:solidFill>
                          <a:effectLst/>
                        </a:rPr>
                        <a:t>MaxInputLength</a:t>
                      </a:r>
                      <a:endParaRPr lang="en-US" sz="1600" dirty="0"/>
                    </a:p>
                  </a:txBody>
                  <a:tcPr/>
                </a:tc>
                <a:tc>
                  <a:txBody>
                    <a:bodyPr/>
                    <a:lstStyle/>
                    <a:p>
                      <a:pPr algn="r"/>
                      <a:r>
                        <a:rPr lang="en-US" sz="1600" dirty="0"/>
                        <a:t>194</a:t>
                      </a:r>
                    </a:p>
                  </a:txBody>
                  <a:tcPr/>
                </a:tc>
                <a:tc>
                  <a:txBody>
                    <a:bodyPr/>
                    <a:lstStyle/>
                    <a:p>
                      <a:endParaRPr lang="en-US" sz="1600" dirty="0"/>
                    </a:p>
                  </a:txBody>
                  <a:tcPr/>
                </a:tc>
                <a:extLst>
                  <a:ext uri="{0D108BD9-81ED-4DB2-BD59-A6C34878D82A}">
                    <a16:rowId xmlns:a16="http://schemas.microsoft.com/office/drawing/2014/main" val="1568760296"/>
                  </a:ext>
                </a:extLst>
              </a:tr>
              <a:tr h="226987">
                <a:tc>
                  <a:txBody>
                    <a:bodyPr/>
                    <a:lstStyle/>
                    <a:p>
                      <a:r>
                        <a:rPr lang="en-US" sz="1600" b="0" kern="1200" dirty="0" err="1">
                          <a:solidFill>
                            <a:schemeClr val="dk1"/>
                          </a:solidFill>
                          <a:effectLst/>
                        </a:rPr>
                        <a:t>n_folds</a:t>
                      </a:r>
                      <a:endParaRPr lang="en-US" sz="1600" dirty="0"/>
                    </a:p>
                  </a:txBody>
                  <a:tcPr/>
                </a:tc>
                <a:tc>
                  <a:txBody>
                    <a:bodyPr/>
                    <a:lstStyle/>
                    <a:p>
                      <a:pPr algn="r"/>
                      <a:r>
                        <a:rPr lang="en-US" sz="1600" dirty="0"/>
                        <a:t>5</a:t>
                      </a:r>
                    </a:p>
                  </a:txBody>
                  <a:tcPr/>
                </a:tc>
                <a:tc>
                  <a:txBody>
                    <a:bodyPr/>
                    <a:lstStyle/>
                    <a:p>
                      <a:r>
                        <a:rPr lang="en-US" sz="1600" dirty="0"/>
                        <a:t>Number of folds</a:t>
                      </a:r>
                    </a:p>
                  </a:txBody>
                  <a:tcPr/>
                </a:tc>
                <a:extLst>
                  <a:ext uri="{0D108BD9-81ED-4DB2-BD59-A6C34878D82A}">
                    <a16:rowId xmlns:a16="http://schemas.microsoft.com/office/drawing/2014/main" val="4054505147"/>
                  </a:ext>
                </a:extLst>
              </a:tr>
              <a:tr h="226987">
                <a:tc>
                  <a:txBody>
                    <a:bodyPr/>
                    <a:lstStyle/>
                    <a:p>
                      <a:r>
                        <a:rPr lang="en-US" sz="1600" b="0" kern="1200" dirty="0" err="1">
                          <a:solidFill>
                            <a:schemeClr val="dk1"/>
                          </a:solidFill>
                          <a:effectLst/>
                        </a:rPr>
                        <a:t>TestSize</a:t>
                      </a:r>
                      <a:endParaRPr lang="en-US" sz="1600" dirty="0"/>
                    </a:p>
                  </a:txBody>
                  <a:tcPr/>
                </a:tc>
                <a:tc>
                  <a:txBody>
                    <a:bodyPr/>
                    <a:lstStyle/>
                    <a:p>
                      <a:pPr algn="r"/>
                      <a:r>
                        <a:rPr lang="en-US" sz="1600" dirty="0"/>
                        <a:t>0.2</a:t>
                      </a:r>
                    </a:p>
                  </a:txBody>
                  <a:tcPr/>
                </a:tc>
                <a:tc>
                  <a:txBody>
                    <a:bodyPr/>
                    <a:lstStyle/>
                    <a:p>
                      <a:r>
                        <a:rPr lang="en-US" sz="1600" dirty="0"/>
                        <a:t>Test dataset split size</a:t>
                      </a:r>
                    </a:p>
                  </a:txBody>
                  <a:tcPr/>
                </a:tc>
                <a:extLst>
                  <a:ext uri="{0D108BD9-81ED-4DB2-BD59-A6C34878D82A}">
                    <a16:rowId xmlns:a16="http://schemas.microsoft.com/office/drawing/2014/main" val="1153528753"/>
                  </a:ext>
                </a:extLst>
              </a:tr>
              <a:tr h="226987">
                <a:tc>
                  <a:txBody>
                    <a:bodyPr/>
                    <a:lstStyle/>
                    <a:p>
                      <a:pPr marL="0" algn="l" defTabSz="914400" rtl="0" eaLnBrk="1" latinLnBrk="0" hangingPunct="1"/>
                      <a:r>
                        <a:rPr lang="en-US" sz="1600" b="0" kern="1200" dirty="0" err="1">
                          <a:solidFill>
                            <a:schemeClr val="dk1"/>
                          </a:solidFill>
                          <a:effectLst/>
                        </a:rPr>
                        <a:t>BatchSize</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128</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Batch size</a:t>
                      </a:r>
                    </a:p>
                  </a:txBody>
                  <a:tcPr/>
                </a:tc>
                <a:extLst>
                  <a:ext uri="{0D108BD9-81ED-4DB2-BD59-A6C34878D82A}">
                    <a16:rowId xmlns:a16="http://schemas.microsoft.com/office/drawing/2014/main" val="3596732554"/>
                  </a:ext>
                </a:extLst>
              </a:tr>
              <a:tr h="226987">
                <a:tc>
                  <a:txBody>
                    <a:bodyPr/>
                    <a:lstStyle/>
                    <a:p>
                      <a:pPr marL="0" algn="l" defTabSz="914400" rtl="0" eaLnBrk="1" latinLnBrk="0" hangingPunct="1"/>
                      <a:r>
                        <a:rPr lang="en-US" sz="1600" b="0" kern="1200" dirty="0" err="1">
                          <a:solidFill>
                            <a:schemeClr val="dk1"/>
                          </a:solidFill>
                          <a:effectLst/>
                        </a:rPr>
                        <a:t>NumEpochs</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100</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Number of Epoch</a:t>
                      </a:r>
                    </a:p>
                  </a:txBody>
                  <a:tcPr/>
                </a:tc>
                <a:extLst>
                  <a:ext uri="{0D108BD9-81ED-4DB2-BD59-A6C34878D82A}">
                    <a16:rowId xmlns:a16="http://schemas.microsoft.com/office/drawing/2014/main" val="3674513162"/>
                  </a:ext>
                </a:extLst>
              </a:tr>
              <a:tr h="226987">
                <a:tc>
                  <a:txBody>
                    <a:bodyPr/>
                    <a:lstStyle/>
                    <a:p>
                      <a:pPr marL="0" algn="l" defTabSz="914400" rtl="0" eaLnBrk="1" latinLnBrk="0" hangingPunct="1"/>
                      <a:r>
                        <a:rPr lang="en-US" sz="1600" b="0" kern="1200" dirty="0" err="1">
                          <a:solidFill>
                            <a:schemeClr val="dk1"/>
                          </a:solidFill>
                          <a:effectLst/>
                        </a:rPr>
                        <a:t>InitialLearningRate</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0.001</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Initial learning rate</a:t>
                      </a:r>
                    </a:p>
                  </a:txBody>
                  <a:tcPr/>
                </a:tc>
                <a:extLst>
                  <a:ext uri="{0D108BD9-81ED-4DB2-BD59-A6C34878D82A}">
                    <a16:rowId xmlns:a16="http://schemas.microsoft.com/office/drawing/2014/main" val="3249397596"/>
                  </a:ext>
                </a:extLst>
              </a:tr>
              <a:tr h="226987">
                <a:tc>
                  <a:txBody>
                    <a:bodyPr/>
                    <a:lstStyle/>
                    <a:p>
                      <a:pPr marL="0" algn="l" defTabSz="914400" rtl="0" eaLnBrk="1" latinLnBrk="0" hangingPunct="1"/>
                      <a:r>
                        <a:rPr lang="en-US" sz="1600" b="0" kern="1200" dirty="0">
                          <a:solidFill>
                            <a:schemeClr val="dk1"/>
                          </a:solidFill>
                          <a:effectLst/>
                        </a:rPr>
                        <a:t>Dropout</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0.2</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681286142"/>
                  </a:ext>
                </a:extLst>
              </a:tr>
              <a:tr h="226987">
                <a:tc>
                  <a:txBody>
                    <a:bodyPr/>
                    <a:lstStyle/>
                    <a:p>
                      <a:pPr marL="0" algn="l" defTabSz="914400" rtl="0" eaLnBrk="1" latinLnBrk="0" hangingPunct="1"/>
                      <a:r>
                        <a:rPr lang="en-US" sz="1600" b="0" kern="1200" dirty="0" err="1">
                          <a:solidFill>
                            <a:schemeClr val="dk1"/>
                          </a:solidFill>
                          <a:effectLst/>
                        </a:rPr>
                        <a:t>LossFunction</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err="1">
                          <a:solidFill>
                            <a:schemeClr val="dk1"/>
                          </a:solidFill>
                          <a:effectLst/>
                        </a:rPr>
                        <a:t>categorical_crossentropy</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192578781"/>
                  </a:ext>
                </a:extLst>
              </a:tr>
              <a:tr h="226987">
                <a:tc>
                  <a:txBody>
                    <a:bodyPr/>
                    <a:lstStyle/>
                    <a:p>
                      <a:pPr marL="0" algn="l" defTabSz="914400" rtl="0" eaLnBrk="1" latinLnBrk="0" hangingPunct="1"/>
                      <a:r>
                        <a:rPr lang="en-US" sz="1600" b="0" kern="1200" dirty="0">
                          <a:solidFill>
                            <a:schemeClr val="dk1"/>
                          </a:solidFill>
                          <a:effectLst/>
                        </a:rPr>
                        <a:t>Optimizer</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Adam</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433926264"/>
                  </a:ext>
                </a:extLst>
              </a:tr>
              <a:tr h="226987">
                <a:tc>
                  <a:txBody>
                    <a:bodyPr/>
                    <a:lstStyle/>
                    <a:p>
                      <a:pPr marL="0" algn="l" defTabSz="914400" rtl="0" eaLnBrk="1" latinLnBrk="0" hangingPunct="1"/>
                      <a:r>
                        <a:rPr lang="en-US" sz="1600" b="0" kern="1200" dirty="0" err="1">
                          <a:solidFill>
                            <a:schemeClr val="dk1"/>
                          </a:solidFill>
                          <a:effectLst/>
                        </a:rPr>
                        <a:t>n_classes</a:t>
                      </a:r>
                      <a:endParaRPr lang="en-US" sz="1600" b="0" i="0" kern="1200" dirty="0">
                        <a:solidFill>
                          <a:schemeClr val="dk1"/>
                        </a:solidFill>
                        <a:effectLst/>
                        <a:latin typeface="+mn-lt"/>
                        <a:ea typeface="+mn-ea"/>
                        <a:cs typeface="+mn-cs"/>
                      </a:endParaRPr>
                    </a:p>
                  </a:txBody>
                  <a:tcPr/>
                </a:tc>
                <a:tc>
                  <a:txBody>
                    <a:bodyPr/>
                    <a:lstStyle/>
                    <a:p>
                      <a:pPr marL="0" algn="r" defTabSz="914400" rtl="0" eaLnBrk="1" latinLnBrk="0" hangingPunct="1"/>
                      <a:r>
                        <a:rPr lang="en-US" sz="1600" b="0" kern="1200" dirty="0">
                          <a:solidFill>
                            <a:schemeClr val="dk1"/>
                          </a:solidFill>
                          <a:effectLst/>
                        </a:rPr>
                        <a:t>8</a:t>
                      </a:r>
                      <a:endParaRPr lang="en-US" sz="16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600" b="0" i="0" kern="1200" dirty="0">
                          <a:solidFill>
                            <a:schemeClr val="dk1"/>
                          </a:solidFill>
                          <a:effectLst/>
                          <a:latin typeface="+mn-lt"/>
                          <a:ea typeface="+mn-ea"/>
                          <a:cs typeface="+mn-cs"/>
                        </a:rPr>
                        <a:t>Number of categories</a:t>
                      </a:r>
                    </a:p>
                  </a:txBody>
                  <a:tcPr/>
                </a:tc>
                <a:extLst>
                  <a:ext uri="{0D108BD9-81ED-4DB2-BD59-A6C34878D82A}">
                    <a16:rowId xmlns:a16="http://schemas.microsoft.com/office/drawing/2014/main" val="1374319159"/>
                  </a:ext>
                </a:extLst>
              </a:tr>
            </a:tbl>
          </a:graphicData>
        </a:graphic>
      </p:graphicFrame>
      <p:sp>
        <p:nvSpPr>
          <p:cNvPr id="10" name="Rectangle 9">
            <a:extLst>
              <a:ext uri="{FF2B5EF4-FFF2-40B4-BE49-F238E27FC236}">
                <a16:creationId xmlns:a16="http://schemas.microsoft.com/office/drawing/2014/main" id="{CF80A5FC-2439-30B3-CE22-34E3E1E97066}"/>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Constant Parameters</a:t>
            </a:r>
          </a:p>
        </p:txBody>
      </p:sp>
      <p:sp>
        <p:nvSpPr>
          <p:cNvPr id="2" name="TextBox 1">
            <a:extLst>
              <a:ext uri="{FF2B5EF4-FFF2-40B4-BE49-F238E27FC236}">
                <a16:creationId xmlns:a16="http://schemas.microsoft.com/office/drawing/2014/main" id="{8E78D19C-CEA1-EF43-BB06-3DF4E067AB5C}"/>
              </a:ext>
            </a:extLst>
          </p:cNvPr>
          <p:cNvSpPr txBox="1"/>
          <p:nvPr/>
        </p:nvSpPr>
        <p:spPr>
          <a:xfrm>
            <a:off x="-3664" y="5999469"/>
            <a:ext cx="12191998" cy="338554"/>
          </a:xfrm>
          <a:prstGeom prst="rect">
            <a:avLst/>
          </a:prstGeom>
          <a:solidFill>
            <a:schemeClr val="accent3">
              <a:lumMod val="40000"/>
              <a:lumOff val="60000"/>
            </a:schemeClr>
          </a:solidFill>
        </p:spPr>
        <p:txBody>
          <a:bodyPr wrap="square" rtlCol="0">
            <a:spAutoFit/>
          </a:bodyPr>
          <a:lstStyle/>
          <a:p>
            <a:r>
              <a:rPr lang="en-US" sz="1600" dirty="0"/>
              <a:t>Above mentioned parameters are kept constant during all the experiments</a:t>
            </a:r>
          </a:p>
        </p:txBody>
      </p:sp>
    </p:spTree>
    <p:extLst>
      <p:ext uri="{BB962C8B-B14F-4D97-AF65-F5344CB8AC3E}">
        <p14:creationId xmlns:p14="http://schemas.microsoft.com/office/powerpoint/2010/main" val="34435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2E640E-5BFF-7D1A-3D6F-6ADB88B26E2C}"/>
              </a:ext>
            </a:extLst>
          </p:cNvPr>
          <p:cNvSpPr>
            <a:spLocks noGrp="1"/>
          </p:cNvSpPr>
          <p:nvPr>
            <p:ph type="dt" sz="half" idx="10"/>
          </p:nvPr>
        </p:nvSpPr>
        <p:spPr/>
        <p:txBody>
          <a:bodyPr/>
          <a:lstStyle/>
          <a:p>
            <a:r>
              <a:rPr lang="en-US"/>
              <a:t>Feb-2023</a:t>
            </a:r>
            <a:endParaRPr lang="en-IN" dirty="0"/>
          </a:p>
        </p:txBody>
      </p:sp>
      <p:sp>
        <p:nvSpPr>
          <p:cNvPr id="5" name="Footer Placeholder 4">
            <a:extLst>
              <a:ext uri="{FF2B5EF4-FFF2-40B4-BE49-F238E27FC236}">
                <a16:creationId xmlns:a16="http://schemas.microsoft.com/office/drawing/2014/main" id="{F1F0327C-76A8-0862-DDE1-B4037AFF3097}"/>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A351021F-97E6-0182-45EA-BE496E9F7C7D}"/>
              </a:ext>
            </a:extLst>
          </p:cNvPr>
          <p:cNvSpPr>
            <a:spLocks noGrp="1"/>
          </p:cNvSpPr>
          <p:nvPr>
            <p:ph type="sldNum" sz="quarter" idx="12"/>
          </p:nvPr>
        </p:nvSpPr>
        <p:spPr/>
        <p:txBody>
          <a:bodyPr/>
          <a:lstStyle/>
          <a:p>
            <a:fld id="{6FE2BA73-EE50-403B-BDFA-8B12D5BE1CFF}" type="slidenum">
              <a:rPr lang="en-IN" smtClean="0"/>
              <a:pPr/>
              <a:t>11</a:t>
            </a:fld>
            <a:endParaRPr lang="en-IN"/>
          </a:p>
        </p:txBody>
      </p:sp>
      <p:sp>
        <p:nvSpPr>
          <p:cNvPr id="29" name="Rectangle 28">
            <a:extLst>
              <a:ext uri="{FF2B5EF4-FFF2-40B4-BE49-F238E27FC236}">
                <a16:creationId xmlns:a16="http://schemas.microsoft.com/office/drawing/2014/main" id="{A9DAF6AC-F4A3-F508-D9CA-261DD0E5C969}"/>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Tuned Hyper-parameters</a:t>
            </a:r>
          </a:p>
        </p:txBody>
      </p:sp>
      <p:sp>
        <p:nvSpPr>
          <p:cNvPr id="12" name="TextBox 11">
            <a:extLst>
              <a:ext uri="{FF2B5EF4-FFF2-40B4-BE49-F238E27FC236}">
                <a16:creationId xmlns:a16="http://schemas.microsoft.com/office/drawing/2014/main" id="{FFBB9191-2191-CBB0-980F-B39BDA6C6D2D}"/>
              </a:ext>
            </a:extLst>
          </p:cNvPr>
          <p:cNvSpPr txBox="1"/>
          <p:nvPr/>
        </p:nvSpPr>
        <p:spPr>
          <a:xfrm>
            <a:off x="150665" y="872901"/>
            <a:ext cx="5364735"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1800" dirty="0"/>
              <a:t>Feature Related </a:t>
            </a:r>
          </a:p>
        </p:txBody>
      </p:sp>
      <p:sp>
        <p:nvSpPr>
          <p:cNvPr id="16" name="TextBox 15">
            <a:extLst>
              <a:ext uri="{FF2B5EF4-FFF2-40B4-BE49-F238E27FC236}">
                <a16:creationId xmlns:a16="http://schemas.microsoft.com/office/drawing/2014/main" id="{0AFE09E4-DC5B-7CCC-E30E-9B0381D311EF}"/>
              </a:ext>
            </a:extLst>
          </p:cNvPr>
          <p:cNvSpPr txBox="1"/>
          <p:nvPr/>
        </p:nvSpPr>
        <p:spPr>
          <a:xfrm>
            <a:off x="5634962" y="872901"/>
            <a:ext cx="2446019"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1800" dirty="0"/>
              <a:t>Model Related</a:t>
            </a:r>
          </a:p>
        </p:txBody>
      </p:sp>
      <p:sp>
        <p:nvSpPr>
          <p:cNvPr id="17" name="TextBox 16">
            <a:extLst>
              <a:ext uri="{FF2B5EF4-FFF2-40B4-BE49-F238E27FC236}">
                <a16:creationId xmlns:a16="http://schemas.microsoft.com/office/drawing/2014/main" id="{ECE55235-B27C-28C8-A3EB-1D475E7947BF}"/>
              </a:ext>
            </a:extLst>
          </p:cNvPr>
          <p:cNvSpPr txBox="1"/>
          <p:nvPr/>
        </p:nvSpPr>
        <p:spPr>
          <a:xfrm>
            <a:off x="8188168" y="872901"/>
            <a:ext cx="3852000"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1800" dirty="0"/>
              <a:t>Augmentations</a:t>
            </a:r>
          </a:p>
        </p:txBody>
      </p:sp>
      <p:pic>
        <p:nvPicPr>
          <p:cNvPr id="37" name="Picture 36">
            <a:extLst>
              <a:ext uri="{FF2B5EF4-FFF2-40B4-BE49-F238E27FC236}">
                <a16:creationId xmlns:a16="http://schemas.microsoft.com/office/drawing/2014/main" id="{F44A1C1F-9543-51FC-364E-D60B34E914BF}"/>
              </a:ext>
            </a:extLst>
          </p:cNvPr>
          <p:cNvPicPr>
            <a:picLocks noChangeAspect="1"/>
          </p:cNvPicPr>
          <p:nvPr/>
        </p:nvPicPr>
        <p:blipFill>
          <a:blip r:embed="rId2"/>
          <a:stretch>
            <a:fillRect/>
          </a:stretch>
        </p:blipFill>
        <p:spPr>
          <a:xfrm>
            <a:off x="5634962" y="3008923"/>
            <a:ext cx="2446020" cy="701040"/>
          </a:xfrm>
          <a:prstGeom prst="rect">
            <a:avLst/>
          </a:prstGeom>
        </p:spPr>
      </p:pic>
      <p:pic>
        <p:nvPicPr>
          <p:cNvPr id="43" name="Picture 42">
            <a:extLst>
              <a:ext uri="{FF2B5EF4-FFF2-40B4-BE49-F238E27FC236}">
                <a16:creationId xmlns:a16="http://schemas.microsoft.com/office/drawing/2014/main" id="{9B75BCAE-A8C9-CFD2-9B92-BA6A93398145}"/>
              </a:ext>
            </a:extLst>
          </p:cNvPr>
          <p:cNvPicPr>
            <a:picLocks noChangeAspect="1"/>
          </p:cNvPicPr>
          <p:nvPr/>
        </p:nvPicPr>
        <p:blipFill>
          <a:blip r:embed="rId3"/>
          <a:stretch>
            <a:fillRect/>
          </a:stretch>
        </p:blipFill>
        <p:spPr>
          <a:xfrm>
            <a:off x="5635731" y="1317211"/>
            <a:ext cx="2446020" cy="1615440"/>
          </a:xfrm>
          <a:prstGeom prst="rect">
            <a:avLst/>
          </a:prstGeom>
        </p:spPr>
      </p:pic>
      <p:pic>
        <p:nvPicPr>
          <p:cNvPr id="52" name="Picture 51">
            <a:extLst>
              <a:ext uri="{FF2B5EF4-FFF2-40B4-BE49-F238E27FC236}">
                <a16:creationId xmlns:a16="http://schemas.microsoft.com/office/drawing/2014/main" id="{F8F34B43-05EB-806F-0600-113DC3D30357}"/>
              </a:ext>
            </a:extLst>
          </p:cNvPr>
          <p:cNvPicPr>
            <a:picLocks noChangeAspect="1"/>
          </p:cNvPicPr>
          <p:nvPr/>
        </p:nvPicPr>
        <p:blipFill>
          <a:blip r:embed="rId4"/>
          <a:stretch>
            <a:fillRect/>
          </a:stretch>
        </p:blipFill>
        <p:spPr>
          <a:xfrm>
            <a:off x="3496100" y="1317211"/>
            <a:ext cx="2019300" cy="1386840"/>
          </a:xfrm>
          <a:prstGeom prst="rect">
            <a:avLst/>
          </a:prstGeom>
        </p:spPr>
      </p:pic>
      <p:pic>
        <p:nvPicPr>
          <p:cNvPr id="53" name="Picture 52">
            <a:extLst>
              <a:ext uri="{FF2B5EF4-FFF2-40B4-BE49-F238E27FC236}">
                <a16:creationId xmlns:a16="http://schemas.microsoft.com/office/drawing/2014/main" id="{F5A49512-FB7A-C5F2-68C2-58BCA33BD39E}"/>
              </a:ext>
            </a:extLst>
          </p:cNvPr>
          <p:cNvPicPr>
            <a:picLocks noChangeAspect="1"/>
          </p:cNvPicPr>
          <p:nvPr/>
        </p:nvPicPr>
        <p:blipFill>
          <a:blip r:embed="rId5"/>
          <a:stretch>
            <a:fillRect/>
          </a:stretch>
        </p:blipFill>
        <p:spPr>
          <a:xfrm>
            <a:off x="3496100" y="2786026"/>
            <a:ext cx="2019300" cy="701040"/>
          </a:xfrm>
          <a:prstGeom prst="rect">
            <a:avLst/>
          </a:prstGeom>
        </p:spPr>
      </p:pic>
      <p:pic>
        <p:nvPicPr>
          <p:cNvPr id="56" name="Picture 55">
            <a:extLst>
              <a:ext uri="{FF2B5EF4-FFF2-40B4-BE49-F238E27FC236}">
                <a16:creationId xmlns:a16="http://schemas.microsoft.com/office/drawing/2014/main" id="{8CBAB605-EE5E-ED7E-4F26-B60B3A680DCF}"/>
              </a:ext>
            </a:extLst>
          </p:cNvPr>
          <p:cNvPicPr>
            <a:picLocks noChangeAspect="1"/>
          </p:cNvPicPr>
          <p:nvPr/>
        </p:nvPicPr>
        <p:blipFill>
          <a:blip r:embed="rId6"/>
          <a:stretch>
            <a:fillRect/>
          </a:stretch>
        </p:blipFill>
        <p:spPr>
          <a:xfrm>
            <a:off x="150665" y="2797810"/>
            <a:ext cx="3200400" cy="1386840"/>
          </a:xfrm>
          <a:prstGeom prst="rect">
            <a:avLst/>
          </a:prstGeom>
        </p:spPr>
      </p:pic>
      <p:pic>
        <p:nvPicPr>
          <p:cNvPr id="57" name="Picture 56">
            <a:extLst>
              <a:ext uri="{FF2B5EF4-FFF2-40B4-BE49-F238E27FC236}">
                <a16:creationId xmlns:a16="http://schemas.microsoft.com/office/drawing/2014/main" id="{A832D3B2-14C3-964C-5BAA-D5506598387B}"/>
              </a:ext>
            </a:extLst>
          </p:cNvPr>
          <p:cNvPicPr>
            <a:picLocks noChangeAspect="1"/>
          </p:cNvPicPr>
          <p:nvPr/>
        </p:nvPicPr>
        <p:blipFill>
          <a:blip r:embed="rId7"/>
          <a:stretch>
            <a:fillRect/>
          </a:stretch>
        </p:blipFill>
        <p:spPr>
          <a:xfrm>
            <a:off x="150665" y="1317211"/>
            <a:ext cx="3200400" cy="1386840"/>
          </a:xfrm>
          <a:prstGeom prst="rect">
            <a:avLst/>
          </a:prstGeom>
        </p:spPr>
      </p:pic>
      <p:pic>
        <p:nvPicPr>
          <p:cNvPr id="58" name="Picture 57">
            <a:extLst>
              <a:ext uri="{FF2B5EF4-FFF2-40B4-BE49-F238E27FC236}">
                <a16:creationId xmlns:a16="http://schemas.microsoft.com/office/drawing/2014/main" id="{42AB539C-9545-211E-FE88-6A8C5758A16E}"/>
              </a:ext>
            </a:extLst>
          </p:cNvPr>
          <p:cNvPicPr>
            <a:picLocks noChangeAspect="1"/>
          </p:cNvPicPr>
          <p:nvPr/>
        </p:nvPicPr>
        <p:blipFill>
          <a:blip r:embed="rId8"/>
          <a:stretch>
            <a:fillRect/>
          </a:stretch>
        </p:blipFill>
        <p:spPr>
          <a:xfrm>
            <a:off x="150665" y="4278409"/>
            <a:ext cx="3200400" cy="701040"/>
          </a:xfrm>
          <a:prstGeom prst="rect">
            <a:avLst/>
          </a:prstGeom>
        </p:spPr>
      </p:pic>
      <p:pic>
        <p:nvPicPr>
          <p:cNvPr id="60" name="Picture 59">
            <a:extLst>
              <a:ext uri="{FF2B5EF4-FFF2-40B4-BE49-F238E27FC236}">
                <a16:creationId xmlns:a16="http://schemas.microsoft.com/office/drawing/2014/main" id="{7679FD00-0830-710F-2A03-18406342CB45}"/>
              </a:ext>
            </a:extLst>
          </p:cNvPr>
          <p:cNvPicPr>
            <a:picLocks noChangeAspect="1"/>
          </p:cNvPicPr>
          <p:nvPr/>
        </p:nvPicPr>
        <p:blipFill>
          <a:blip r:embed="rId9"/>
          <a:stretch>
            <a:fillRect/>
          </a:stretch>
        </p:blipFill>
        <p:spPr>
          <a:xfrm>
            <a:off x="5634961" y="3786235"/>
            <a:ext cx="2446020" cy="701040"/>
          </a:xfrm>
          <a:prstGeom prst="rect">
            <a:avLst/>
          </a:prstGeom>
        </p:spPr>
      </p:pic>
      <p:pic>
        <p:nvPicPr>
          <p:cNvPr id="63" name="Picture 62">
            <a:extLst>
              <a:ext uri="{FF2B5EF4-FFF2-40B4-BE49-F238E27FC236}">
                <a16:creationId xmlns:a16="http://schemas.microsoft.com/office/drawing/2014/main" id="{7AA1D4B1-D376-2345-8A33-EC3DCFC77F83}"/>
              </a:ext>
            </a:extLst>
          </p:cNvPr>
          <p:cNvPicPr>
            <a:picLocks noChangeAspect="1"/>
          </p:cNvPicPr>
          <p:nvPr/>
        </p:nvPicPr>
        <p:blipFill>
          <a:blip r:embed="rId10"/>
          <a:stretch>
            <a:fillRect/>
          </a:stretch>
        </p:blipFill>
        <p:spPr>
          <a:xfrm>
            <a:off x="8188168" y="2091308"/>
            <a:ext cx="3863340" cy="1386840"/>
          </a:xfrm>
          <a:prstGeom prst="rect">
            <a:avLst/>
          </a:prstGeom>
        </p:spPr>
      </p:pic>
      <p:pic>
        <p:nvPicPr>
          <p:cNvPr id="64" name="Picture 63">
            <a:extLst>
              <a:ext uri="{FF2B5EF4-FFF2-40B4-BE49-F238E27FC236}">
                <a16:creationId xmlns:a16="http://schemas.microsoft.com/office/drawing/2014/main" id="{40F04047-6C05-8083-F476-B776A270D032}"/>
              </a:ext>
            </a:extLst>
          </p:cNvPr>
          <p:cNvPicPr>
            <a:picLocks noChangeAspect="1"/>
          </p:cNvPicPr>
          <p:nvPr/>
        </p:nvPicPr>
        <p:blipFill>
          <a:blip r:embed="rId11"/>
          <a:stretch>
            <a:fillRect/>
          </a:stretch>
        </p:blipFill>
        <p:spPr>
          <a:xfrm>
            <a:off x="8188168" y="1317211"/>
            <a:ext cx="3863340" cy="701040"/>
          </a:xfrm>
          <a:prstGeom prst="rect">
            <a:avLst/>
          </a:prstGeom>
        </p:spPr>
      </p:pic>
      <p:sp>
        <p:nvSpPr>
          <p:cNvPr id="65" name="TextBox 64">
            <a:extLst>
              <a:ext uri="{FF2B5EF4-FFF2-40B4-BE49-F238E27FC236}">
                <a16:creationId xmlns:a16="http://schemas.microsoft.com/office/drawing/2014/main" id="{E58B3711-DAFE-C6C0-5EF6-E76FD34048AB}"/>
              </a:ext>
            </a:extLst>
          </p:cNvPr>
          <p:cNvSpPr txBox="1"/>
          <p:nvPr/>
        </p:nvSpPr>
        <p:spPr>
          <a:xfrm>
            <a:off x="2" y="5758700"/>
            <a:ext cx="12191998" cy="584775"/>
          </a:xfrm>
          <a:prstGeom prst="rect">
            <a:avLst/>
          </a:prstGeom>
          <a:solidFill>
            <a:schemeClr val="accent3">
              <a:lumMod val="40000"/>
              <a:lumOff val="60000"/>
            </a:schemeClr>
          </a:solidFill>
        </p:spPr>
        <p:txBody>
          <a:bodyPr wrap="square" rtlCol="0">
            <a:spAutoFit/>
          </a:bodyPr>
          <a:lstStyle/>
          <a:p>
            <a:r>
              <a:rPr lang="en-US" sz="1600" dirty="0"/>
              <a:t>Above mentioned parameters are varied one at a time during the experiments</a:t>
            </a:r>
          </a:p>
          <a:p>
            <a:r>
              <a:rPr lang="en-US" sz="1600" b="1" dirty="0"/>
              <a:t>Total of 250# DOE performed to select best hyperparameters</a:t>
            </a:r>
          </a:p>
        </p:txBody>
      </p:sp>
    </p:spTree>
    <p:extLst>
      <p:ext uri="{BB962C8B-B14F-4D97-AF65-F5344CB8AC3E}">
        <p14:creationId xmlns:p14="http://schemas.microsoft.com/office/powerpoint/2010/main" val="277601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C6C20BB-4E11-CABB-797B-AB2FB5D7D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621" y="1034548"/>
            <a:ext cx="4799481" cy="42325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B3B40CB-51C8-BD0F-C46C-AF862DAE2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93" y="868007"/>
            <a:ext cx="3494591" cy="29592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394B818-2FDF-5524-6CB1-9BAE77C4071F}"/>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2496D3A2-775F-B697-CAA0-1FF35913B507}"/>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5E0426B-11A1-FA84-1474-057EC2E8CA49}"/>
              </a:ext>
            </a:extLst>
          </p:cNvPr>
          <p:cNvSpPr>
            <a:spLocks noGrp="1"/>
          </p:cNvSpPr>
          <p:nvPr>
            <p:ph type="sldNum" sz="quarter" idx="12"/>
          </p:nvPr>
        </p:nvSpPr>
        <p:spPr/>
        <p:txBody>
          <a:bodyPr/>
          <a:lstStyle/>
          <a:p>
            <a:fld id="{6FE2BA73-EE50-403B-BDFA-8B12D5BE1CFF}" type="slidenum">
              <a:rPr lang="en-IN" smtClean="0"/>
              <a:pPr/>
              <a:t>12</a:t>
            </a:fld>
            <a:endParaRPr lang="en-IN"/>
          </a:p>
        </p:txBody>
      </p:sp>
      <p:graphicFrame>
        <p:nvGraphicFramePr>
          <p:cNvPr id="5" name="Table 4">
            <a:extLst>
              <a:ext uri="{FF2B5EF4-FFF2-40B4-BE49-F238E27FC236}">
                <a16:creationId xmlns:a16="http://schemas.microsoft.com/office/drawing/2014/main" id="{E7C61FC6-A2F0-CD81-5016-A2FEEBAFB44F}"/>
              </a:ext>
            </a:extLst>
          </p:cNvPr>
          <p:cNvGraphicFramePr>
            <a:graphicFrameLocks noGrp="1"/>
          </p:cNvGraphicFramePr>
          <p:nvPr>
            <p:extLst>
              <p:ext uri="{D42A27DB-BD31-4B8C-83A1-F6EECF244321}">
                <p14:modId xmlns:p14="http://schemas.microsoft.com/office/powerpoint/2010/main" val="529939592"/>
              </p:ext>
            </p:extLst>
          </p:nvPr>
        </p:nvGraphicFramePr>
        <p:xfrm>
          <a:off x="838427" y="3838550"/>
          <a:ext cx="2583109" cy="1402080"/>
        </p:xfrm>
        <a:graphic>
          <a:graphicData uri="http://schemas.openxmlformats.org/drawingml/2006/table">
            <a:tbl>
              <a:tblPr bandRow="1">
                <a:tableStyleId>{8EC20E35-A176-4012-BC5E-935CFFF8708E}</a:tableStyleId>
              </a:tblPr>
              <a:tblGrid>
                <a:gridCol w="1470746">
                  <a:extLst>
                    <a:ext uri="{9D8B030D-6E8A-4147-A177-3AD203B41FA5}">
                      <a16:colId xmlns:a16="http://schemas.microsoft.com/office/drawing/2014/main" val="534104615"/>
                    </a:ext>
                  </a:extLst>
                </a:gridCol>
                <a:gridCol w="1112363">
                  <a:extLst>
                    <a:ext uri="{9D8B030D-6E8A-4147-A177-3AD203B41FA5}">
                      <a16:colId xmlns:a16="http://schemas.microsoft.com/office/drawing/2014/main" val="3224257450"/>
                    </a:ext>
                  </a:extLst>
                </a:gridCol>
              </a:tblGrid>
              <a:tr h="33654">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505599"/>
                  </a:ext>
                </a:extLst>
              </a:tr>
              <a:tr h="33654">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8469534"/>
                  </a:ext>
                </a:extLst>
              </a:tr>
              <a:tr h="33654">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128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2862514"/>
                  </a:ext>
                </a:extLst>
              </a:tr>
              <a:tr h="33654">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7417409"/>
                  </a:ext>
                </a:extLst>
              </a:tr>
              <a:tr h="33654">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0455684"/>
                  </a:ext>
                </a:extLst>
              </a:tr>
              <a:tr h="33654">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5761283"/>
                  </a:ext>
                </a:extLst>
              </a:tr>
              <a:tr h="33654">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1928242"/>
                  </a:ext>
                </a:extLst>
              </a:tr>
              <a:tr h="33654">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5029402"/>
                  </a:ext>
                </a:extLst>
              </a:tr>
            </a:tbl>
          </a:graphicData>
        </a:graphic>
      </p:graphicFrame>
      <p:graphicFrame>
        <p:nvGraphicFramePr>
          <p:cNvPr id="6" name="Table 5">
            <a:extLst>
              <a:ext uri="{FF2B5EF4-FFF2-40B4-BE49-F238E27FC236}">
                <a16:creationId xmlns:a16="http://schemas.microsoft.com/office/drawing/2014/main" id="{E410DD19-44BE-E9F8-72BD-6523E3C7DAD1}"/>
              </a:ext>
            </a:extLst>
          </p:cNvPr>
          <p:cNvGraphicFramePr>
            <a:graphicFrameLocks noGrp="1"/>
          </p:cNvGraphicFramePr>
          <p:nvPr>
            <p:extLst>
              <p:ext uri="{D42A27DB-BD31-4B8C-83A1-F6EECF244321}">
                <p14:modId xmlns:p14="http://schemas.microsoft.com/office/powerpoint/2010/main" val="2483379906"/>
              </p:ext>
            </p:extLst>
          </p:nvPr>
        </p:nvGraphicFramePr>
        <p:xfrm>
          <a:off x="9320773" y="2210490"/>
          <a:ext cx="2638825" cy="1402080"/>
        </p:xfrm>
        <a:graphic>
          <a:graphicData uri="http://schemas.openxmlformats.org/drawingml/2006/table">
            <a:tbl>
              <a:tblPr bandRow="1">
                <a:tableStyleId>{8EC20E35-A176-4012-BC5E-935CFFF8708E}</a:tableStyleId>
              </a:tblPr>
              <a:tblGrid>
                <a:gridCol w="1498600">
                  <a:extLst>
                    <a:ext uri="{9D8B030D-6E8A-4147-A177-3AD203B41FA5}">
                      <a16:colId xmlns:a16="http://schemas.microsoft.com/office/drawing/2014/main" val="2312151306"/>
                    </a:ext>
                  </a:extLst>
                </a:gridCol>
                <a:gridCol w="1140225">
                  <a:extLst>
                    <a:ext uri="{9D8B030D-6E8A-4147-A177-3AD203B41FA5}">
                      <a16:colId xmlns:a16="http://schemas.microsoft.com/office/drawing/2014/main" val="342877232"/>
                    </a:ext>
                  </a:extLst>
                </a:gridCol>
              </a:tblGrid>
              <a:tr h="102584">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9367840"/>
                  </a:ext>
                </a:extLst>
              </a:tr>
              <a:tr h="102584">
                <a:tc>
                  <a:txBody>
                    <a:bodyPr/>
                    <a:lstStyle/>
                    <a:p>
                      <a:pPr algn="l" fontAlgn="b"/>
                      <a:r>
                        <a:rPr lang="en-US" sz="1100" b="0" u="none" strike="noStrike">
                          <a:solidFill>
                            <a:srgbClr val="000000"/>
                          </a:solidFill>
                          <a:effectLst/>
                        </a:rPr>
                        <a:t>n_mels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6143694"/>
                  </a:ext>
                </a:extLst>
              </a:tr>
              <a:tr h="102584">
                <a:tc>
                  <a:txBody>
                    <a:bodyPr/>
                    <a:lstStyle/>
                    <a:p>
                      <a:pPr algn="l" fontAlgn="b"/>
                      <a:r>
                        <a:rPr lang="en-US" sz="1100" b="0" u="none" strike="noStrike" dirty="0" err="1">
                          <a:solidFill>
                            <a:srgbClr val="000000"/>
                          </a:solidFill>
                          <a:effectLst/>
                        </a:rPr>
                        <a:t>lstm_out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6416352"/>
                  </a:ext>
                </a:extLst>
              </a:tr>
              <a:tr h="102584">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0163994"/>
                  </a:ext>
                </a:extLst>
              </a:tr>
              <a:tr h="102584">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6503082"/>
                  </a:ext>
                </a:extLst>
              </a:tr>
              <a:tr h="102584">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974342"/>
                  </a:ext>
                </a:extLst>
              </a:tr>
              <a:tr h="102584">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419466"/>
                  </a:ext>
                </a:extLst>
              </a:tr>
              <a:tr h="102584">
                <a:tc>
                  <a:txBody>
                    <a:bodyPr/>
                    <a:lstStyle/>
                    <a:p>
                      <a:pPr algn="l" fontAlgn="b"/>
                      <a:r>
                        <a:rPr lang="en-US" sz="1100" b="0" u="none" strike="noStrike" dirty="0" err="1">
                          <a:solidFill>
                            <a:srgbClr val="000000"/>
                          </a:solidFill>
                          <a:effectLst/>
                        </a:rPr>
                        <a:t>AudioAugmentMethod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7288219"/>
                  </a:ext>
                </a:extLst>
              </a:tr>
            </a:tbl>
          </a:graphicData>
        </a:graphic>
      </p:graphicFrame>
      <p:sp>
        <p:nvSpPr>
          <p:cNvPr id="7" name="Rectangle 6">
            <a:extLst>
              <a:ext uri="{FF2B5EF4-FFF2-40B4-BE49-F238E27FC236}">
                <a16:creationId xmlns:a16="http://schemas.microsoft.com/office/drawing/2014/main" id="{5ED20AAC-4387-13D7-0473-18334212ADD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different Features</a:t>
            </a:r>
          </a:p>
        </p:txBody>
      </p:sp>
      <p:sp>
        <p:nvSpPr>
          <p:cNvPr id="8" name="TextBox 7">
            <a:extLst>
              <a:ext uri="{FF2B5EF4-FFF2-40B4-BE49-F238E27FC236}">
                <a16:creationId xmlns:a16="http://schemas.microsoft.com/office/drawing/2014/main" id="{6A04E231-3566-D17E-7E5F-F4867EBC36AE}"/>
              </a:ext>
            </a:extLst>
          </p:cNvPr>
          <p:cNvSpPr txBox="1"/>
          <p:nvPr/>
        </p:nvSpPr>
        <p:spPr>
          <a:xfrm>
            <a:off x="0" y="5267100"/>
            <a:ext cx="12192000" cy="1077218"/>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MFCC features having highest discrimination power are giving maximum average validation accuracy in comparison with chroma,                   log-</a:t>
            </a:r>
            <a:r>
              <a:rPr lang="en-US" sz="1600" dirty="0" err="1"/>
              <a:t>mel</a:t>
            </a:r>
            <a:r>
              <a:rPr lang="en-US" sz="1600" dirty="0"/>
              <a:t> spectrogram, contrast and </a:t>
            </a:r>
            <a:r>
              <a:rPr lang="en-US" sz="1600" dirty="0" err="1"/>
              <a:t>tonnetz</a:t>
            </a:r>
            <a:r>
              <a:rPr lang="en-US" sz="1600" dirty="0"/>
              <a:t> acoustic features</a:t>
            </a:r>
          </a:p>
          <a:p>
            <a:pPr marL="285750" indent="-285750">
              <a:buFont typeface="Arial" panose="020B0604020202020204" pitchFamily="34" charset="0"/>
              <a:buChar char="•"/>
            </a:pPr>
            <a:r>
              <a:rPr lang="en-US" sz="1600" dirty="0"/>
              <a:t>There is no improvement in average validation accuracy if we combine different features with MFCC features. After normalization of features average validation accuracy is reducing drastically.</a:t>
            </a:r>
          </a:p>
        </p:txBody>
      </p:sp>
      <p:sp>
        <p:nvSpPr>
          <p:cNvPr id="9" name="Rectangle 8">
            <a:extLst>
              <a:ext uri="{FF2B5EF4-FFF2-40B4-BE49-F238E27FC236}">
                <a16:creationId xmlns:a16="http://schemas.microsoft.com/office/drawing/2014/main" id="{E547E60F-D08A-B798-AF05-DCCBB8187DC4}"/>
              </a:ext>
            </a:extLst>
          </p:cNvPr>
          <p:cNvSpPr/>
          <p:nvPr/>
        </p:nvSpPr>
        <p:spPr>
          <a:xfrm>
            <a:off x="779583" y="1461303"/>
            <a:ext cx="405068" cy="19489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B890AC-3469-85A3-69EF-68412470DB38}"/>
              </a:ext>
            </a:extLst>
          </p:cNvPr>
          <p:cNvSpPr/>
          <p:nvPr/>
        </p:nvSpPr>
        <p:spPr>
          <a:xfrm>
            <a:off x="4940664" y="1604340"/>
            <a:ext cx="1950329" cy="34578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87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8E34EBD-B261-52A8-D088-F828CC39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356" y="885342"/>
            <a:ext cx="4252782" cy="335169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C94EA25-BE7F-28F2-BFF4-143851EA7E72}"/>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A04BF6D7-64CD-D40A-45B2-A95A0A54A20A}"/>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F66941CE-C912-A686-D783-A9F99B86A658}"/>
              </a:ext>
            </a:extLst>
          </p:cNvPr>
          <p:cNvSpPr>
            <a:spLocks noGrp="1"/>
          </p:cNvSpPr>
          <p:nvPr>
            <p:ph type="sldNum" sz="quarter" idx="12"/>
          </p:nvPr>
        </p:nvSpPr>
        <p:spPr/>
        <p:txBody>
          <a:bodyPr/>
          <a:lstStyle/>
          <a:p>
            <a:fld id="{6FE2BA73-EE50-403B-BDFA-8B12D5BE1CFF}" type="slidenum">
              <a:rPr lang="en-IN" smtClean="0"/>
              <a:pPr/>
              <a:t>13</a:t>
            </a:fld>
            <a:endParaRPr lang="en-IN"/>
          </a:p>
        </p:txBody>
      </p:sp>
      <p:graphicFrame>
        <p:nvGraphicFramePr>
          <p:cNvPr id="5" name="Table 4">
            <a:extLst>
              <a:ext uri="{FF2B5EF4-FFF2-40B4-BE49-F238E27FC236}">
                <a16:creationId xmlns:a16="http://schemas.microsoft.com/office/drawing/2014/main" id="{8E0C46D2-AD7D-77E7-4D1D-9DA1A9A082DB}"/>
              </a:ext>
            </a:extLst>
          </p:cNvPr>
          <p:cNvGraphicFramePr>
            <a:graphicFrameLocks noGrp="1"/>
          </p:cNvGraphicFramePr>
          <p:nvPr>
            <p:extLst>
              <p:ext uri="{D42A27DB-BD31-4B8C-83A1-F6EECF244321}">
                <p14:modId xmlns:p14="http://schemas.microsoft.com/office/powerpoint/2010/main" val="678578960"/>
              </p:ext>
            </p:extLst>
          </p:nvPr>
        </p:nvGraphicFramePr>
        <p:xfrm>
          <a:off x="2579407" y="4237042"/>
          <a:ext cx="2633616" cy="1463040"/>
        </p:xfrm>
        <a:graphic>
          <a:graphicData uri="http://schemas.openxmlformats.org/drawingml/2006/table">
            <a:tbl>
              <a:tblPr bandRow="1">
                <a:tableStyleId>{8EC20E35-A176-4012-BC5E-935CFFF8708E}</a:tableStyleId>
              </a:tblPr>
              <a:tblGrid>
                <a:gridCol w="1464843">
                  <a:extLst>
                    <a:ext uri="{9D8B030D-6E8A-4147-A177-3AD203B41FA5}">
                      <a16:colId xmlns:a16="http://schemas.microsoft.com/office/drawing/2014/main" val="1836309495"/>
                    </a:ext>
                  </a:extLst>
                </a:gridCol>
                <a:gridCol w="1168773">
                  <a:extLst>
                    <a:ext uri="{9D8B030D-6E8A-4147-A177-3AD203B41FA5}">
                      <a16:colId xmlns:a16="http://schemas.microsoft.com/office/drawing/2014/main" val="1982610435"/>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err="1">
                          <a:solidFill>
                            <a:srgbClr val="000000"/>
                          </a:solidFill>
                          <a:effectLst/>
                        </a:rPr>
                        <a:t>mfcc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62103"/>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0766311"/>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1562701"/>
                  </a:ext>
                </a:extLst>
              </a:tr>
              <a:tr h="182880">
                <a:tc>
                  <a:txBody>
                    <a:bodyPr/>
                    <a:lstStyle/>
                    <a:p>
                      <a:pPr algn="l" fontAlgn="b"/>
                      <a:r>
                        <a:rPr lang="en-US" sz="1100" b="0" u="none" strike="noStrike" dirty="0" err="1">
                          <a:solidFill>
                            <a:srgbClr val="000000"/>
                          </a:solidFill>
                          <a:effectLst/>
                        </a:rPr>
                        <a:t>n_filters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7576870"/>
                  </a:ext>
                </a:extLst>
              </a:tr>
              <a:tr h="182880">
                <a:tc>
                  <a:txBody>
                    <a:bodyPr/>
                    <a:lstStyle/>
                    <a:p>
                      <a:pPr algn="l" fontAlgn="b"/>
                      <a:r>
                        <a:rPr lang="en-US" sz="1100" b="0" u="none" strike="noStrike" dirty="0" err="1">
                          <a:solidFill>
                            <a:srgbClr val="000000"/>
                          </a:solidFill>
                          <a:effectLst/>
                        </a:rPr>
                        <a:t>kernel_size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4609032"/>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7621589"/>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6632604"/>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689195"/>
                  </a:ext>
                </a:extLst>
              </a:tr>
            </a:tbl>
          </a:graphicData>
        </a:graphic>
      </p:graphicFrame>
      <p:pic>
        <p:nvPicPr>
          <p:cNvPr id="5126" name="Picture 6">
            <a:extLst>
              <a:ext uri="{FF2B5EF4-FFF2-40B4-BE49-F238E27FC236}">
                <a16:creationId xmlns:a16="http://schemas.microsoft.com/office/drawing/2014/main" id="{7979AAB3-CA54-11D9-89C8-ED51364F4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984" y="938136"/>
            <a:ext cx="4389229" cy="32657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25ADE0E-78DB-8FB0-C52B-4CAB47EA4247}"/>
              </a:ext>
            </a:extLst>
          </p:cNvPr>
          <p:cNvGraphicFramePr>
            <a:graphicFrameLocks noGrp="1"/>
          </p:cNvGraphicFramePr>
          <p:nvPr>
            <p:extLst>
              <p:ext uri="{D42A27DB-BD31-4B8C-83A1-F6EECF244321}">
                <p14:modId xmlns:p14="http://schemas.microsoft.com/office/powerpoint/2010/main" val="1079134705"/>
              </p:ext>
            </p:extLst>
          </p:nvPr>
        </p:nvGraphicFramePr>
        <p:xfrm>
          <a:off x="7221665" y="4237039"/>
          <a:ext cx="2714187" cy="1463040"/>
        </p:xfrm>
        <a:graphic>
          <a:graphicData uri="http://schemas.openxmlformats.org/drawingml/2006/table">
            <a:tbl>
              <a:tblPr bandRow="1">
                <a:tableStyleId>{8EC20E35-A176-4012-BC5E-935CFFF8708E}</a:tableStyleId>
              </a:tblPr>
              <a:tblGrid>
                <a:gridCol w="1488703">
                  <a:extLst>
                    <a:ext uri="{9D8B030D-6E8A-4147-A177-3AD203B41FA5}">
                      <a16:colId xmlns:a16="http://schemas.microsoft.com/office/drawing/2014/main" val="2745299490"/>
                    </a:ext>
                  </a:extLst>
                </a:gridCol>
                <a:gridCol w="1225484">
                  <a:extLst>
                    <a:ext uri="{9D8B030D-6E8A-4147-A177-3AD203B41FA5}">
                      <a16:colId xmlns:a16="http://schemas.microsoft.com/office/drawing/2014/main" val="3599083749"/>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Log-</a:t>
                      </a:r>
                      <a:r>
                        <a:rPr lang="en-US" sz="1100" b="0" u="none" strike="noStrike" dirty="0" err="1">
                          <a:solidFill>
                            <a:srgbClr val="000000"/>
                          </a:solidFill>
                          <a:effectLst/>
                        </a:rPr>
                        <a:t>mel</a:t>
                      </a:r>
                      <a:r>
                        <a:rPr lang="en-US" sz="1100" b="0" u="none" strike="noStrike" dirty="0">
                          <a:solidFill>
                            <a:srgbClr val="000000"/>
                          </a:solidFill>
                          <a:effectLst/>
                        </a:rPr>
                        <a:t> spectrogram</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155871"/>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7481005"/>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001307"/>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3299045"/>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3825746"/>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5203793"/>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2491254"/>
                  </a:ext>
                </a:extLst>
              </a:tr>
              <a:tr h="182880">
                <a:tc>
                  <a:txBody>
                    <a:bodyPr/>
                    <a:lstStyle/>
                    <a:p>
                      <a:pPr algn="l" fontAlgn="b"/>
                      <a:r>
                        <a:rPr lang="en-US" sz="1100" b="0" u="none" strike="noStrike" dirty="0" err="1">
                          <a:solidFill>
                            <a:srgbClr val="000000"/>
                          </a:solidFill>
                          <a:effectLst/>
                        </a:rPr>
                        <a:t>AudioAugmentMethod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7570330"/>
                  </a:ext>
                </a:extLst>
              </a:tr>
            </a:tbl>
          </a:graphicData>
        </a:graphic>
      </p:graphicFrame>
      <p:sp>
        <p:nvSpPr>
          <p:cNvPr id="7" name="Rectangle 6">
            <a:extLst>
              <a:ext uri="{FF2B5EF4-FFF2-40B4-BE49-F238E27FC236}">
                <a16:creationId xmlns:a16="http://schemas.microsoft.com/office/drawing/2014/main" id="{90DD04DD-00E8-2879-1B0A-5A44DB483F3E}"/>
              </a:ext>
            </a:extLst>
          </p:cNvPr>
          <p:cNvSpPr/>
          <p:nvPr/>
        </p:nvSpPr>
        <p:spPr>
          <a:xfrm>
            <a:off x="157580" y="0"/>
            <a:ext cx="10058400" cy="828130"/>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different MFCCs and Number of Mel Bands </a:t>
            </a:r>
          </a:p>
        </p:txBody>
      </p:sp>
      <p:sp>
        <p:nvSpPr>
          <p:cNvPr id="8" name="TextBox 7">
            <a:extLst>
              <a:ext uri="{FF2B5EF4-FFF2-40B4-BE49-F238E27FC236}">
                <a16:creationId xmlns:a16="http://schemas.microsoft.com/office/drawing/2014/main" id="{FFCE7A9D-E915-D232-E31E-A3BEE7C28E3A}"/>
              </a:ext>
            </a:extLst>
          </p:cNvPr>
          <p:cNvSpPr txBox="1"/>
          <p:nvPr/>
        </p:nvSpPr>
        <p:spPr>
          <a:xfrm>
            <a:off x="0" y="5757294"/>
            <a:ext cx="12192000" cy="584775"/>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Maximum average validation accuracy is observed for 30 MFCCs in case of MFCC features</a:t>
            </a:r>
          </a:p>
          <a:p>
            <a:pPr marL="285750" indent="-285750">
              <a:buFont typeface="Arial" panose="020B0604020202020204" pitchFamily="34" charset="0"/>
              <a:buChar char="•"/>
            </a:pPr>
            <a:r>
              <a:rPr lang="en-US" sz="1600" dirty="0"/>
              <a:t>Maximum average validation accuracy is observed for 20 # of Mel bands in case of log-</a:t>
            </a:r>
            <a:r>
              <a:rPr lang="en-US" sz="1600" dirty="0" err="1"/>
              <a:t>mel</a:t>
            </a:r>
            <a:r>
              <a:rPr lang="en-US" sz="1600" dirty="0"/>
              <a:t> spectrogram features</a:t>
            </a:r>
          </a:p>
        </p:txBody>
      </p:sp>
      <p:sp>
        <p:nvSpPr>
          <p:cNvPr id="9" name="Rectangle 8">
            <a:extLst>
              <a:ext uri="{FF2B5EF4-FFF2-40B4-BE49-F238E27FC236}">
                <a16:creationId xmlns:a16="http://schemas.microsoft.com/office/drawing/2014/main" id="{85FB1551-F907-466B-02D2-DA9AC575A343}"/>
              </a:ext>
            </a:extLst>
          </p:cNvPr>
          <p:cNvSpPr/>
          <p:nvPr/>
        </p:nvSpPr>
        <p:spPr>
          <a:xfrm>
            <a:off x="3437255" y="1223908"/>
            <a:ext cx="719963" cy="28201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296926-487E-D8EF-34A7-814E79D49325}"/>
              </a:ext>
            </a:extLst>
          </p:cNvPr>
          <p:cNvSpPr/>
          <p:nvPr/>
        </p:nvSpPr>
        <p:spPr>
          <a:xfrm>
            <a:off x="8472742" y="1828800"/>
            <a:ext cx="1425402" cy="21587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52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124BD1A2-C897-B613-87EC-686EDFBCA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648" y="857647"/>
            <a:ext cx="3894604" cy="3035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7CAB016-1681-8E77-8CD0-67B4037E1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916" y="871326"/>
            <a:ext cx="4178420" cy="312951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EDF0BD2-CFE2-B0F9-EE84-57284E71B419}"/>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98734533-9399-9BCA-B7E1-30493E099B6D}"/>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37E8DC4-E43B-94BD-70CE-1AA53FDFA7BD}"/>
              </a:ext>
            </a:extLst>
          </p:cNvPr>
          <p:cNvSpPr>
            <a:spLocks noGrp="1"/>
          </p:cNvSpPr>
          <p:nvPr>
            <p:ph type="sldNum" sz="quarter" idx="12"/>
          </p:nvPr>
        </p:nvSpPr>
        <p:spPr/>
        <p:txBody>
          <a:bodyPr/>
          <a:lstStyle/>
          <a:p>
            <a:fld id="{6FE2BA73-EE50-403B-BDFA-8B12D5BE1CFF}" type="slidenum">
              <a:rPr lang="en-IN" smtClean="0"/>
              <a:pPr/>
              <a:t>14</a:t>
            </a:fld>
            <a:endParaRPr lang="en-IN"/>
          </a:p>
        </p:txBody>
      </p:sp>
      <p:pic>
        <p:nvPicPr>
          <p:cNvPr id="1026" name="Picture 2">
            <a:extLst>
              <a:ext uri="{FF2B5EF4-FFF2-40B4-BE49-F238E27FC236}">
                <a16:creationId xmlns:a16="http://schemas.microsoft.com/office/drawing/2014/main" id="{8B74E470-1D0F-17F2-BC37-7ED5F0A2A93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02" y="816104"/>
            <a:ext cx="3813410" cy="315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61970245-30B6-D41E-0C15-221222CA679C}"/>
              </a:ext>
            </a:extLst>
          </p:cNvPr>
          <p:cNvGraphicFramePr>
            <a:graphicFrameLocks noGrp="1"/>
          </p:cNvGraphicFramePr>
          <p:nvPr>
            <p:extLst>
              <p:ext uri="{D42A27DB-BD31-4B8C-83A1-F6EECF244321}">
                <p14:modId xmlns:p14="http://schemas.microsoft.com/office/powerpoint/2010/main" val="2241875119"/>
              </p:ext>
            </p:extLst>
          </p:nvPr>
        </p:nvGraphicFramePr>
        <p:xfrm>
          <a:off x="598065" y="4010852"/>
          <a:ext cx="2559913" cy="1463040"/>
        </p:xfrm>
        <a:graphic>
          <a:graphicData uri="http://schemas.openxmlformats.org/drawingml/2006/table">
            <a:tbl>
              <a:tblPr bandRow="1">
                <a:tableStyleId>{8EC20E35-A176-4012-BC5E-935CFFF8708E}</a:tableStyleId>
              </a:tblPr>
              <a:tblGrid>
                <a:gridCol w="1448568">
                  <a:extLst>
                    <a:ext uri="{9D8B030D-6E8A-4147-A177-3AD203B41FA5}">
                      <a16:colId xmlns:a16="http://schemas.microsoft.com/office/drawing/2014/main" val="3598744140"/>
                    </a:ext>
                  </a:extLst>
                </a:gridCol>
                <a:gridCol w="1111345">
                  <a:extLst>
                    <a:ext uri="{9D8B030D-6E8A-4147-A177-3AD203B41FA5}">
                      <a16:colId xmlns:a16="http://schemas.microsoft.com/office/drawing/2014/main" val="899423676"/>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956"/>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5683217"/>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8926500"/>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9087436"/>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7456435"/>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1190286"/>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8696384"/>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9948555"/>
                  </a:ext>
                </a:extLst>
              </a:tr>
            </a:tbl>
          </a:graphicData>
        </a:graphic>
      </p:graphicFrame>
      <p:sp>
        <p:nvSpPr>
          <p:cNvPr id="6" name="Rectangle 5">
            <a:extLst>
              <a:ext uri="{FF2B5EF4-FFF2-40B4-BE49-F238E27FC236}">
                <a16:creationId xmlns:a16="http://schemas.microsoft.com/office/drawing/2014/main" id="{DB679181-865B-D1C5-4011-FB7F9D57A78E}"/>
              </a:ext>
            </a:extLst>
          </p:cNvPr>
          <p:cNvSpPr/>
          <p:nvPr/>
        </p:nvSpPr>
        <p:spPr>
          <a:xfrm>
            <a:off x="157580" y="0"/>
            <a:ext cx="10058400" cy="828130"/>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LSTM units, number of Filters and Kernel Size</a:t>
            </a:r>
          </a:p>
        </p:txBody>
      </p:sp>
      <p:graphicFrame>
        <p:nvGraphicFramePr>
          <p:cNvPr id="7" name="Table 6">
            <a:extLst>
              <a:ext uri="{FF2B5EF4-FFF2-40B4-BE49-F238E27FC236}">
                <a16:creationId xmlns:a16="http://schemas.microsoft.com/office/drawing/2014/main" id="{9E88EEC8-5761-AB89-316E-575A0D86169A}"/>
              </a:ext>
            </a:extLst>
          </p:cNvPr>
          <p:cNvGraphicFramePr>
            <a:graphicFrameLocks noGrp="1"/>
          </p:cNvGraphicFramePr>
          <p:nvPr>
            <p:extLst>
              <p:ext uri="{D42A27DB-BD31-4B8C-83A1-F6EECF244321}">
                <p14:modId xmlns:p14="http://schemas.microsoft.com/office/powerpoint/2010/main" val="60291785"/>
              </p:ext>
            </p:extLst>
          </p:nvPr>
        </p:nvGraphicFramePr>
        <p:xfrm>
          <a:off x="6400775" y="4152751"/>
          <a:ext cx="2633249" cy="1280160"/>
        </p:xfrm>
        <a:graphic>
          <a:graphicData uri="http://schemas.openxmlformats.org/drawingml/2006/table">
            <a:tbl>
              <a:tblPr bandRow="1">
                <a:tableStyleId>{8EC20E35-A176-4012-BC5E-935CFFF8708E}</a:tableStyleId>
              </a:tblPr>
              <a:tblGrid>
                <a:gridCol w="1487592">
                  <a:extLst>
                    <a:ext uri="{9D8B030D-6E8A-4147-A177-3AD203B41FA5}">
                      <a16:colId xmlns:a16="http://schemas.microsoft.com/office/drawing/2014/main" val="879930474"/>
                    </a:ext>
                  </a:extLst>
                </a:gridCol>
                <a:gridCol w="1145657">
                  <a:extLst>
                    <a:ext uri="{9D8B030D-6E8A-4147-A177-3AD203B41FA5}">
                      <a16:colId xmlns:a16="http://schemas.microsoft.com/office/drawing/2014/main" val="3386268731"/>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488842"/>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6150300"/>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7756342"/>
                  </a:ext>
                </a:extLst>
              </a:tr>
              <a:tr h="182880">
                <a:tc>
                  <a:txBody>
                    <a:bodyPr/>
                    <a:lstStyle/>
                    <a:p>
                      <a:pPr algn="l" fontAlgn="b"/>
                      <a:r>
                        <a:rPr lang="en-US" sz="1100" b="0" u="none" strike="noStrike" dirty="0">
                          <a:solidFill>
                            <a:srgbClr val="000000"/>
                          </a:solidFill>
                          <a:effectLst/>
                        </a:rPr>
                        <a:t>normalization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4797608"/>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2873334"/>
                  </a:ext>
                </a:extLst>
              </a:tr>
              <a:tr h="182880">
                <a:tc>
                  <a:txBody>
                    <a:bodyPr/>
                    <a:lstStyle/>
                    <a:p>
                      <a:pPr algn="l" fontAlgn="b"/>
                      <a:r>
                        <a:rPr lang="en-US" sz="1100" b="0" u="none" strike="noStrike">
                          <a:solidFill>
                            <a:srgbClr val="000000"/>
                          </a:solidFill>
                          <a:effectLst/>
                        </a:rPr>
                        <a:t>SpecAugmentation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7344029"/>
                  </a:ext>
                </a:extLst>
              </a:tr>
              <a:tr h="182880">
                <a:tc>
                  <a:txBody>
                    <a:bodyPr/>
                    <a:lstStyle/>
                    <a:p>
                      <a:pPr algn="l" fontAlgn="b"/>
                      <a:r>
                        <a:rPr lang="en-US" sz="1100" b="0" u="none" strike="noStrike" dirty="0" err="1">
                          <a:solidFill>
                            <a:srgbClr val="000000"/>
                          </a:solidFill>
                          <a:effectLst/>
                        </a:rPr>
                        <a:t>AudioAugmentMethod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5615741"/>
                  </a:ext>
                </a:extLst>
              </a:tr>
            </a:tbl>
          </a:graphicData>
        </a:graphic>
      </p:graphicFrame>
      <p:sp>
        <p:nvSpPr>
          <p:cNvPr id="8" name="Rectangle 7">
            <a:extLst>
              <a:ext uri="{FF2B5EF4-FFF2-40B4-BE49-F238E27FC236}">
                <a16:creationId xmlns:a16="http://schemas.microsoft.com/office/drawing/2014/main" id="{94B8DF47-2440-4CC7-1CE1-A36EA15CE9D7}"/>
              </a:ext>
            </a:extLst>
          </p:cNvPr>
          <p:cNvSpPr/>
          <p:nvPr/>
        </p:nvSpPr>
        <p:spPr>
          <a:xfrm>
            <a:off x="3239296" y="1404594"/>
            <a:ext cx="576646" cy="24132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2459B1-18B8-58A3-EB58-BA82646946A3}"/>
              </a:ext>
            </a:extLst>
          </p:cNvPr>
          <p:cNvSpPr/>
          <p:nvPr/>
        </p:nvSpPr>
        <p:spPr>
          <a:xfrm>
            <a:off x="4485198" y="1329178"/>
            <a:ext cx="1246299" cy="24886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0EF9AF-CB22-FC0B-1BE1-D3223F00D186}"/>
              </a:ext>
            </a:extLst>
          </p:cNvPr>
          <p:cNvSpPr txBox="1"/>
          <p:nvPr/>
        </p:nvSpPr>
        <p:spPr>
          <a:xfrm>
            <a:off x="0" y="5512192"/>
            <a:ext cx="12192000" cy="830997"/>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Increasing the number of LSTM units, increases the average validation accuracy. Maximum average validation accuracy is observed for 512 LSTM units</a:t>
            </a:r>
          </a:p>
          <a:p>
            <a:pPr marL="285750" indent="-285750">
              <a:buFont typeface="Arial" panose="020B0604020202020204" pitchFamily="34" charset="0"/>
              <a:buChar char="•"/>
            </a:pPr>
            <a:r>
              <a:rPr lang="en-US" sz="1600" dirty="0"/>
              <a:t>Maximum average validation accuracy is observed for 16# of Filters and Kernel Size of 3</a:t>
            </a:r>
          </a:p>
        </p:txBody>
      </p:sp>
      <p:sp>
        <p:nvSpPr>
          <p:cNvPr id="12" name="Rectangle 11">
            <a:extLst>
              <a:ext uri="{FF2B5EF4-FFF2-40B4-BE49-F238E27FC236}">
                <a16:creationId xmlns:a16="http://schemas.microsoft.com/office/drawing/2014/main" id="{F8D297BD-78A5-9643-48D1-63C84F46FE2B}"/>
              </a:ext>
            </a:extLst>
          </p:cNvPr>
          <p:cNvSpPr/>
          <p:nvPr/>
        </p:nvSpPr>
        <p:spPr>
          <a:xfrm>
            <a:off x="8680750" y="1329178"/>
            <a:ext cx="1246299" cy="23755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94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32B0A80-825D-665C-7C46-075A84404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833" y="984990"/>
            <a:ext cx="4359653" cy="44626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8146EF8-66AC-FFA3-EC19-B8A5AF05F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99" y="862526"/>
            <a:ext cx="3269117" cy="2938169"/>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394B818-2FDF-5524-6CB1-9BAE77C4071F}"/>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2496D3A2-775F-B697-CAA0-1FF35913B507}"/>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5E0426B-11A1-FA84-1474-057EC2E8CA49}"/>
              </a:ext>
            </a:extLst>
          </p:cNvPr>
          <p:cNvSpPr>
            <a:spLocks noGrp="1"/>
          </p:cNvSpPr>
          <p:nvPr>
            <p:ph type="sldNum" sz="quarter" idx="12"/>
          </p:nvPr>
        </p:nvSpPr>
        <p:spPr/>
        <p:txBody>
          <a:bodyPr/>
          <a:lstStyle/>
          <a:p>
            <a:fld id="{6FE2BA73-EE50-403B-BDFA-8B12D5BE1CFF}" type="slidenum">
              <a:rPr lang="en-IN" smtClean="0"/>
              <a:pPr/>
              <a:t>15</a:t>
            </a:fld>
            <a:endParaRPr lang="en-IN"/>
          </a:p>
        </p:txBody>
      </p:sp>
      <p:sp>
        <p:nvSpPr>
          <p:cNvPr id="7" name="Rectangle 6">
            <a:extLst>
              <a:ext uri="{FF2B5EF4-FFF2-40B4-BE49-F238E27FC236}">
                <a16:creationId xmlns:a16="http://schemas.microsoft.com/office/drawing/2014/main" id="{5ED20AAC-4387-13D7-0473-18334212ADD4}"/>
              </a:ext>
            </a:extLst>
          </p:cNvPr>
          <p:cNvSpPr/>
          <p:nvPr/>
        </p:nvSpPr>
        <p:spPr>
          <a:xfrm>
            <a:off x="157580" y="0"/>
            <a:ext cx="10058400" cy="770672"/>
          </a:xfrm>
          <a:prstGeom prst="rect">
            <a:avLst/>
          </a:prstGeom>
        </p:spPr>
        <p:txBody>
          <a:bodyPr vert="horz" lIns="91440" tIns="45720" rIns="91440" bIns="45720" rtlCol="0" anchor="b">
            <a:normAutofit fontScale="92500"/>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Validation Accuracy for different Augmentations</a:t>
            </a:r>
          </a:p>
        </p:txBody>
      </p:sp>
      <p:sp>
        <p:nvSpPr>
          <p:cNvPr id="8" name="TextBox 7">
            <a:extLst>
              <a:ext uri="{FF2B5EF4-FFF2-40B4-BE49-F238E27FC236}">
                <a16:creationId xmlns:a16="http://schemas.microsoft.com/office/drawing/2014/main" id="{6A04E231-3566-D17E-7E5F-F4867EBC36AE}"/>
              </a:ext>
            </a:extLst>
          </p:cNvPr>
          <p:cNvSpPr txBox="1"/>
          <p:nvPr/>
        </p:nvSpPr>
        <p:spPr>
          <a:xfrm>
            <a:off x="1230" y="5508014"/>
            <a:ext cx="12192000" cy="830997"/>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Spectrogram augmentation doesn’t improve the average validation accuracy</a:t>
            </a:r>
          </a:p>
          <a:p>
            <a:pPr marL="285750" indent="-285750">
              <a:buFont typeface="Arial" panose="020B0604020202020204" pitchFamily="34" charset="0"/>
              <a:buChar char="•"/>
            </a:pPr>
            <a:r>
              <a:rPr lang="en-US" sz="1600" dirty="0"/>
              <a:t>Average validation accuracy is significantly improved by using augmented audio files in train dataset</a:t>
            </a:r>
          </a:p>
          <a:p>
            <a:pPr marL="285750" indent="-285750">
              <a:buFont typeface="Arial" panose="020B0604020202020204" pitchFamily="34" charset="0"/>
              <a:buChar char="•"/>
            </a:pPr>
            <a:r>
              <a:rPr lang="en-US" sz="1600" dirty="0"/>
              <a:t>Maximum average validation accuracy is obtained by using all four types of audio data augmentations</a:t>
            </a:r>
          </a:p>
        </p:txBody>
      </p:sp>
      <p:sp>
        <p:nvSpPr>
          <p:cNvPr id="9" name="Rectangle 8">
            <a:extLst>
              <a:ext uri="{FF2B5EF4-FFF2-40B4-BE49-F238E27FC236}">
                <a16:creationId xmlns:a16="http://schemas.microsoft.com/office/drawing/2014/main" id="{E547E60F-D08A-B798-AF05-DCCBB8187DC4}"/>
              </a:ext>
            </a:extLst>
          </p:cNvPr>
          <p:cNvSpPr/>
          <p:nvPr/>
        </p:nvSpPr>
        <p:spPr>
          <a:xfrm>
            <a:off x="641023" y="1263192"/>
            <a:ext cx="1008668" cy="23567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D2A765-011F-807F-5E21-A26AFAA84BAF}"/>
              </a:ext>
            </a:extLst>
          </p:cNvPr>
          <p:cNvSpPr/>
          <p:nvPr/>
        </p:nvSpPr>
        <p:spPr>
          <a:xfrm>
            <a:off x="7136091" y="1300899"/>
            <a:ext cx="782423" cy="27620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43DB6F73-3266-825D-A19B-7C8AD9F60149}"/>
              </a:ext>
            </a:extLst>
          </p:cNvPr>
          <p:cNvGraphicFramePr>
            <a:graphicFrameLocks noGrp="1"/>
          </p:cNvGraphicFramePr>
          <p:nvPr>
            <p:extLst>
              <p:ext uri="{D42A27DB-BD31-4B8C-83A1-F6EECF244321}">
                <p14:modId xmlns:p14="http://schemas.microsoft.com/office/powerpoint/2010/main" val="266539429"/>
              </p:ext>
            </p:extLst>
          </p:nvPr>
        </p:nvGraphicFramePr>
        <p:xfrm>
          <a:off x="415834" y="3871473"/>
          <a:ext cx="2620652" cy="1280160"/>
        </p:xfrm>
        <a:graphic>
          <a:graphicData uri="http://schemas.openxmlformats.org/drawingml/2006/table">
            <a:tbl>
              <a:tblPr bandRow="1">
                <a:tableStyleId>{8EC20E35-A176-4012-BC5E-935CFFF8708E}</a:tableStyleId>
              </a:tblPr>
              <a:tblGrid>
                <a:gridCol w="1508289">
                  <a:extLst>
                    <a:ext uri="{9D8B030D-6E8A-4147-A177-3AD203B41FA5}">
                      <a16:colId xmlns:a16="http://schemas.microsoft.com/office/drawing/2014/main" val="3928265474"/>
                    </a:ext>
                  </a:extLst>
                </a:gridCol>
                <a:gridCol w="1112363">
                  <a:extLst>
                    <a:ext uri="{9D8B030D-6E8A-4147-A177-3AD203B41FA5}">
                      <a16:colId xmlns:a16="http://schemas.microsoft.com/office/drawing/2014/main" val="4224380106"/>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299070"/>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8140440"/>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8962642"/>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4765212"/>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6615019"/>
                  </a:ext>
                </a:extLst>
              </a:tr>
              <a:tr h="182880">
                <a:tc>
                  <a:txBody>
                    <a:bodyPr/>
                    <a:lstStyle/>
                    <a:p>
                      <a:pPr algn="l" fontAlgn="b"/>
                      <a:r>
                        <a:rPr lang="en-US" sz="1100" b="0" u="none" strike="noStrike">
                          <a:solidFill>
                            <a:srgbClr val="000000"/>
                          </a:solidFill>
                          <a:effectLst/>
                        </a:rPr>
                        <a:t>AudioAugmentation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TRUE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3080081"/>
                  </a:ext>
                </a:extLst>
              </a:tr>
              <a:tr h="182880">
                <a:tc>
                  <a:txBody>
                    <a:bodyPr/>
                    <a:lstStyle/>
                    <a:p>
                      <a:pPr algn="l" fontAlgn="b"/>
                      <a:r>
                        <a:rPr lang="en-US" sz="1100" b="0" u="none" strike="noStrike">
                          <a:solidFill>
                            <a:srgbClr val="000000"/>
                          </a:solidFill>
                          <a:effectLst/>
                        </a:rPr>
                        <a:t>AudioAugmentMethod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noise, pitch, None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3516643"/>
                  </a:ext>
                </a:extLst>
              </a:tr>
            </a:tbl>
          </a:graphicData>
        </a:graphic>
      </p:graphicFrame>
      <p:graphicFrame>
        <p:nvGraphicFramePr>
          <p:cNvPr id="14" name="Table 13">
            <a:extLst>
              <a:ext uri="{FF2B5EF4-FFF2-40B4-BE49-F238E27FC236}">
                <a16:creationId xmlns:a16="http://schemas.microsoft.com/office/drawing/2014/main" id="{04FB3734-D015-51B5-5E66-695401BBF1E0}"/>
              </a:ext>
            </a:extLst>
          </p:cNvPr>
          <p:cNvGraphicFramePr>
            <a:graphicFrameLocks noGrp="1"/>
          </p:cNvGraphicFramePr>
          <p:nvPr>
            <p:extLst>
              <p:ext uri="{D42A27DB-BD31-4B8C-83A1-F6EECF244321}">
                <p14:modId xmlns:p14="http://schemas.microsoft.com/office/powerpoint/2010/main" val="4096077679"/>
              </p:ext>
            </p:extLst>
          </p:nvPr>
        </p:nvGraphicFramePr>
        <p:xfrm>
          <a:off x="8116703" y="1414975"/>
          <a:ext cx="1727543" cy="1280160"/>
        </p:xfrm>
        <a:graphic>
          <a:graphicData uri="http://schemas.openxmlformats.org/drawingml/2006/table">
            <a:tbl>
              <a:tblPr bandRow="1">
                <a:tableStyleId>{8EC20E35-A176-4012-BC5E-935CFFF8708E}</a:tableStyleId>
              </a:tblPr>
              <a:tblGrid>
                <a:gridCol w="1237350">
                  <a:extLst>
                    <a:ext uri="{9D8B030D-6E8A-4147-A177-3AD203B41FA5}">
                      <a16:colId xmlns:a16="http://schemas.microsoft.com/office/drawing/2014/main" val="1590885582"/>
                    </a:ext>
                  </a:extLst>
                </a:gridCol>
                <a:gridCol w="490193">
                  <a:extLst>
                    <a:ext uri="{9D8B030D-6E8A-4147-A177-3AD203B41FA5}">
                      <a16:colId xmlns:a16="http://schemas.microsoft.com/office/drawing/2014/main" val="1458593217"/>
                    </a:ext>
                  </a:extLst>
                </a:gridCol>
              </a:tblGrid>
              <a:tr h="182880">
                <a:tc>
                  <a:txBody>
                    <a:bodyPr/>
                    <a:lstStyle/>
                    <a:p>
                      <a:pPr algn="l" fontAlgn="b"/>
                      <a:r>
                        <a:rPr lang="en-US" sz="1100" b="0" u="none" strike="noStrike">
                          <a:solidFill>
                            <a:srgbClr val="000000"/>
                          </a:solidFill>
                          <a:effectLst/>
                        </a:rPr>
                        <a:t>features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mfcc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0220472"/>
                  </a:ext>
                </a:extLst>
              </a:tr>
              <a:tr h="182880">
                <a:tc>
                  <a:txBody>
                    <a:bodyPr/>
                    <a:lstStyle/>
                    <a:p>
                      <a:pPr algn="l" fontAlgn="b"/>
                      <a:r>
                        <a:rPr lang="en-US" sz="1100" b="0" u="none" strike="noStrike">
                          <a:solidFill>
                            <a:srgbClr val="000000"/>
                          </a:solidFill>
                          <a:effectLst/>
                        </a:rPr>
                        <a:t>n_mfcc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1626795"/>
                  </a:ext>
                </a:extLst>
              </a:tr>
              <a:tr h="182880">
                <a:tc>
                  <a:txBody>
                    <a:bodyPr/>
                    <a:lstStyle/>
                    <a:p>
                      <a:pPr algn="l" fontAlgn="b"/>
                      <a:r>
                        <a:rPr lang="en-US" sz="1100" b="0" u="none" strike="noStrike">
                          <a:solidFill>
                            <a:srgbClr val="000000"/>
                          </a:solidFill>
                          <a:effectLst/>
                        </a:rPr>
                        <a:t>lstm_out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2671126"/>
                  </a:ext>
                </a:extLst>
              </a:tr>
              <a:tr h="182880">
                <a:tc>
                  <a:txBody>
                    <a:bodyPr/>
                    <a:lstStyle/>
                    <a:p>
                      <a:pPr algn="l" fontAlgn="b"/>
                      <a:r>
                        <a:rPr lang="en-US" sz="1100" b="0" u="none" strike="noStrike">
                          <a:solidFill>
                            <a:srgbClr val="000000"/>
                          </a:solidFill>
                          <a:effectLst/>
                        </a:rPr>
                        <a:t>n_filters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1452189"/>
                  </a:ext>
                </a:extLst>
              </a:tr>
              <a:tr h="182880">
                <a:tc>
                  <a:txBody>
                    <a:bodyPr/>
                    <a:lstStyle/>
                    <a:p>
                      <a:pPr algn="l" fontAlgn="b"/>
                      <a:r>
                        <a:rPr lang="en-US" sz="1100" b="0" u="none" strike="noStrike">
                          <a:solidFill>
                            <a:srgbClr val="000000"/>
                          </a:solidFill>
                          <a:effectLst/>
                        </a:rPr>
                        <a:t>kernel_size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650961"/>
                  </a:ext>
                </a:extLst>
              </a:tr>
              <a:tr h="182880">
                <a:tc>
                  <a:txBody>
                    <a:bodyPr/>
                    <a:lstStyle/>
                    <a:p>
                      <a:pPr algn="l" fontAlgn="b"/>
                      <a:r>
                        <a:rPr lang="en-US" sz="1100" b="0" u="none" strike="noStrike">
                          <a:solidFill>
                            <a:srgbClr val="000000"/>
                          </a:solidFill>
                          <a:effectLst/>
                        </a:rPr>
                        <a:t>normalization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FALSE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748622"/>
                  </a:ext>
                </a:extLst>
              </a:tr>
              <a:tr h="182880">
                <a:tc>
                  <a:txBody>
                    <a:bodyPr/>
                    <a:lstStyle/>
                    <a:p>
                      <a:pPr algn="l" fontAlgn="b"/>
                      <a:r>
                        <a:rPr lang="en-US" sz="1100" b="0" u="none" strike="noStrike" dirty="0" err="1">
                          <a:solidFill>
                            <a:srgbClr val="000000"/>
                          </a:solidFill>
                          <a:effectLst/>
                        </a:rPr>
                        <a:t>SpecAugmentation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FALSE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9745610"/>
                  </a:ext>
                </a:extLst>
              </a:tr>
            </a:tbl>
          </a:graphicData>
        </a:graphic>
      </p:graphicFrame>
      <p:graphicFrame>
        <p:nvGraphicFramePr>
          <p:cNvPr id="16" name="Table 15">
            <a:extLst>
              <a:ext uri="{FF2B5EF4-FFF2-40B4-BE49-F238E27FC236}">
                <a16:creationId xmlns:a16="http://schemas.microsoft.com/office/drawing/2014/main" id="{FF4BF5F9-2F92-DF88-C19E-94500255200C}"/>
              </a:ext>
            </a:extLst>
          </p:cNvPr>
          <p:cNvGraphicFramePr>
            <a:graphicFrameLocks noGrp="1"/>
          </p:cNvGraphicFramePr>
          <p:nvPr>
            <p:extLst>
              <p:ext uri="{D42A27DB-BD31-4B8C-83A1-F6EECF244321}">
                <p14:modId xmlns:p14="http://schemas.microsoft.com/office/powerpoint/2010/main" val="2127445271"/>
              </p:ext>
            </p:extLst>
          </p:nvPr>
        </p:nvGraphicFramePr>
        <p:xfrm>
          <a:off x="7694942" y="3886005"/>
          <a:ext cx="4445053" cy="1577340"/>
        </p:xfrm>
        <a:graphic>
          <a:graphicData uri="http://schemas.openxmlformats.org/drawingml/2006/table">
            <a:tbl>
              <a:tblPr/>
              <a:tblGrid>
                <a:gridCol w="1112519">
                  <a:extLst>
                    <a:ext uri="{9D8B030D-6E8A-4147-A177-3AD203B41FA5}">
                      <a16:colId xmlns:a16="http://schemas.microsoft.com/office/drawing/2014/main" val="3473628840"/>
                    </a:ext>
                  </a:extLst>
                </a:gridCol>
                <a:gridCol w="632460">
                  <a:extLst>
                    <a:ext uri="{9D8B030D-6E8A-4147-A177-3AD203B41FA5}">
                      <a16:colId xmlns:a16="http://schemas.microsoft.com/office/drawing/2014/main" val="775878133"/>
                    </a:ext>
                  </a:extLst>
                </a:gridCol>
                <a:gridCol w="677820">
                  <a:extLst>
                    <a:ext uri="{9D8B030D-6E8A-4147-A177-3AD203B41FA5}">
                      <a16:colId xmlns:a16="http://schemas.microsoft.com/office/drawing/2014/main" val="1394637392"/>
                    </a:ext>
                  </a:extLst>
                </a:gridCol>
                <a:gridCol w="419142">
                  <a:extLst>
                    <a:ext uri="{9D8B030D-6E8A-4147-A177-3AD203B41FA5}">
                      <a16:colId xmlns:a16="http://schemas.microsoft.com/office/drawing/2014/main" val="3376116197"/>
                    </a:ext>
                  </a:extLst>
                </a:gridCol>
                <a:gridCol w="581078">
                  <a:extLst>
                    <a:ext uri="{9D8B030D-6E8A-4147-A177-3AD203B41FA5}">
                      <a16:colId xmlns:a16="http://schemas.microsoft.com/office/drawing/2014/main" val="4238050801"/>
                    </a:ext>
                  </a:extLst>
                </a:gridCol>
                <a:gridCol w="721588">
                  <a:extLst>
                    <a:ext uri="{9D8B030D-6E8A-4147-A177-3AD203B41FA5}">
                      <a16:colId xmlns:a16="http://schemas.microsoft.com/office/drawing/2014/main" val="243898624"/>
                    </a:ext>
                  </a:extLst>
                </a:gridCol>
                <a:gridCol w="300446">
                  <a:extLst>
                    <a:ext uri="{9D8B030D-6E8A-4147-A177-3AD203B41FA5}">
                      <a16:colId xmlns:a16="http://schemas.microsoft.com/office/drawing/2014/main" val="487451094"/>
                    </a:ext>
                  </a:extLst>
                </a:gridCol>
              </a:tblGrid>
              <a:tr h="0">
                <a:tc rowSpan="2">
                  <a:txBody>
                    <a:bodyPr/>
                    <a:lstStyle/>
                    <a:p>
                      <a:pPr algn="ctr" fontAlgn="ctr"/>
                      <a:endParaRPr lang="en-US" sz="1000" b="0" i="0" u="none" strike="noStrike" dirty="0">
                        <a:solidFill>
                          <a:srgbClr val="000000"/>
                        </a:solidFill>
                        <a:effectLst/>
                        <a:latin typeface="Calibri" panose="020F0502020204030204" pitchFamily="34" charset="0"/>
                      </a:endParaRPr>
                    </a:p>
                  </a:txBody>
                  <a:tcPr marL="18000" marR="1800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b"/>
                      <a:r>
                        <a:rPr lang="en-US" sz="1000" b="0" i="0" u="none" strike="noStrike" dirty="0">
                          <a:solidFill>
                            <a:srgbClr val="000000"/>
                          </a:solidFill>
                          <a:effectLst/>
                          <a:latin typeface="Calibri" panose="020F0502020204030204" pitchFamily="34" charset="0"/>
                        </a:rPr>
                        <a:t>Train dataset</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Calibri" panose="020F0502020204030204" pitchFamily="34" charset="0"/>
                        </a:rPr>
                        <a:t>Validation dataset</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5110850"/>
                  </a:ext>
                </a:extLst>
              </a:tr>
              <a:tr h="232895">
                <a:tc vMerge="1">
                  <a:txBody>
                    <a:bodyPr/>
                    <a:lstStyle/>
                    <a:p>
                      <a:endParaRPr lang="en-US"/>
                    </a:p>
                  </a:txBody>
                  <a:tcPr/>
                </a:tc>
                <a:tc>
                  <a:txBody>
                    <a:bodyPr/>
                    <a:lstStyle/>
                    <a:p>
                      <a:pPr algn="ctr" fontAlgn="ctr"/>
                      <a:r>
                        <a:rPr lang="en-US" sz="1000" b="0" i="0" u="none" strike="noStrike" dirty="0">
                          <a:solidFill>
                            <a:srgbClr val="000000"/>
                          </a:solidFill>
                          <a:effectLst/>
                          <a:latin typeface="Calibri" panose="020F0502020204030204" pitchFamily="34" charset="0"/>
                        </a:rPr>
                        <a:t>Original audio files</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Augmented audio files </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Total</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Original audio files</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Augmented audio files </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Total</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26590703"/>
                  </a:ext>
                </a:extLst>
              </a:tr>
              <a:tr h="119288">
                <a:tc>
                  <a:txBody>
                    <a:bodyPr/>
                    <a:lstStyle/>
                    <a:p>
                      <a:pPr algn="l" fontAlgn="b"/>
                      <a:r>
                        <a:rPr lang="en-US" sz="1000" b="0" i="0" u="none" strike="noStrike" dirty="0">
                          <a:solidFill>
                            <a:srgbClr val="000000"/>
                          </a:solidFill>
                          <a:effectLst/>
                          <a:latin typeface="Calibri" panose="020F0502020204030204" pitchFamily="34" charset="0"/>
                        </a:rPr>
                        <a:t>None</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1152</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1152</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368529"/>
                  </a:ext>
                </a:extLst>
              </a:tr>
              <a:tr h="119288">
                <a:tc>
                  <a:txBody>
                    <a:bodyPr/>
                    <a:lstStyle/>
                    <a:p>
                      <a:pPr algn="l" fontAlgn="b"/>
                      <a:r>
                        <a:rPr lang="en-US" sz="1000" b="0" i="0" u="none" strike="noStrike" dirty="0">
                          <a:solidFill>
                            <a:srgbClr val="000000"/>
                          </a:solidFill>
                          <a:effectLst/>
                          <a:latin typeface="Calibri" panose="020F0502020204030204" pitchFamily="34" charset="0"/>
                        </a:rPr>
                        <a:t>noise, pitch, None</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1152</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963</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2115</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72323"/>
                  </a:ext>
                </a:extLst>
              </a:tr>
              <a:tr h="232895">
                <a:tc>
                  <a:txBody>
                    <a:bodyPr/>
                    <a:lstStyle/>
                    <a:p>
                      <a:pPr algn="l" fontAlgn="b"/>
                      <a:r>
                        <a:rPr lang="en-US" sz="1000" b="0" i="0" u="none" strike="noStrike" dirty="0">
                          <a:solidFill>
                            <a:srgbClr val="000000"/>
                          </a:solidFill>
                          <a:effectLst/>
                          <a:latin typeface="Calibri" panose="020F0502020204030204" pitchFamily="34" charset="0"/>
                        </a:rPr>
                        <a:t>noise, pitch, stretch, shift, None</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1152</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1169</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2321</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549073"/>
                  </a:ext>
                </a:extLst>
              </a:tr>
              <a:tr h="119288">
                <a:tc>
                  <a:txBody>
                    <a:bodyPr/>
                    <a:lstStyle/>
                    <a:p>
                      <a:pPr algn="l" fontAlgn="b"/>
                      <a:r>
                        <a:rPr lang="en-US" sz="1000" b="0" i="0" u="none" strike="noStrike" dirty="0">
                          <a:solidFill>
                            <a:srgbClr val="000000"/>
                          </a:solidFill>
                          <a:effectLst/>
                          <a:latin typeface="Calibri" panose="020F0502020204030204" pitchFamily="34" charset="0"/>
                        </a:rPr>
                        <a:t>noise, pitch</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1000" b="0" i="0" u="none" strike="noStrike">
                          <a:solidFill>
                            <a:srgbClr val="000000"/>
                          </a:solidFill>
                          <a:effectLst/>
                          <a:latin typeface="Calibri" panose="020F0502020204030204" pitchFamily="34" charset="0"/>
                        </a:rPr>
                        <a:t>1152</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1440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2592</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669754"/>
                  </a:ext>
                </a:extLst>
              </a:tr>
              <a:tr h="232895">
                <a:tc>
                  <a:txBody>
                    <a:bodyPr/>
                    <a:lstStyle/>
                    <a:p>
                      <a:pPr algn="l" fontAlgn="b"/>
                      <a:r>
                        <a:rPr lang="en-US" sz="1000" b="0" i="0" u="none" strike="noStrike" dirty="0">
                          <a:solidFill>
                            <a:srgbClr val="000000"/>
                          </a:solidFill>
                          <a:effectLst/>
                          <a:latin typeface="Calibri" panose="020F0502020204030204" pitchFamily="34" charset="0"/>
                        </a:rPr>
                        <a:t>noise, pitch, stretch, shift</a:t>
                      </a:r>
                    </a:p>
                  </a:txBody>
                  <a:tcPr marL="18000" marR="1800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1152</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1440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2592</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0</a:t>
                      </a:r>
                    </a:p>
                  </a:txBody>
                  <a:tcPr marL="18000" marR="1800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288</a:t>
                      </a:r>
                    </a:p>
                  </a:txBody>
                  <a:tcPr marL="18000" marR="1800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861782"/>
                  </a:ext>
                </a:extLst>
              </a:tr>
            </a:tbl>
          </a:graphicData>
        </a:graphic>
      </p:graphicFrame>
      <p:sp>
        <p:nvSpPr>
          <p:cNvPr id="5" name="TextBox 4">
            <a:extLst>
              <a:ext uri="{FF2B5EF4-FFF2-40B4-BE49-F238E27FC236}">
                <a16:creationId xmlns:a16="http://schemas.microsoft.com/office/drawing/2014/main" id="{50CF7867-3330-6B3D-124D-9937A49BD30B}"/>
              </a:ext>
            </a:extLst>
          </p:cNvPr>
          <p:cNvSpPr txBox="1"/>
          <p:nvPr/>
        </p:nvSpPr>
        <p:spPr>
          <a:xfrm>
            <a:off x="9479744" y="3429000"/>
            <a:ext cx="2016000"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a:t>Number of samples</a:t>
            </a:r>
          </a:p>
        </p:txBody>
      </p:sp>
    </p:spTree>
    <p:extLst>
      <p:ext uri="{BB962C8B-B14F-4D97-AF65-F5344CB8AC3E}">
        <p14:creationId xmlns:p14="http://schemas.microsoft.com/office/powerpoint/2010/main" val="92374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4B818-2FDF-5524-6CB1-9BAE77C4071F}"/>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2496D3A2-775F-B697-CAA0-1FF35913B507}"/>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95E0426B-11A1-FA84-1474-057EC2E8CA49}"/>
              </a:ext>
            </a:extLst>
          </p:cNvPr>
          <p:cNvSpPr>
            <a:spLocks noGrp="1"/>
          </p:cNvSpPr>
          <p:nvPr>
            <p:ph type="sldNum" sz="quarter" idx="12"/>
          </p:nvPr>
        </p:nvSpPr>
        <p:spPr/>
        <p:txBody>
          <a:bodyPr/>
          <a:lstStyle/>
          <a:p>
            <a:fld id="{6FE2BA73-EE50-403B-BDFA-8B12D5BE1CFF}" type="slidenum">
              <a:rPr lang="en-IN" smtClean="0"/>
              <a:pPr/>
              <a:t>16</a:t>
            </a:fld>
            <a:endParaRPr lang="en-IN"/>
          </a:p>
        </p:txBody>
      </p:sp>
      <p:sp>
        <p:nvSpPr>
          <p:cNvPr id="7" name="Rectangle 6">
            <a:extLst>
              <a:ext uri="{FF2B5EF4-FFF2-40B4-BE49-F238E27FC236}">
                <a16:creationId xmlns:a16="http://schemas.microsoft.com/office/drawing/2014/main" id="{5ED20AAC-4387-13D7-0473-18334212ADD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Tuned Model Performance Metrics</a:t>
            </a:r>
          </a:p>
        </p:txBody>
      </p:sp>
      <p:sp>
        <p:nvSpPr>
          <p:cNvPr id="19" name="TextBox 18">
            <a:extLst>
              <a:ext uri="{FF2B5EF4-FFF2-40B4-BE49-F238E27FC236}">
                <a16:creationId xmlns:a16="http://schemas.microsoft.com/office/drawing/2014/main" id="{7A9B599C-9631-F405-9A51-1945452323DA}"/>
              </a:ext>
            </a:extLst>
          </p:cNvPr>
          <p:cNvSpPr txBox="1"/>
          <p:nvPr/>
        </p:nvSpPr>
        <p:spPr>
          <a:xfrm>
            <a:off x="1625065" y="876451"/>
            <a:ext cx="248532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Scores per Fold</a:t>
            </a:r>
          </a:p>
        </p:txBody>
      </p:sp>
      <p:sp>
        <p:nvSpPr>
          <p:cNvPr id="20" name="TextBox 19">
            <a:extLst>
              <a:ext uri="{FF2B5EF4-FFF2-40B4-BE49-F238E27FC236}">
                <a16:creationId xmlns:a16="http://schemas.microsoft.com/office/drawing/2014/main" id="{D508F7AD-E910-8E21-8ED8-13F2DE791B00}"/>
              </a:ext>
            </a:extLst>
          </p:cNvPr>
          <p:cNvSpPr txBox="1"/>
          <p:nvPr/>
        </p:nvSpPr>
        <p:spPr>
          <a:xfrm>
            <a:off x="7730654" y="876451"/>
            <a:ext cx="3053214"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Accuracy and Loss of last Fold</a:t>
            </a:r>
          </a:p>
        </p:txBody>
      </p:sp>
      <p:sp>
        <p:nvSpPr>
          <p:cNvPr id="21" name="TextBox 20">
            <a:extLst>
              <a:ext uri="{FF2B5EF4-FFF2-40B4-BE49-F238E27FC236}">
                <a16:creationId xmlns:a16="http://schemas.microsoft.com/office/drawing/2014/main" id="{F83CA3F6-C177-FBE1-2BEB-B00DDD200FEA}"/>
              </a:ext>
            </a:extLst>
          </p:cNvPr>
          <p:cNvSpPr txBox="1"/>
          <p:nvPr/>
        </p:nvSpPr>
        <p:spPr>
          <a:xfrm>
            <a:off x="2091244" y="3427408"/>
            <a:ext cx="7877508"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dirty="0"/>
              <a:t>Predictions using model from last fold on train and validation dataset of last fold</a:t>
            </a:r>
            <a:endParaRPr lang="en-US" sz="1800" dirty="0"/>
          </a:p>
        </p:txBody>
      </p:sp>
      <p:pic>
        <p:nvPicPr>
          <p:cNvPr id="24" name="Picture 23">
            <a:extLst>
              <a:ext uri="{FF2B5EF4-FFF2-40B4-BE49-F238E27FC236}">
                <a16:creationId xmlns:a16="http://schemas.microsoft.com/office/drawing/2014/main" id="{4CC117E3-6641-A166-7244-558B92518E06}"/>
              </a:ext>
            </a:extLst>
          </p:cNvPr>
          <p:cNvPicPr>
            <a:picLocks noChangeAspect="1"/>
          </p:cNvPicPr>
          <p:nvPr/>
        </p:nvPicPr>
        <p:blipFill>
          <a:blip r:embed="rId3"/>
          <a:stretch>
            <a:fillRect/>
          </a:stretch>
        </p:blipFill>
        <p:spPr>
          <a:xfrm>
            <a:off x="94102" y="1370619"/>
            <a:ext cx="5422066" cy="1879361"/>
          </a:xfrm>
          <a:prstGeom prst="rect">
            <a:avLst/>
          </a:prstGeom>
        </p:spPr>
      </p:pic>
      <p:pic>
        <p:nvPicPr>
          <p:cNvPr id="3080" name="Picture 8">
            <a:extLst>
              <a:ext uri="{FF2B5EF4-FFF2-40B4-BE49-F238E27FC236}">
                <a16:creationId xmlns:a16="http://schemas.microsoft.com/office/drawing/2014/main" id="{CD3D0367-1E6E-D77A-A5EF-E8A94A103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518" y="1329948"/>
            <a:ext cx="6147561" cy="206340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384C8E8-C569-439A-0B4F-5E98A7796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579" y="3796802"/>
            <a:ext cx="2899119" cy="254817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6FF18AC-59BA-1F11-E307-19AD309B6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718" y="3796740"/>
            <a:ext cx="2899119" cy="254817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C3F8792-0900-81CF-8AFC-412A9E284589}"/>
              </a:ext>
            </a:extLst>
          </p:cNvPr>
          <p:cNvPicPr>
            <a:picLocks noChangeAspect="1"/>
          </p:cNvPicPr>
          <p:nvPr/>
        </p:nvPicPr>
        <p:blipFill>
          <a:blip r:embed="rId7"/>
          <a:stretch>
            <a:fillRect/>
          </a:stretch>
        </p:blipFill>
        <p:spPr>
          <a:xfrm>
            <a:off x="5996985" y="4022776"/>
            <a:ext cx="2933954" cy="1966130"/>
          </a:xfrm>
          <a:prstGeom prst="rect">
            <a:avLst/>
          </a:prstGeom>
        </p:spPr>
      </p:pic>
      <p:pic>
        <p:nvPicPr>
          <p:cNvPr id="32" name="Picture 31">
            <a:extLst>
              <a:ext uri="{FF2B5EF4-FFF2-40B4-BE49-F238E27FC236}">
                <a16:creationId xmlns:a16="http://schemas.microsoft.com/office/drawing/2014/main" id="{4F2CFACA-C43D-5148-92B5-BC0067C7F1C1}"/>
              </a:ext>
            </a:extLst>
          </p:cNvPr>
          <p:cNvPicPr>
            <a:picLocks noChangeAspect="1"/>
          </p:cNvPicPr>
          <p:nvPr/>
        </p:nvPicPr>
        <p:blipFill>
          <a:blip r:embed="rId8"/>
          <a:stretch>
            <a:fillRect/>
          </a:stretch>
        </p:blipFill>
        <p:spPr>
          <a:xfrm>
            <a:off x="9037679" y="4046251"/>
            <a:ext cx="3025402" cy="1966130"/>
          </a:xfrm>
          <a:prstGeom prst="rect">
            <a:avLst/>
          </a:prstGeom>
        </p:spPr>
      </p:pic>
    </p:spTree>
    <p:extLst>
      <p:ext uri="{BB962C8B-B14F-4D97-AF65-F5344CB8AC3E}">
        <p14:creationId xmlns:p14="http://schemas.microsoft.com/office/powerpoint/2010/main" val="390600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46BDE-E677-732E-94EC-1E98F74A7410}"/>
              </a:ext>
            </a:extLst>
          </p:cNvPr>
          <p:cNvSpPr>
            <a:spLocks noGrp="1"/>
          </p:cNvSpPr>
          <p:nvPr>
            <p:ph type="dt" sz="half" idx="10"/>
          </p:nvPr>
        </p:nvSpPr>
        <p:spPr/>
        <p:txBody>
          <a:bodyPr/>
          <a:lstStyle/>
          <a:p>
            <a:r>
              <a:rPr lang="en-US"/>
              <a:t>Feb-2023</a:t>
            </a:r>
            <a:endParaRPr lang="en-IN" dirty="0"/>
          </a:p>
        </p:txBody>
      </p:sp>
      <p:sp>
        <p:nvSpPr>
          <p:cNvPr id="3" name="Footer Placeholder 2">
            <a:extLst>
              <a:ext uri="{FF2B5EF4-FFF2-40B4-BE49-F238E27FC236}">
                <a16:creationId xmlns:a16="http://schemas.microsoft.com/office/drawing/2014/main" id="{F408C7F2-A867-6071-EF8C-07DB45E6157F}"/>
              </a:ext>
            </a:extLst>
          </p:cNvPr>
          <p:cNvSpPr>
            <a:spLocks noGrp="1"/>
          </p:cNvSpPr>
          <p:nvPr>
            <p:ph type="ftr" sz="quarter" idx="11"/>
          </p:nvPr>
        </p:nvSpPr>
        <p:spPr/>
        <p:txBody>
          <a:bodyPr/>
          <a:lstStyle/>
          <a:p>
            <a:r>
              <a:rPr lang="en-US" sz="1200">
                <a:latin typeface="+mn-lt"/>
              </a:rPr>
              <a:t>Emotion Recognition From Speech and Beyond</a:t>
            </a:r>
            <a:endParaRPr lang="en-IN" dirty="0"/>
          </a:p>
        </p:txBody>
      </p:sp>
      <p:sp>
        <p:nvSpPr>
          <p:cNvPr id="4" name="Slide Number Placeholder 3">
            <a:extLst>
              <a:ext uri="{FF2B5EF4-FFF2-40B4-BE49-F238E27FC236}">
                <a16:creationId xmlns:a16="http://schemas.microsoft.com/office/drawing/2014/main" id="{75B5E399-4983-2329-4636-B88E596172EA}"/>
              </a:ext>
            </a:extLst>
          </p:cNvPr>
          <p:cNvSpPr>
            <a:spLocks noGrp="1"/>
          </p:cNvSpPr>
          <p:nvPr>
            <p:ph type="sldNum" sz="quarter" idx="12"/>
          </p:nvPr>
        </p:nvSpPr>
        <p:spPr/>
        <p:txBody>
          <a:bodyPr/>
          <a:lstStyle/>
          <a:p>
            <a:fld id="{6FE2BA73-EE50-403B-BDFA-8B12D5BE1CFF}" type="slidenum">
              <a:rPr lang="en-IN" smtClean="0"/>
              <a:pPr/>
              <a:t>17</a:t>
            </a:fld>
            <a:endParaRPr lang="en-IN"/>
          </a:p>
        </p:txBody>
      </p:sp>
      <p:sp>
        <p:nvSpPr>
          <p:cNvPr id="5" name="Rectangle 4">
            <a:extLst>
              <a:ext uri="{FF2B5EF4-FFF2-40B4-BE49-F238E27FC236}">
                <a16:creationId xmlns:a16="http://schemas.microsoft.com/office/drawing/2014/main" id="{4DAC4F81-11C7-2BCF-116A-E52495D82B7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a:t>
            </a:r>
          </a:p>
        </p:txBody>
      </p:sp>
      <p:sp>
        <p:nvSpPr>
          <p:cNvPr id="6" name="TextBox 5">
            <a:extLst>
              <a:ext uri="{FF2B5EF4-FFF2-40B4-BE49-F238E27FC236}">
                <a16:creationId xmlns:a16="http://schemas.microsoft.com/office/drawing/2014/main" id="{107BCE97-2B88-15D0-1F59-75E70394D69C}"/>
              </a:ext>
            </a:extLst>
          </p:cNvPr>
          <p:cNvSpPr txBox="1"/>
          <p:nvPr/>
        </p:nvSpPr>
        <p:spPr>
          <a:xfrm>
            <a:off x="154306" y="941033"/>
            <a:ext cx="11941588"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Tuned final model achieved state of the art </a:t>
            </a:r>
            <a:r>
              <a:rPr lang="en-US" b="1" dirty="0"/>
              <a:t>93.61%</a:t>
            </a:r>
            <a:r>
              <a:rPr lang="en-US" dirty="0"/>
              <a:t> average validation accuracy in five fold cross validation</a:t>
            </a:r>
          </a:p>
          <a:p>
            <a:pPr marL="285750" indent="-285750">
              <a:lnSpc>
                <a:spcPct val="150000"/>
              </a:lnSpc>
              <a:buFont typeface="Arial" panose="020B0604020202020204" pitchFamily="34" charset="0"/>
              <a:buChar char="•"/>
            </a:pPr>
            <a:r>
              <a:rPr lang="en-US" dirty="0"/>
              <a:t>Maximum average validation accuracy is observed using</a:t>
            </a:r>
          </a:p>
          <a:p>
            <a:pPr marL="742950" lvl="1" indent="-285750">
              <a:lnSpc>
                <a:spcPct val="150000"/>
              </a:lnSpc>
              <a:buFont typeface="Wingdings" panose="05000000000000000000" pitchFamily="2" charset="2"/>
              <a:buChar char="q"/>
            </a:pPr>
            <a:r>
              <a:rPr lang="en-US" dirty="0"/>
              <a:t>MFCCs: 30</a:t>
            </a:r>
          </a:p>
          <a:p>
            <a:pPr marL="742950" lvl="1" indent="-285750">
              <a:lnSpc>
                <a:spcPct val="150000"/>
              </a:lnSpc>
              <a:buFont typeface="Wingdings" panose="05000000000000000000" pitchFamily="2" charset="2"/>
              <a:buChar char="q"/>
            </a:pPr>
            <a:r>
              <a:rPr lang="en-US" dirty="0"/>
              <a:t>LSTM units: 512</a:t>
            </a:r>
          </a:p>
          <a:p>
            <a:pPr marL="742950" lvl="1" indent="-285750">
              <a:lnSpc>
                <a:spcPct val="150000"/>
              </a:lnSpc>
              <a:buFont typeface="Wingdings" panose="05000000000000000000" pitchFamily="2" charset="2"/>
              <a:buChar char="q"/>
            </a:pPr>
            <a:r>
              <a:rPr lang="en-US" dirty="0"/>
              <a:t>Number of Filters: 16</a:t>
            </a:r>
          </a:p>
          <a:p>
            <a:pPr marL="742950" lvl="1" indent="-285750">
              <a:lnSpc>
                <a:spcPct val="150000"/>
              </a:lnSpc>
              <a:buFont typeface="Wingdings" panose="05000000000000000000" pitchFamily="2" charset="2"/>
              <a:buChar char="q"/>
            </a:pPr>
            <a:r>
              <a:rPr lang="en-US" dirty="0"/>
              <a:t>Kernel Size: 3</a:t>
            </a:r>
          </a:p>
          <a:p>
            <a:pPr marL="742950" lvl="1" indent="-285750">
              <a:lnSpc>
                <a:spcPct val="150000"/>
              </a:lnSpc>
              <a:buFont typeface="Wingdings" panose="05000000000000000000" pitchFamily="2" charset="2"/>
              <a:buChar char="q"/>
            </a:pPr>
            <a:r>
              <a:rPr lang="en-US" dirty="0"/>
              <a:t>Audio data augmentations: all four types (</a:t>
            </a:r>
            <a:r>
              <a:rPr lang="en-US" sz="1800" b="0" i="0" u="none" strike="noStrike" dirty="0">
                <a:solidFill>
                  <a:srgbClr val="000000"/>
                </a:solidFill>
                <a:effectLst/>
                <a:latin typeface="Calibri" panose="020F0502020204030204" pitchFamily="34" charset="0"/>
              </a:rPr>
              <a:t>noise, pitch, stretch, shift) </a:t>
            </a:r>
            <a:r>
              <a:rPr lang="en-US" dirty="0"/>
              <a:t>in train dataset</a:t>
            </a:r>
          </a:p>
          <a:p>
            <a:pPr marL="742950" lvl="1" indent="-285750">
              <a:lnSpc>
                <a:spcPct val="150000"/>
              </a:lnSpc>
              <a:buFont typeface="Wingdings" panose="05000000000000000000" pitchFamily="2" charset="2"/>
              <a:buChar char="q"/>
            </a:pPr>
            <a:r>
              <a:rPr lang="en-US" dirty="0" err="1"/>
              <a:t>TimeDistributed</a:t>
            </a:r>
            <a:r>
              <a:rPr lang="en-US" dirty="0"/>
              <a:t> function over 194 timesteps</a:t>
            </a:r>
          </a:p>
          <a:p>
            <a:pPr marL="285750" indent="-285750">
              <a:lnSpc>
                <a:spcPct val="150000"/>
              </a:lnSpc>
              <a:buFont typeface="Arial" panose="020B0604020202020204" pitchFamily="34" charset="0"/>
              <a:buChar char="•"/>
            </a:pPr>
            <a:r>
              <a:rPr lang="en-US" dirty="0"/>
              <a:t>Time required to finish one run is about 15 mins on an average for final model, whereas other models used to take about 7 hours for one run. This is huge improvement in training time.</a:t>
            </a:r>
          </a:p>
          <a:p>
            <a:pPr marL="285750" indent="-285750">
              <a:lnSpc>
                <a:spcPct val="150000"/>
              </a:lnSpc>
              <a:buFont typeface="Arial" panose="020B0604020202020204" pitchFamily="34" charset="0"/>
              <a:buChar char="•"/>
            </a:pPr>
            <a:r>
              <a:rPr lang="en-US" dirty="0"/>
              <a:t>Future work: We can add additional data like songs, facial expressions which could improve the Average validation accuracy.</a:t>
            </a:r>
          </a:p>
        </p:txBody>
      </p:sp>
    </p:spTree>
    <p:extLst>
      <p:ext uri="{BB962C8B-B14F-4D97-AF65-F5344CB8AC3E}">
        <p14:creationId xmlns:p14="http://schemas.microsoft.com/office/powerpoint/2010/main" val="420128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957C15-561E-40A7-855A-E5E293D8C37D}"/>
              </a:ext>
            </a:extLst>
          </p:cNvPr>
          <p:cNvSpPr>
            <a:spLocks noGrp="1"/>
          </p:cNvSpPr>
          <p:nvPr>
            <p:ph type="dt" sz="half" idx="10"/>
          </p:nvPr>
        </p:nvSpPr>
        <p:spPr/>
        <p:txBody>
          <a:bodyPr/>
          <a:lstStyle/>
          <a:p>
            <a:r>
              <a:rPr lang="en-US"/>
              <a:t>Feb-2023</a:t>
            </a:r>
            <a:endParaRPr lang="en-IN" dirty="0"/>
          </a:p>
        </p:txBody>
      </p:sp>
      <p:sp>
        <p:nvSpPr>
          <p:cNvPr id="5" name="Footer Placeholder 4">
            <a:extLst>
              <a:ext uri="{FF2B5EF4-FFF2-40B4-BE49-F238E27FC236}">
                <a16:creationId xmlns:a16="http://schemas.microsoft.com/office/drawing/2014/main" id="{9BFA6DB8-DF26-4F65-A14C-BCE17025864D}"/>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830FB025-9C2D-4095-B04F-5BC5F04A5667}"/>
              </a:ext>
            </a:extLst>
          </p:cNvPr>
          <p:cNvSpPr>
            <a:spLocks noGrp="1"/>
          </p:cNvSpPr>
          <p:nvPr>
            <p:ph type="sldNum" sz="quarter" idx="12"/>
          </p:nvPr>
        </p:nvSpPr>
        <p:spPr/>
        <p:txBody>
          <a:bodyPr/>
          <a:lstStyle/>
          <a:p>
            <a:fld id="{6FE2BA73-EE50-403B-BDFA-8B12D5BE1CFF}" type="slidenum">
              <a:rPr lang="en-IN" smtClean="0"/>
              <a:t>18</a:t>
            </a:fld>
            <a:endParaRPr lang="en-IN" dirty="0"/>
          </a:p>
        </p:txBody>
      </p:sp>
      <p:sp>
        <p:nvSpPr>
          <p:cNvPr id="2" name="TextBox 1">
            <a:extLst>
              <a:ext uri="{FF2B5EF4-FFF2-40B4-BE49-F238E27FC236}">
                <a16:creationId xmlns:a16="http://schemas.microsoft.com/office/drawing/2014/main" id="{926B3478-0FF5-0B6C-D36F-FB00040B5572}"/>
              </a:ext>
            </a:extLst>
          </p:cNvPr>
          <p:cNvSpPr txBox="1"/>
          <p:nvPr/>
        </p:nvSpPr>
        <p:spPr>
          <a:xfrm>
            <a:off x="3833091" y="2207491"/>
            <a:ext cx="5495636" cy="1446550"/>
          </a:xfrm>
          <a:prstGeom prst="rect">
            <a:avLst/>
          </a:prstGeom>
          <a:noFill/>
        </p:spPr>
        <p:txBody>
          <a:bodyPr wrap="square" rtlCol="0">
            <a:spAutoFit/>
          </a:bodyPr>
          <a:lstStyle/>
          <a:p>
            <a:r>
              <a:rPr lang="en-US" sz="8800" dirty="0"/>
              <a:t>BACK-UP</a:t>
            </a:r>
          </a:p>
        </p:txBody>
      </p:sp>
    </p:spTree>
    <p:extLst>
      <p:ext uri="{BB962C8B-B14F-4D97-AF65-F5344CB8AC3E}">
        <p14:creationId xmlns:p14="http://schemas.microsoft.com/office/powerpoint/2010/main" val="105565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46BDE-E677-732E-94EC-1E98F74A7410}"/>
              </a:ext>
            </a:extLst>
          </p:cNvPr>
          <p:cNvSpPr>
            <a:spLocks noGrp="1"/>
          </p:cNvSpPr>
          <p:nvPr>
            <p:ph type="dt" sz="half" idx="10"/>
          </p:nvPr>
        </p:nvSpPr>
        <p:spPr/>
        <p:txBody>
          <a:bodyPr/>
          <a:lstStyle/>
          <a:p>
            <a:r>
              <a:rPr lang="en-US"/>
              <a:t>Feb-2023</a:t>
            </a:r>
            <a:endParaRPr lang="en-IN" dirty="0"/>
          </a:p>
        </p:txBody>
      </p:sp>
      <p:sp>
        <p:nvSpPr>
          <p:cNvPr id="3" name="Footer Placeholder 2">
            <a:extLst>
              <a:ext uri="{FF2B5EF4-FFF2-40B4-BE49-F238E27FC236}">
                <a16:creationId xmlns:a16="http://schemas.microsoft.com/office/drawing/2014/main" id="{F408C7F2-A867-6071-EF8C-07DB45E6157F}"/>
              </a:ext>
            </a:extLst>
          </p:cNvPr>
          <p:cNvSpPr>
            <a:spLocks noGrp="1"/>
          </p:cNvSpPr>
          <p:nvPr>
            <p:ph type="ftr" sz="quarter" idx="11"/>
          </p:nvPr>
        </p:nvSpPr>
        <p:spPr/>
        <p:txBody>
          <a:bodyPr/>
          <a:lstStyle/>
          <a:p>
            <a:r>
              <a:rPr lang="en-US" sz="1200">
                <a:latin typeface="+mn-lt"/>
              </a:rPr>
              <a:t>Emotion Recognition From Speech and Beyond</a:t>
            </a:r>
            <a:endParaRPr lang="en-IN" dirty="0"/>
          </a:p>
        </p:txBody>
      </p:sp>
      <p:sp>
        <p:nvSpPr>
          <p:cNvPr id="4" name="Slide Number Placeholder 3">
            <a:extLst>
              <a:ext uri="{FF2B5EF4-FFF2-40B4-BE49-F238E27FC236}">
                <a16:creationId xmlns:a16="http://schemas.microsoft.com/office/drawing/2014/main" id="{75B5E399-4983-2329-4636-B88E596172EA}"/>
              </a:ext>
            </a:extLst>
          </p:cNvPr>
          <p:cNvSpPr>
            <a:spLocks noGrp="1"/>
          </p:cNvSpPr>
          <p:nvPr>
            <p:ph type="sldNum" sz="quarter" idx="12"/>
          </p:nvPr>
        </p:nvSpPr>
        <p:spPr/>
        <p:txBody>
          <a:bodyPr/>
          <a:lstStyle/>
          <a:p>
            <a:fld id="{6FE2BA73-EE50-403B-BDFA-8B12D5BE1CFF}" type="slidenum">
              <a:rPr lang="en-IN" smtClean="0"/>
              <a:pPr/>
              <a:t>19</a:t>
            </a:fld>
            <a:endParaRPr lang="en-IN"/>
          </a:p>
        </p:txBody>
      </p:sp>
      <p:sp>
        <p:nvSpPr>
          <p:cNvPr id="5" name="Rectangle 4">
            <a:extLst>
              <a:ext uri="{FF2B5EF4-FFF2-40B4-BE49-F238E27FC236}">
                <a16:creationId xmlns:a16="http://schemas.microsoft.com/office/drawing/2014/main" id="{4DAC4F81-11C7-2BCF-116A-E52495D82B74}"/>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References</a:t>
            </a:r>
          </a:p>
        </p:txBody>
      </p:sp>
      <p:sp>
        <p:nvSpPr>
          <p:cNvPr id="6" name="TextBox 5">
            <a:extLst>
              <a:ext uri="{FF2B5EF4-FFF2-40B4-BE49-F238E27FC236}">
                <a16:creationId xmlns:a16="http://schemas.microsoft.com/office/drawing/2014/main" id="{107BCE97-2B88-15D0-1F59-75E70394D69C}"/>
              </a:ext>
            </a:extLst>
          </p:cNvPr>
          <p:cNvSpPr txBox="1"/>
          <p:nvPr/>
        </p:nvSpPr>
        <p:spPr>
          <a:xfrm>
            <a:off x="154306" y="941033"/>
            <a:ext cx="11941588" cy="1295868"/>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BOKEK A+ Gulliver RM"/>
              </a:rPr>
              <a:t>Speech emotion recognition with deep convolutional neural networks</a:t>
            </a:r>
          </a:p>
          <a:p>
            <a:pPr marL="536575" indent="-263525">
              <a:tabLst>
                <a:tab pos="536575" algn="l"/>
              </a:tabLst>
            </a:pPr>
            <a:r>
              <a:rPr lang="en-US" sz="1800" b="0" i="0" u="none" strike="noStrike" baseline="0" dirty="0">
                <a:solidFill>
                  <a:srgbClr val="000000"/>
                </a:solidFill>
                <a:latin typeface="BOKEK A+ Gulliver RM"/>
              </a:rPr>
              <a:t>Dias Issa, M. </a:t>
            </a:r>
            <a:r>
              <a:rPr lang="en-US" sz="1800" b="0" i="0" u="none" strike="noStrike" baseline="0" dirty="0" err="1">
                <a:solidFill>
                  <a:srgbClr val="000000"/>
                </a:solidFill>
                <a:latin typeface="BOKEK A+ Gulliver RM"/>
              </a:rPr>
              <a:t>Fatih</a:t>
            </a:r>
            <a:r>
              <a:rPr lang="en-US" sz="1800" b="0" i="0" u="none" strike="noStrike" baseline="0" dirty="0">
                <a:solidFill>
                  <a:srgbClr val="000000"/>
                </a:solidFill>
                <a:latin typeface="BOKEK A+ Gulliver RM"/>
              </a:rPr>
              <a:t> </a:t>
            </a:r>
            <a:r>
              <a:rPr lang="en-US" sz="1800" b="0" i="0" u="none" strike="noStrike" baseline="0" dirty="0" err="1">
                <a:solidFill>
                  <a:srgbClr val="000000"/>
                </a:solidFill>
                <a:latin typeface="BOKEK A+ Gulliver RM"/>
              </a:rPr>
              <a:t>Demirci</a:t>
            </a:r>
            <a:r>
              <a:rPr lang="en-US" sz="1800" b="0" i="0" u="none" strike="noStrike" baseline="0" dirty="0">
                <a:solidFill>
                  <a:srgbClr val="000000"/>
                </a:solidFill>
                <a:latin typeface="BOKEK A+ Gulliver RM"/>
              </a:rPr>
              <a:t>, Adnan </a:t>
            </a:r>
            <a:r>
              <a:rPr lang="en-US" sz="1800" b="0" i="0" u="none" strike="noStrike" baseline="0" dirty="0" err="1">
                <a:solidFill>
                  <a:srgbClr val="000000"/>
                </a:solidFill>
                <a:latin typeface="BOKEK A+ Gulliver RM"/>
              </a:rPr>
              <a:t>Yazici</a:t>
            </a:r>
            <a:endParaRPr lang="en-US" sz="1800" b="0" i="0" u="none" strike="noStrike" baseline="0" dirty="0">
              <a:solidFill>
                <a:srgbClr val="000000"/>
              </a:solidFill>
              <a:latin typeface="BOKEK A+ Gulliver RM"/>
            </a:endParaRPr>
          </a:p>
          <a:p>
            <a:pPr marL="536575" indent="-263525">
              <a:tabLst>
                <a:tab pos="536575" algn="l"/>
              </a:tabLst>
            </a:pPr>
            <a:r>
              <a:rPr lang="en-US" sz="1800" b="0" i="0" u="none" strike="noStrike" baseline="0" dirty="0">
                <a:solidFill>
                  <a:srgbClr val="000000"/>
                </a:solidFill>
                <a:latin typeface="BOKFE B+ Gulliver IT"/>
              </a:rPr>
              <a:t>Department of Computer Science, Nazarbayev University, Nur-Sultan 010000, </a:t>
            </a:r>
            <a:r>
              <a:rPr lang="en-US" sz="1800" b="0" i="0" u="none" strike="noStrike" baseline="0" dirty="0" err="1">
                <a:solidFill>
                  <a:srgbClr val="000000"/>
                </a:solidFill>
                <a:latin typeface="BOKFE B+ Gulliver IT"/>
              </a:rPr>
              <a:t>Kazakhstan</a:t>
            </a:r>
            <a:r>
              <a:rPr lang="en-US" sz="1800" b="0" i="0" u="none" strike="noStrike" baseline="0" dirty="0" err="1">
                <a:solidFill>
                  <a:srgbClr val="000000"/>
                </a:solidFill>
                <a:latin typeface="BOKFF B+ Gulliver SC Os F"/>
              </a:rPr>
              <a:t>a</a:t>
            </a:r>
            <a:endParaRPr lang="en-US" dirty="0">
              <a:solidFill>
                <a:srgbClr val="000000"/>
              </a:solidFill>
              <a:latin typeface="BOKEK A+ Gulliver RM"/>
            </a:endParaRPr>
          </a:p>
          <a:p>
            <a:pPr marL="263525" indent="-263525">
              <a:lnSpc>
                <a:spcPct val="150000"/>
              </a:lnSpc>
              <a:buFont typeface="Arial" panose="020B0604020202020204" pitchFamily="34" charset="0"/>
              <a:buChar char="•"/>
            </a:pPr>
            <a:r>
              <a:rPr lang="en-US" dirty="0"/>
              <a:t>.. (</a:t>
            </a:r>
            <a:r>
              <a:rPr lang="en-US" dirty="0">
                <a:highlight>
                  <a:srgbClr val="00FFFF"/>
                </a:highlight>
              </a:rPr>
              <a:t>Need to add more references</a:t>
            </a:r>
            <a:r>
              <a:rPr lang="en-US" dirty="0"/>
              <a:t>)</a:t>
            </a:r>
          </a:p>
        </p:txBody>
      </p:sp>
    </p:spTree>
    <p:extLst>
      <p:ext uri="{BB962C8B-B14F-4D97-AF65-F5344CB8AC3E}">
        <p14:creationId xmlns:p14="http://schemas.microsoft.com/office/powerpoint/2010/main" val="295396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B6B4E2-69B9-3C7D-4167-C7B51F955DBE}"/>
              </a:ext>
            </a:extLst>
          </p:cNvPr>
          <p:cNvSpPr>
            <a:spLocks noGrp="1"/>
          </p:cNvSpPr>
          <p:nvPr>
            <p:ph type="dt" sz="half" idx="10"/>
          </p:nvPr>
        </p:nvSpPr>
        <p:spPr/>
        <p:txBody>
          <a:bodyPr/>
          <a:lstStyle/>
          <a:p>
            <a:r>
              <a:rPr lang="en-US"/>
              <a:t>Feb-2023</a:t>
            </a:r>
            <a:endParaRPr lang="en-IN" dirty="0"/>
          </a:p>
        </p:txBody>
      </p:sp>
      <p:sp>
        <p:nvSpPr>
          <p:cNvPr id="5" name="Footer Placeholder 4">
            <a:extLst>
              <a:ext uri="{FF2B5EF4-FFF2-40B4-BE49-F238E27FC236}">
                <a16:creationId xmlns:a16="http://schemas.microsoft.com/office/drawing/2014/main" id="{6FE534AF-0CCB-E3DB-D06B-CB95B4EB1621}"/>
              </a:ext>
            </a:extLst>
          </p:cNvPr>
          <p:cNvSpPr>
            <a:spLocks noGrp="1"/>
          </p:cNvSpPr>
          <p:nvPr>
            <p:ph type="ftr" sz="quarter" idx="11"/>
          </p:nvPr>
        </p:nvSpPr>
        <p:spPr/>
        <p:txBody>
          <a:bodyPr/>
          <a:lstStyle/>
          <a:p>
            <a:r>
              <a:rPr lang="en-US"/>
              <a:t>Emotion Recognition From Speech and Beyond</a:t>
            </a:r>
            <a:endParaRPr lang="en-IN"/>
          </a:p>
        </p:txBody>
      </p:sp>
      <p:sp>
        <p:nvSpPr>
          <p:cNvPr id="6" name="Slide Number Placeholder 5">
            <a:extLst>
              <a:ext uri="{FF2B5EF4-FFF2-40B4-BE49-F238E27FC236}">
                <a16:creationId xmlns:a16="http://schemas.microsoft.com/office/drawing/2014/main" id="{980DDB88-8110-53FE-ACC4-953D4EB631D3}"/>
              </a:ext>
            </a:extLst>
          </p:cNvPr>
          <p:cNvSpPr>
            <a:spLocks noGrp="1"/>
          </p:cNvSpPr>
          <p:nvPr>
            <p:ph type="sldNum" sz="quarter" idx="12"/>
          </p:nvPr>
        </p:nvSpPr>
        <p:spPr/>
        <p:txBody>
          <a:bodyPr/>
          <a:lstStyle/>
          <a:p>
            <a:fld id="{6FE2BA73-EE50-403B-BDFA-8B12D5BE1CFF}" type="slidenum">
              <a:rPr lang="en-IN" smtClean="0"/>
              <a:pPr/>
              <a:t>2</a:t>
            </a:fld>
            <a:endParaRPr lang="en-IN"/>
          </a:p>
        </p:txBody>
      </p:sp>
      <p:sp>
        <p:nvSpPr>
          <p:cNvPr id="10" name="Rectangle 9">
            <a:extLst>
              <a:ext uri="{FF2B5EF4-FFF2-40B4-BE49-F238E27FC236}">
                <a16:creationId xmlns:a16="http://schemas.microsoft.com/office/drawing/2014/main" id="{CF80A5FC-2439-30B3-CE22-34E3E1E97066}"/>
              </a:ext>
            </a:extLst>
          </p:cNvPr>
          <p:cNvSpPr/>
          <p:nvPr/>
        </p:nvSpPr>
        <p:spPr>
          <a:xfrm>
            <a:off x="157580" y="0"/>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Contents</a:t>
            </a:r>
          </a:p>
        </p:txBody>
      </p:sp>
      <p:sp>
        <p:nvSpPr>
          <p:cNvPr id="2" name="TextBox 1">
            <a:extLst>
              <a:ext uri="{FF2B5EF4-FFF2-40B4-BE49-F238E27FC236}">
                <a16:creationId xmlns:a16="http://schemas.microsoft.com/office/drawing/2014/main" id="{950E5EFB-71D2-DA2B-5BF2-17CD59F6F18A}"/>
              </a:ext>
            </a:extLst>
          </p:cNvPr>
          <p:cNvSpPr txBox="1"/>
          <p:nvPr/>
        </p:nvSpPr>
        <p:spPr>
          <a:xfrm>
            <a:off x="392347" y="864355"/>
            <a:ext cx="9982200" cy="5148332"/>
          </a:xfrm>
          <a:prstGeom prst="rect">
            <a:avLst/>
          </a:prstGeom>
          <a:noFill/>
        </p:spPr>
        <p:txBody>
          <a:bodyPr wrap="square" rtlCol="0">
            <a:spAutoFit/>
          </a:bodyPr>
          <a:lstStyle/>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Dataset</a:t>
            </a:r>
          </a:p>
          <a:p>
            <a:pPr marL="358775" indent="-358775" algn="l">
              <a:lnSpc>
                <a:spcPct val="200000"/>
              </a:lnSpc>
              <a:buFont typeface="Arial" panose="020B0604020202020204" pitchFamily="34" charset="0"/>
              <a:buChar char="•"/>
            </a:pPr>
            <a:r>
              <a:rPr lang="en-US" sz="2400" dirty="0">
                <a:solidFill>
                  <a:srgbClr val="222222"/>
                </a:solidFill>
                <a:latin typeface="Arial" panose="020B0604020202020204" pitchFamily="34" charset="0"/>
              </a:rPr>
              <a:t>Data Exploration and Visualization</a:t>
            </a:r>
            <a:endParaRPr lang="en-US" sz="2400" b="0" i="0" dirty="0">
              <a:solidFill>
                <a:srgbClr val="222222"/>
              </a:solidFill>
              <a:effectLst/>
              <a:latin typeface="Arial" panose="020B0604020202020204" pitchFamily="34" charset="0"/>
            </a:endParaRP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Pre-processing steps</a:t>
            </a: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Exploration of various Models and their Performances Metrics</a:t>
            </a: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DOE for Final Model for Hyper-parameter Tuning</a:t>
            </a:r>
          </a:p>
          <a:p>
            <a:pPr marL="358775" indent="-358775">
              <a:lnSpc>
                <a:spcPct val="200000"/>
              </a:lnSpc>
              <a:buFont typeface="Arial" panose="020B0604020202020204" pitchFamily="34" charset="0"/>
              <a:buChar char="•"/>
            </a:pPr>
            <a:r>
              <a:rPr lang="en-US" sz="2400" dirty="0">
                <a:solidFill>
                  <a:srgbClr val="222222"/>
                </a:solidFill>
                <a:latin typeface="Arial" panose="020B0604020202020204" pitchFamily="34" charset="0"/>
              </a:rPr>
              <a:t>Tuned Model Performance Metrics</a:t>
            </a:r>
          </a:p>
          <a:p>
            <a:pPr marL="358775" indent="-358775" algn="l">
              <a:lnSpc>
                <a:spcPct val="200000"/>
              </a:lnSpc>
              <a:buFont typeface="Arial" panose="020B0604020202020204" pitchFamily="34" charset="0"/>
              <a:buChar char="•"/>
            </a:pPr>
            <a:r>
              <a:rPr lang="en-US" sz="2400" b="0" i="0" dirty="0">
                <a:solidFill>
                  <a:srgbClr val="222222"/>
                </a:solidFill>
                <a:effectLst/>
                <a:latin typeface="Arial" panose="020B0604020202020204" pitchFamily="34" charset="0"/>
              </a:rPr>
              <a:t>Conclusions</a:t>
            </a:r>
          </a:p>
        </p:txBody>
      </p:sp>
    </p:spTree>
    <p:extLst>
      <p:ext uri="{BB962C8B-B14F-4D97-AF65-F5344CB8AC3E}">
        <p14:creationId xmlns:p14="http://schemas.microsoft.com/office/powerpoint/2010/main" val="156932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Feb-2023</a:t>
            </a:r>
            <a:endParaRPr lang="en-IN" dirty="0"/>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3</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14802"/>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Dataset</a:t>
            </a:r>
          </a:p>
        </p:txBody>
      </p:sp>
      <p:sp>
        <p:nvSpPr>
          <p:cNvPr id="5" name="TextBox 4">
            <a:extLst>
              <a:ext uri="{FF2B5EF4-FFF2-40B4-BE49-F238E27FC236}">
                <a16:creationId xmlns:a16="http://schemas.microsoft.com/office/drawing/2014/main" id="{87EAD20D-A432-4AD1-B210-460EC2C8D145}"/>
              </a:ext>
            </a:extLst>
          </p:cNvPr>
          <p:cNvSpPr txBox="1"/>
          <p:nvPr/>
        </p:nvSpPr>
        <p:spPr>
          <a:xfrm>
            <a:off x="154306" y="941033"/>
            <a:ext cx="11941588" cy="5355312"/>
          </a:xfrm>
          <a:prstGeom prst="rect">
            <a:avLst/>
          </a:prstGeom>
          <a:noFill/>
        </p:spPr>
        <p:txBody>
          <a:bodyPr wrap="square" rtlCol="0">
            <a:spAutoFit/>
          </a:bodyPr>
          <a:lstStyle/>
          <a:p>
            <a:r>
              <a:rPr lang="en-US" b="1" dirty="0" err="1"/>
              <a:t>Ravdess</a:t>
            </a:r>
            <a:r>
              <a:rPr lang="en-US" b="1" dirty="0"/>
              <a:t> Dataset</a:t>
            </a:r>
          </a:p>
          <a:p>
            <a:r>
              <a:rPr lang="en-US" dirty="0"/>
              <a:t>The Ryerson Audio-Visual Database of Emotional Speech and Song RAVDESS contains 1440 files: 60 trials per actor x 24 actors = 1440. The RAVDESS contains 24 professional actors (12 female, 12 male), vocalizing two lexically-matched statements in a neutral North American accent. Speech includes </a:t>
            </a:r>
            <a:r>
              <a:rPr lang="en-US" u="sng" dirty="0"/>
              <a:t>calm, happy, sad, angry, fearful, surprise, and disgust </a:t>
            </a:r>
            <a:r>
              <a:rPr lang="en-US" dirty="0"/>
              <a:t>expressions. Each expression is produced at two levels of emotional intensity (normal, strong), with an additional neutral expression. The conditions of the audio files are: 16bit, 48kHz .wav.</a:t>
            </a:r>
          </a:p>
          <a:p>
            <a:endParaRPr lang="en-US" dirty="0"/>
          </a:p>
          <a:p>
            <a:r>
              <a:rPr lang="en-US" b="1" dirty="0"/>
              <a:t>File naming convention</a:t>
            </a:r>
          </a:p>
          <a:p>
            <a:r>
              <a:rPr lang="en-US" dirty="0"/>
              <a:t>Each of the 1440 files has a unique filename. The filename consists of a 7-part numerical identifier (e.g., 03-01-06-01-02-01-12.wav). These identifiers define the stimulus characteristics:</a:t>
            </a:r>
          </a:p>
          <a:p>
            <a:endParaRPr lang="en-US" dirty="0"/>
          </a:p>
          <a:p>
            <a:r>
              <a:rPr lang="en-US" b="1" dirty="0"/>
              <a:t>Filename identifiers</a:t>
            </a:r>
          </a:p>
          <a:p>
            <a:pPr marL="285750" indent="-285750">
              <a:buFont typeface="Arial" panose="020B0604020202020204" pitchFamily="34" charset="0"/>
              <a:buChar char="•"/>
            </a:pPr>
            <a:r>
              <a:rPr lang="en-US" dirty="0"/>
              <a:t>Modality (01 = full-AV, 02 = video-only, 03 = audio-only).</a:t>
            </a:r>
          </a:p>
          <a:p>
            <a:pPr marL="285750" indent="-285750">
              <a:buFont typeface="Arial" panose="020B0604020202020204" pitchFamily="34" charset="0"/>
              <a:buChar char="•"/>
            </a:pPr>
            <a:r>
              <a:rPr lang="en-US" dirty="0"/>
              <a:t>Vocal channel (01 = speech, 02 = song).</a:t>
            </a:r>
          </a:p>
          <a:p>
            <a:pPr marL="285750" indent="-285750">
              <a:buFont typeface="Arial" panose="020B0604020202020204" pitchFamily="34" charset="0"/>
              <a:buChar char="•"/>
            </a:pPr>
            <a:r>
              <a:rPr lang="en-US" dirty="0"/>
              <a:t>Emotion (01 = neutral, 02 = calm, 03 = happy, 04 = sad, 05 = angry, 06 = fearful, 07 = disgust, 08 = surprised).</a:t>
            </a:r>
          </a:p>
          <a:p>
            <a:pPr marL="285750" indent="-285750">
              <a:buFont typeface="Arial" panose="020B0604020202020204" pitchFamily="34" charset="0"/>
              <a:buChar char="•"/>
            </a:pPr>
            <a:r>
              <a:rPr lang="en-US" dirty="0"/>
              <a:t>Emotional intensity (01 = normal, 02 = strong). NOTE: There is no strong intensity for the 'neutral' emotion.</a:t>
            </a:r>
          </a:p>
          <a:p>
            <a:pPr marL="285750" indent="-285750">
              <a:buFont typeface="Arial" panose="020B0604020202020204" pitchFamily="34" charset="0"/>
              <a:buChar char="•"/>
            </a:pPr>
            <a:r>
              <a:rPr lang="en-US" dirty="0"/>
              <a:t>Statement (01 = "Kids are talking by the door", 02 = "Dogs are sitting by the door").</a:t>
            </a:r>
          </a:p>
          <a:p>
            <a:pPr marL="285750" indent="-285750">
              <a:buFont typeface="Arial" panose="020B0604020202020204" pitchFamily="34" charset="0"/>
              <a:buChar char="•"/>
            </a:pPr>
            <a:r>
              <a:rPr lang="en-US" dirty="0"/>
              <a:t>Repetition (01 = 1st repetition, 02 = 2nd repetition).</a:t>
            </a:r>
          </a:p>
          <a:p>
            <a:pPr marL="285750" indent="-285750">
              <a:buFont typeface="Arial" panose="020B0604020202020204" pitchFamily="34" charset="0"/>
              <a:buChar char="•"/>
            </a:pPr>
            <a:r>
              <a:rPr lang="en-US" dirty="0"/>
              <a:t>Actor (01 to 24. Odd numbered actors are male, even numbered actors are female).</a:t>
            </a:r>
          </a:p>
        </p:txBody>
      </p:sp>
    </p:spTree>
    <p:extLst>
      <p:ext uri="{BB962C8B-B14F-4D97-AF65-F5344CB8AC3E}">
        <p14:creationId xmlns:p14="http://schemas.microsoft.com/office/powerpoint/2010/main" val="53331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4</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5658"/>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Data Exploration and Visualizations</a:t>
            </a:r>
          </a:p>
        </p:txBody>
      </p:sp>
      <p:sp>
        <p:nvSpPr>
          <p:cNvPr id="5" name="TextBox 4">
            <a:extLst>
              <a:ext uri="{FF2B5EF4-FFF2-40B4-BE49-F238E27FC236}">
                <a16:creationId xmlns:a16="http://schemas.microsoft.com/office/drawing/2014/main" id="{87EAD20D-A432-4AD1-B210-460EC2C8D145}"/>
              </a:ext>
            </a:extLst>
          </p:cNvPr>
          <p:cNvSpPr txBox="1"/>
          <p:nvPr/>
        </p:nvSpPr>
        <p:spPr>
          <a:xfrm>
            <a:off x="0" y="5997416"/>
            <a:ext cx="12191999" cy="338554"/>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This dataset is well balanced except for </a:t>
            </a:r>
            <a:r>
              <a:rPr lang="en-US" sz="1600" b="1" i="1" dirty="0"/>
              <a:t>Neutral</a:t>
            </a:r>
            <a:r>
              <a:rPr lang="en-US" sz="1600" dirty="0"/>
              <a:t> category. Stratified k fold is used to get same proportion.</a:t>
            </a:r>
          </a:p>
        </p:txBody>
      </p:sp>
      <p:pic>
        <p:nvPicPr>
          <p:cNvPr id="1026" name="Picture 2">
            <a:extLst>
              <a:ext uri="{FF2B5EF4-FFF2-40B4-BE49-F238E27FC236}">
                <a16:creationId xmlns:a16="http://schemas.microsoft.com/office/drawing/2014/main" id="{2B550263-DCEA-6759-82E6-619396B5C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603" y="3381761"/>
            <a:ext cx="3650981" cy="24506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72CBA1A-0781-1A85-0D46-126B45E55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68" y="3381761"/>
            <a:ext cx="3515123" cy="2487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5474ED-C03C-EA62-6268-AFE959FB9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65" y="927014"/>
            <a:ext cx="3251596" cy="234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0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C2A83-F995-605B-3EBC-A4C81FDF14C8}"/>
              </a:ext>
            </a:extLst>
          </p:cNvPr>
          <p:cNvSpPr>
            <a:spLocks noGrp="1"/>
          </p:cNvSpPr>
          <p:nvPr>
            <p:ph type="dt" sz="half" idx="10"/>
          </p:nvPr>
        </p:nvSpPr>
        <p:spPr/>
        <p:txBody>
          <a:bodyPr/>
          <a:lstStyle/>
          <a:p>
            <a:r>
              <a:rPr lang="en-US"/>
              <a:t>Feb-2023</a:t>
            </a:r>
            <a:endParaRPr lang="en-IN" dirty="0"/>
          </a:p>
        </p:txBody>
      </p:sp>
      <p:sp>
        <p:nvSpPr>
          <p:cNvPr id="3" name="Footer Placeholder 2">
            <a:extLst>
              <a:ext uri="{FF2B5EF4-FFF2-40B4-BE49-F238E27FC236}">
                <a16:creationId xmlns:a16="http://schemas.microsoft.com/office/drawing/2014/main" id="{FBEF6E8C-3D72-2222-2903-7F5C1D3B858B}"/>
              </a:ext>
            </a:extLst>
          </p:cNvPr>
          <p:cNvSpPr>
            <a:spLocks noGrp="1"/>
          </p:cNvSpPr>
          <p:nvPr>
            <p:ph type="ftr" sz="quarter" idx="11"/>
          </p:nvPr>
        </p:nvSpPr>
        <p:spPr/>
        <p:txBody>
          <a:bodyPr/>
          <a:lstStyle/>
          <a:p>
            <a:r>
              <a:rPr lang="en-US" sz="1200">
                <a:latin typeface="+mn-lt"/>
              </a:rPr>
              <a:t>Emotion Recognition From Speech and Beyond</a:t>
            </a:r>
            <a:endParaRPr lang="en-IN" dirty="0"/>
          </a:p>
        </p:txBody>
      </p:sp>
      <p:sp>
        <p:nvSpPr>
          <p:cNvPr id="4" name="Slide Number Placeholder 3">
            <a:extLst>
              <a:ext uri="{FF2B5EF4-FFF2-40B4-BE49-F238E27FC236}">
                <a16:creationId xmlns:a16="http://schemas.microsoft.com/office/drawing/2014/main" id="{AE1AF171-6659-BC3A-B5C7-CEB3641B5D97}"/>
              </a:ext>
            </a:extLst>
          </p:cNvPr>
          <p:cNvSpPr>
            <a:spLocks noGrp="1"/>
          </p:cNvSpPr>
          <p:nvPr>
            <p:ph type="sldNum" sz="quarter" idx="12"/>
          </p:nvPr>
        </p:nvSpPr>
        <p:spPr/>
        <p:txBody>
          <a:bodyPr/>
          <a:lstStyle/>
          <a:p>
            <a:fld id="{6FE2BA73-EE50-403B-BDFA-8B12D5BE1CFF}" type="slidenum">
              <a:rPr lang="en-IN" smtClean="0"/>
              <a:pPr/>
              <a:t>5</a:t>
            </a:fld>
            <a:endParaRPr lang="en-IN"/>
          </a:p>
        </p:txBody>
      </p:sp>
      <p:sp>
        <p:nvSpPr>
          <p:cNvPr id="5" name="Rectangle 4">
            <a:extLst>
              <a:ext uri="{FF2B5EF4-FFF2-40B4-BE49-F238E27FC236}">
                <a16:creationId xmlns:a16="http://schemas.microsoft.com/office/drawing/2014/main" id="{04865DA4-5489-B495-873D-7FF0ABC07C4C}"/>
              </a:ext>
            </a:extLst>
          </p:cNvPr>
          <p:cNvSpPr/>
          <p:nvPr/>
        </p:nvSpPr>
        <p:spPr>
          <a:xfrm>
            <a:off x="154305" y="5659"/>
            <a:ext cx="10058400" cy="62514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Data Exploration and Visualizations</a:t>
            </a:r>
          </a:p>
        </p:txBody>
      </p:sp>
      <p:pic>
        <p:nvPicPr>
          <p:cNvPr id="1034" name="Picture 10">
            <a:extLst>
              <a:ext uri="{FF2B5EF4-FFF2-40B4-BE49-F238E27FC236}">
                <a16:creationId xmlns:a16="http://schemas.microsoft.com/office/drawing/2014/main" id="{222F6FDE-B3F9-1841-0BD5-AF943E3FF8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600" y="3186041"/>
            <a:ext cx="3071070"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990AEB8-17CC-2150-9EEA-B6C45F4BF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3600" y="2010545"/>
            <a:ext cx="3071069"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1482E8C-4A8C-6C94-D5A8-0BD546E867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9322" y="4371805"/>
            <a:ext cx="3071069"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92615FA-F86F-BF41-98FA-FD6D179D73D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30" y="829445"/>
            <a:ext cx="3071069"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0FD19FD6-E192-3B95-B698-8742290BA51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22689" y="2010545"/>
            <a:ext cx="3071069"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FF2C924A-2CED-2FBC-A5D1-DA0149E043E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19964" y="829445"/>
            <a:ext cx="3071069"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a:extLst>
              <a:ext uri="{FF2B5EF4-FFF2-40B4-BE49-F238E27FC236}">
                <a16:creationId xmlns:a16="http://schemas.microsoft.com/office/drawing/2014/main" id="{7C3442ED-0D73-BADE-48F4-79D68F3CE26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21296" y="3186041"/>
            <a:ext cx="3071070"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a:extLst>
              <a:ext uri="{FF2B5EF4-FFF2-40B4-BE49-F238E27FC236}">
                <a16:creationId xmlns:a16="http://schemas.microsoft.com/office/drawing/2014/main" id="{5A1912CD-FD65-EB1D-7C17-B891806F133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19963" y="4371805"/>
            <a:ext cx="3071070"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3C6E928-9721-3EE8-3E5C-A5B0191D325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39733" y="829445"/>
            <a:ext cx="3052093"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C28461E-1780-A8DA-DC6A-8782D94B03B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30" y="829445"/>
            <a:ext cx="3071070"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F667D7-029A-B1F5-398D-82B84313771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2458" y="2010545"/>
            <a:ext cx="3052093" cy="12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18F4F39A-4426-1159-DCFF-3031C782188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2010545"/>
            <a:ext cx="3052093" cy="12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E63CF9B8-C1D8-BB2D-1DFD-CFB4194F9C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39733" y="4371805"/>
            <a:ext cx="3052093" cy="122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D1A66EF0-4237-28C6-C212-F30D85C6E1B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3186041"/>
            <a:ext cx="3052093"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878E369-A550-AF4C-066E-9EA8A08FCFD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041066" y="3186041"/>
            <a:ext cx="3052093"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DDFBF6-D1A6-46B4-EE26-6D1132633CA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4371805"/>
            <a:ext cx="3052093" cy="1224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3521879-85E7-79D8-35DA-DCA80665BF40}"/>
              </a:ext>
            </a:extLst>
          </p:cNvPr>
          <p:cNvSpPr txBox="1"/>
          <p:nvPr/>
        </p:nvSpPr>
        <p:spPr>
          <a:xfrm>
            <a:off x="-4174" y="5679894"/>
            <a:ext cx="12191999" cy="646331"/>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200" dirty="0"/>
              <a:t>Emotions like </a:t>
            </a:r>
            <a:r>
              <a:rPr lang="en-US" sz="1200" i="1" dirty="0"/>
              <a:t>calm</a:t>
            </a:r>
            <a:r>
              <a:rPr lang="en-US" sz="1200" dirty="0"/>
              <a:t> and </a:t>
            </a:r>
            <a:r>
              <a:rPr lang="en-US" sz="1200" i="1" dirty="0"/>
              <a:t>sad</a:t>
            </a:r>
            <a:r>
              <a:rPr lang="en-US" sz="1200" dirty="0"/>
              <a:t>, which are having low amplitudes shows much more dark blue regions. These emotions are difficult to differentiate.</a:t>
            </a:r>
          </a:p>
          <a:p>
            <a:pPr marL="285750" indent="-285750">
              <a:buFont typeface="Arial" panose="020B0604020202020204" pitchFamily="34" charset="0"/>
              <a:buChar char="•"/>
            </a:pPr>
            <a:r>
              <a:rPr lang="en-US" sz="1200" dirty="0"/>
              <a:t>Emotions like </a:t>
            </a:r>
            <a:r>
              <a:rPr lang="en-US" sz="1200" i="1" dirty="0"/>
              <a:t>angry and disgust,</a:t>
            </a:r>
            <a:r>
              <a:rPr lang="en-US" sz="1200" dirty="0"/>
              <a:t> which are having large amplitudes shows much more light blue regions in MFCC spectral plot. These emotions are also difficult to differentiate.</a:t>
            </a:r>
            <a:endParaRPr lang="en-US" sz="1200" dirty="0">
              <a:solidFill>
                <a:srgbClr val="FF0000"/>
              </a:solidFill>
            </a:endParaRPr>
          </a:p>
          <a:p>
            <a:pPr marL="285750" indent="-285750">
              <a:buFont typeface="Arial" panose="020B0604020202020204" pitchFamily="34" charset="0"/>
              <a:buChar char="•"/>
            </a:pPr>
            <a:r>
              <a:rPr lang="en-US" sz="1200" dirty="0"/>
              <a:t>Emotions like </a:t>
            </a:r>
            <a:r>
              <a:rPr lang="en-US" sz="1200" i="1" dirty="0"/>
              <a:t>surprised</a:t>
            </a:r>
            <a:r>
              <a:rPr lang="en-US" sz="1200" dirty="0"/>
              <a:t> and </a:t>
            </a:r>
            <a:r>
              <a:rPr lang="en-US" sz="1200" i="1" dirty="0"/>
              <a:t>happy</a:t>
            </a:r>
            <a:r>
              <a:rPr lang="en-US" sz="1200" dirty="0"/>
              <a:t> are impulsive and occurs for a shorter duration.</a:t>
            </a:r>
          </a:p>
        </p:txBody>
      </p:sp>
      <p:sp>
        <p:nvSpPr>
          <p:cNvPr id="23" name="TextBox 22">
            <a:extLst>
              <a:ext uri="{FF2B5EF4-FFF2-40B4-BE49-F238E27FC236}">
                <a16:creationId xmlns:a16="http://schemas.microsoft.com/office/drawing/2014/main" id="{E15A64D9-DF47-4F20-6FA0-CB2A03300936}"/>
              </a:ext>
            </a:extLst>
          </p:cNvPr>
          <p:cNvSpPr txBox="1"/>
          <p:nvPr/>
        </p:nvSpPr>
        <p:spPr>
          <a:xfrm>
            <a:off x="2398210" y="635952"/>
            <a:ext cx="1028167" cy="184666"/>
          </a:xfrm>
          <a:prstGeom prst="rect">
            <a:avLst/>
          </a:prstGeom>
        </p:spPr>
        <p:style>
          <a:lnRef idx="1">
            <a:schemeClr val="dk1"/>
          </a:lnRef>
          <a:fillRef idx="2">
            <a:schemeClr val="dk1"/>
          </a:fillRef>
          <a:effectRef idx="1">
            <a:schemeClr val="dk1"/>
          </a:effectRef>
          <a:fontRef idx="minor">
            <a:schemeClr val="dk1"/>
          </a:fontRef>
        </p:style>
        <p:txBody>
          <a:bodyPr wrap="none" tIns="0" bIns="0" rtlCol="0">
            <a:spAutoFit/>
          </a:bodyPr>
          <a:lstStyle/>
          <a:p>
            <a:r>
              <a:rPr lang="en-US" sz="1200" dirty="0"/>
              <a:t>Original Scale</a:t>
            </a:r>
          </a:p>
        </p:txBody>
      </p:sp>
      <p:sp>
        <p:nvSpPr>
          <p:cNvPr id="24" name="TextBox 23">
            <a:extLst>
              <a:ext uri="{FF2B5EF4-FFF2-40B4-BE49-F238E27FC236}">
                <a16:creationId xmlns:a16="http://schemas.microsoft.com/office/drawing/2014/main" id="{3CB6C28A-46C4-83C4-42D4-3234AE47F63E}"/>
              </a:ext>
            </a:extLst>
          </p:cNvPr>
          <p:cNvSpPr txBox="1"/>
          <p:nvPr/>
        </p:nvSpPr>
        <p:spPr>
          <a:xfrm>
            <a:off x="8386661" y="635952"/>
            <a:ext cx="1257139" cy="184666"/>
          </a:xfrm>
          <a:prstGeom prst="rect">
            <a:avLst/>
          </a:prstGeom>
        </p:spPr>
        <p:style>
          <a:lnRef idx="1">
            <a:schemeClr val="accent4"/>
          </a:lnRef>
          <a:fillRef idx="2">
            <a:schemeClr val="accent4"/>
          </a:fillRef>
          <a:effectRef idx="1">
            <a:schemeClr val="accent4"/>
          </a:effectRef>
          <a:fontRef idx="minor">
            <a:schemeClr val="dk1"/>
          </a:fontRef>
        </p:style>
        <p:txBody>
          <a:bodyPr wrap="none" tIns="0" bIns="0" rtlCol="0">
            <a:spAutoFit/>
          </a:bodyPr>
          <a:lstStyle/>
          <a:p>
            <a:r>
              <a:rPr lang="en-US" sz="1200" dirty="0"/>
              <a:t>Normalized Scale</a:t>
            </a:r>
          </a:p>
        </p:txBody>
      </p:sp>
      <p:cxnSp>
        <p:nvCxnSpPr>
          <p:cNvPr id="32" name="Straight Connector 31">
            <a:extLst>
              <a:ext uri="{FF2B5EF4-FFF2-40B4-BE49-F238E27FC236}">
                <a16:creationId xmlns:a16="http://schemas.microsoft.com/office/drawing/2014/main" id="{5CC76631-CA80-9375-6193-7A74933C8244}"/>
              </a:ext>
            </a:extLst>
          </p:cNvPr>
          <p:cNvCxnSpPr>
            <a:cxnSpLocks/>
            <a:endCxn id="22" idx="0"/>
          </p:cNvCxnSpPr>
          <p:nvPr/>
        </p:nvCxnSpPr>
        <p:spPr>
          <a:xfrm>
            <a:off x="6091826" y="630799"/>
            <a:ext cx="0" cy="5049095"/>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3549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6</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3486"/>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Preprocessing Steps</a:t>
            </a:r>
          </a:p>
        </p:txBody>
      </p:sp>
      <p:sp>
        <p:nvSpPr>
          <p:cNvPr id="5" name="TextBox 4">
            <a:extLst>
              <a:ext uri="{FF2B5EF4-FFF2-40B4-BE49-F238E27FC236}">
                <a16:creationId xmlns:a16="http://schemas.microsoft.com/office/drawing/2014/main" id="{87EAD20D-A432-4AD1-B210-460EC2C8D145}"/>
              </a:ext>
            </a:extLst>
          </p:cNvPr>
          <p:cNvSpPr txBox="1"/>
          <p:nvPr/>
        </p:nvSpPr>
        <p:spPr>
          <a:xfrm>
            <a:off x="154305" y="972931"/>
            <a:ext cx="6868663" cy="4708981"/>
          </a:xfrm>
          <a:prstGeom prst="rect">
            <a:avLst/>
          </a:prstGeom>
          <a:noFill/>
        </p:spPr>
        <p:txBody>
          <a:bodyPr wrap="square" rtlCol="0">
            <a:spAutoFit/>
          </a:bodyPr>
          <a:lstStyle/>
          <a:p>
            <a:pPr marL="285750" indent="-285750">
              <a:buFont typeface="Arial" panose="020B0604020202020204" pitchFamily="34" charset="0"/>
              <a:buChar char="•"/>
            </a:pPr>
            <a:r>
              <a:rPr lang="en-US" dirty="0"/>
              <a:t>Map the labels for each .wav file as following</a:t>
            </a:r>
          </a:p>
          <a:p>
            <a:r>
              <a:rPr lang="en-US" b="0" dirty="0">
                <a:effectLst/>
                <a:latin typeface="+mj-lt"/>
              </a:rPr>
              <a:t>   	neutral		: 0</a:t>
            </a:r>
          </a:p>
          <a:p>
            <a:r>
              <a:rPr lang="en-US" b="0" dirty="0">
                <a:effectLst/>
                <a:latin typeface="+mj-lt"/>
              </a:rPr>
              <a:t>   	calm			: 1</a:t>
            </a:r>
          </a:p>
          <a:p>
            <a:r>
              <a:rPr lang="en-US" b="0" dirty="0">
                <a:effectLst/>
                <a:latin typeface="+mj-lt"/>
              </a:rPr>
              <a:t>  	happy		: 2 </a:t>
            </a:r>
          </a:p>
          <a:p>
            <a:r>
              <a:rPr lang="en-US" b="0" dirty="0">
                <a:effectLst/>
                <a:latin typeface="+mj-lt"/>
              </a:rPr>
              <a:t>   	sad			: 3</a:t>
            </a:r>
          </a:p>
          <a:p>
            <a:r>
              <a:rPr lang="en-US" dirty="0">
                <a:latin typeface="+mj-lt"/>
              </a:rPr>
              <a:t>   	</a:t>
            </a:r>
            <a:r>
              <a:rPr lang="en-US" b="0" dirty="0">
                <a:effectLst/>
                <a:latin typeface="+mj-lt"/>
              </a:rPr>
              <a:t>angry		: 4</a:t>
            </a:r>
          </a:p>
          <a:p>
            <a:r>
              <a:rPr lang="en-US" b="0" dirty="0">
                <a:effectLst/>
                <a:latin typeface="+mj-lt"/>
              </a:rPr>
              <a:t>   	fearful		: 5 </a:t>
            </a:r>
          </a:p>
          <a:p>
            <a:r>
              <a:rPr lang="en-US" b="0" dirty="0">
                <a:effectLst/>
                <a:latin typeface="+mj-lt"/>
              </a:rPr>
              <a:t>   	disgust		: 6</a:t>
            </a:r>
          </a:p>
          <a:p>
            <a:r>
              <a:rPr lang="en-US" b="0" dirty="0">
                <a:effectLst/>
                <a:latin typeface="+mj-lt"/>
              </a:rPr>
              <a:t>   	surprised		: 7</a:t>
            </a:r>
            <a:endParaRPr lang="en-US" dirty="0">
              <a:latin typeface="+mj-lt"/>
            </a:endParaRPr>
          </a:p>
          <a:p>
            <a:pPr marL="285750" indent="-285750">
              <a:spcBef>
                <a:spcPts val="1200"/>
              </a:spcBef>
              <a:buFont typeface="Arial" panose="020B0604020202020204" pitchFamily="34" charset="0"/>
              <a:buChar char="•"/>
            </a:pPr>
            <a:r>
              <a:rPr lang="en-US" dirty="0"/>
              <a:t>Maximum duration of 4.5 seconds is considered for calculating audio features e.g. MFCC, contrast etc.</a:t>
            </a:r>
          </a:p>
          <a:p>
            <a:pPr marL="285750" indent="-285750">
              <a:spcBef>
                <a:spcPts val="1200"/>
              </a:spcBef>
              <a:buFont typeface="Arial" panose="020B0604020202020204" pitchFamily="34" charset="0"/>
              <a:buChar char="•"/>
            </a:pPr>
            <a:r>
              <a:rPr lang="en-US" dirty="0"/>
              <a:t>Based on duration of 4.5 seconds, dimension of features along time axis is 194</a:t>
            </a:r>
          </a:p>
          <a:p>
            <a:pPr marL="285750" indent="-285750">
              <a:spcBef>
                <a:spcPts val="1200"/>
              </a:spcBef>
              <a:buFont typeface="Arial" panose="020B0604020202020204" pitchFamily="34" charset="0"/>
              <a:buChar char="•"/>
            </a:pPr>
            <a:r>
              <a:rPr lang="en-US" dirty="0"/>
              <a:t>Zero padding is done for features having less than 194 dimensions along time axis</a:t>
            </a:r>
          </a:p>
        </p:txBody>
      </p:sp>
      <p:pic>
        <p:nvPicPr>
          <p:cNvPr id="9" name="Picture 6">
            <a:extLst>
              <a:ext uri="{FF2B5EF4-FFF2-40B4-BE49-F238E27FC236}">
                <a16:creationId xmlns:a16="http://schemas.microsoft.com/office/drawing/2014/main" id="{4A896F81-0722-4B51-E3F6-F4FCAD996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828" y="1946871"/>
            <a:ext cx="4383483" cy="43834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744ECBF-C33E-69E4-AAEA-C445F4F03764}"/>
              </a:ext>
            </a:extLst>
          </p:cNvPr>
          <p:cNvSpPr txBox="1"/>
          <p:nvPr/>
        </p:nvSpPr>
        <p:spPr>
          <a:xfrm>
            <a:off x="9499022" y="972931"/>
            <a:ext cx="2596871" cy="1569660"/>
          </a:xfrm>
          <a:prstGeom prst="rect">
            <a:avLst/>
          </a:prstGeom>
          <a:noFill/>
        </p:spPr>
        <p:txBody>
          <a:bodyPr wrap="square">
            <a:spAutoFit/>
          </a:bodyPr>
          <a:lstStyle/>
          <a:p>
            <a:r>
              <a:rPr lang="en-US" sz="1600" dirty="0"/>
              <a:t>Duration of audio files: </a:t>
            </a:r>
          </a:p>
          <a:p>
            <a:r>
              <a:rPr lang="en-US" sz="1600" dirty="0"/>
              <a:t>Count	1440</a:t>
            </a:r>
          </a:p>
          <a:p>
            <a:r>
              <a:rPr lang="en-US" sz="1600" dirty="0"/>
              <a:t>Mean	3.70 seconds</a:t>
            </a:r>
          </a:p>
          <a:p>
            <a:r>
              <a:rPr lang="en-US" sz="1600" dirty="0"/>
              <a:t>Std	         0.34 seconds</a:t>
            </a:r>
          </a:p>
          <a:p>
            <a:r>
              <a:rPr lang="en-US" sz="1600" dirty="0"/>
              <a:t>Min	         2.94 seconds</a:t>
            </a:r>
          </a:p>
          <a:p>
            <a:r>
              <a:rPr lang="en-US" sz="1600" dirty="0"/>
              <a:t>Max	         5.27 seconds</a:t>
            </a:r>
          </a:p>
        </p:txBody>
      </p:sp>
      <p:cxnSp>
        <p:nvCxnSpPr>
          <p:cNvPr id="11" name="Straight Connector 10">
            <a:extLst>
              <a:ext uri="{FF2B5EF4-FFF2-40B4-BE49-F238E27FC236}">
                <a16:creationId xmlns:a16="http://schemas.microsoft.com/office/drawing/2014/main" id="{90673693-394F-D192-998C-6EC3CBF14D4D}"/>
              </a:ext>
            </a:extLst>
          </p:cNvPr>
          <p:cNvCxnSpPr/>
          <p:nvPr/>
        </p:nvCxnSpPr>
        <p:spPr>
          <a:xfrm flipV="1">
            <a:off x="10457041" y="3601070"/>
            <a:ext cx="0" cy="2130552"/>
          </a:xfrm>
          <a:prstGeom prst="line">
            <a:avLst/>
          </a:prstGeom>
          <a:ln w="28575">
            <a:solidFill>
              <a:schemeClr val="accent2"/>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1092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25B0E-08EE-5935-A6C6-C3ADC42A5B9E}"/>
              </a:ext>
            </a:extLst>
          </p:cNvPr>
          <p:cNvSpPr>
            <a:spLocks noGrp="1"/>
          </p:cNvSpPr>
          <p:nvPr>
            <p:ph type="dt" sz="half" idx="10"/>
          </p:nvPr>
        </p:nvSpPr>
        <p:spPr/>
        <p:txBody>
          <a:bodyPr/>
          <a:lstStyle/>
          <a:p>
            <a:r>
              <a:rPr lang="en-US"/>
              <a:t>Feb-2023</a:t>
            </a:r>
            <a:endParaRPr lang="en-IN" dirty="0"/>
          </a:p>
        </p:txBody>
      </p:sp>
      <p:sp>
        <p:nvSpPr>
          <p:cNvPr id="3" name="Footer Placeholder 2">
            <a:extLst>
              <a:ext uri="{FF2B5EF4-FFF2-40B4-BE49-F238E27FC236}">
                <a16:creationId xmlns:a16="http://schemas.microsoft.com/office/drawing/2014/main" id="{CB5E729E-3A54-BA9A-6F2C-551617E23960}"/>
              </a:ext>
            </a:extLst>
          </p:cNvPr>
          <p:cNvSpPr>
            <a:spLocks noGrp="1"/>
          </p:cNvSpPr>
          <p:nvPr>
            <p:ph type="ftr" sz="quarter" idx="11"/>
          </p:nvPr>
        </p:nvSpPr>
        <p:spPr/>
        <p:txBody>
          <a:bodyPr/>
          <a:lstStyle/>
          <a:p>
            <a:r>
              <a:rPr lang="en-US" sz="1200">
                <a:latin typeface="+mn-lt"/>
              </a:rPr>
              <a:t>Emotion Recognition From Speech and Beyond</a:t>
            </a:r>
            <a:endParaRPr lang="en-IN" dirty="0"/>
          </a:p>
        </p:txBody>
      </p:sp>
      <p:sp>
        <p:nvSpPr>
          <p:cNvPr id="4" name="Slide Number Placeholder 3">
            <a:extLst>
              <a:ext uri="{FF2B5EF4-FFF2-40B4-BE49-F238E27FC236}">
                <a16:creationId xmlns:a16="http://schemas.microsoft.com/office/drawing/2014/main" id="{FB947FFE-64C4-89B2-CC27-583E171EF557}"/>
              </a:ext>
            </a:extLst>
          </p:cNvPr>
          <p:cNvSpPr>
            <a:spLocks noGrp="1"/>
          </p:cNvSpPr>
          <p:nvPr>
            <p:ph type="sldNum" sz="quarter" idx="12"/>
          </p:nvPr>
        </p:nvSpPr>
        <p:spPr/>
        <p:txBody>
          <a:bodyPr/>
          <a:lstStyle/>
          <a:p>
            <a:fld id="{6FE2BA73-EE50-403B-BDFA-8B12D5BE1CFF}" type="slidenum">
              <a:rPr lang="en-IN" smtClean="0"/>
              <a:pPr/>
              <a:t>7</a:t>
            </a:fld>
            <a:endParaRPr lang="en-IN"/>
          </a:p>
        </p:txBody>
      </p:sp>
      <p:graphicFrame>
        <p:nvGraphicFramePr>
          <p:cNvPr id="7" name="Diagram 6">
            <a:extLst>
              <a:ext uri="{FF2B5EF4-FFF2-40B4-BE49-F238E27FC236}">
                <a16:creationId xmlns:a16="http://schemas.microsoft.com/office/drawing/2014/main" id="{BA0FA994-02C6-F5A9-39D8-9DA4859653AD}"/>
              </a:ext>
            </a:extLst>
          </p:cNvPr>
          <p:cNvGraphicFramePr/>
          <p:nvPr>
            <p:extLst>
              <p:ext uri="{D42A27DB-BD31-4B8C-83A1-F6EECF244321}">
                <p14:modId xmlns:p14="http://schemas.microsoft.com/office/powerpoint/2010/main" val="1899152226"/>
              </p:ext>
            </p:extLst>
          </p:nvPr>
        </p:nvGraphicFramePr>
        <p:xfrm>
          <a:off x="405354" y="1016000"/>
          <a:ext cx="11397006" cy="4809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E5798E9B-5217-582B-459D-9053F65FFDBB}"/>
              </a:ext>
            </a:extLst>
          </p:cNvPr>
          <p:cNvSpPr/>
          <p:nvPr/>
        </p:nvSpPr>
        <p:spPr>
          <a:xfrm>
            <a:off x="94103" y="0"/>
            <a:ext cx="10058400" cy="82813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Exploration of various Models</a:t>
            </a:r>
          </a:p>
        </p:txBody>
      </p:sp>
      <p:sp>
        <p:nvSpPr>
          <p:cNvPr id="5" name="TextBox 4">
            <a:extLst>
              <a:ext uri="{FF2B5EF4-FFF2-40B4-BE49-F238E27FC236}">
                <a16:creationId xmlns:a16="http://schemas.microsoft.com/office/drawing/2014/main" id="{5FF26ACF-FD80-3885-1084-DD1FFFE721C1}"/>
              </a:ext>
            </a:extLst>
          </p:cNvPr>
          <p:cNvSpPr txBox="1"/>
          <p:nvPr/>
        </p:nvSpPr>
        <p:spPr>
          <a:xfrm>
            <a:off x="764468" y="969439"/>
            <a:ext cx="1801906" cy="369332"/>
          </a:xfrm>
          <a:prstGeom prst="rect">
            <a:avLst/>
          </a:prstGeom>
          <a:noFill/>
        </p:spPr>
        <p:txBody>
          <a:bodyPr wrap="square" rtlCol="0">
            <a:spAutoFit/>
          </a:bodyPr>
          <a:lstStyle/>
          <a:p>
            <a:r>
              <a:rPr lang="en-US" dirty="0"/>
              <a:t>Experiment# 1</a:t>
            </a:r>
            <a:endParaRPr lang="en-IN" dirty="0"/>
          </a:p>
        </p:txBody>
      </p:sp>
      <p:sp>
        <p:nvSpPr>
          <p:cNvPr id="6" name="TextBox 5">
            <a:extLst>
              <a:ext uri="{FF2B5EF4-FFF2-40B4-BE49-F238E27FC236}">
                <a16:creationId xmlns:a16="http://schemas.microsoft.com/office/drawing/2014/main" id="{2ABACB2D-7C62-A521-8030-30F7F450F434}"/>
              </a:ext>
            </a:extLst>
          </p:cNvPr>
          <p:cNvSpPr txBox="1"/>
          <p:nvPr/>
        </p:nvSpPr>
        <p:spPr>
          <a:xfrm>
            <a:off x="3767645" y="969439"/>
            <a:ext cx="1801906" cy="369332"/>
          </a:xfrm>
          <a:prstGeom prst="rect">
            <a:avLst/>
          </a:prstGeom>
          <a:noFill/>
        </p:spPr>
        <p:txBody>
          <a:bodyPr wrap="square" rtlCol="0">
            <a:spAutoFit/>
          </a:bodyPr>
          <a:lstStyle/>
          <a:p>
            <a:r>
              <a:rPr lang="en-US" dirty="0"/>
              <a:t>Experiment# 2</a:t>
            </a:r>
            <a:endParaRPr lang="en-IN" dirty="0"/>
          </a:p>
        </p:txBody>
      </p:sp>
      <p:sp>
        <p:nvSpPr>
          <p:cNvPr id="9" name="TextBox 8">
            <a:extLst>
              <a:ext uri="{FF2B5EF4-FFF2-40B4-BE49-F238E27FC236}">
                <a16:creationId xmlns:a16="http://schemas.microsoft.com/office/drawing/2014/main" id="{D62F8A45-DA89-570C-BC15-6638E717456F}"/>
              </a:ext>
            </a:extLst>
          </p:cNvPr>
          <p:cNvSpPr txBox="1"/>
          <p:nvPr/>
        </p:nvSpPr>
        <p:spPr>
          <a:xfrm>
            <a:off x="6981563" y="969439"/>
            <a:ext cx="1801906" cy="369332"/>
          </a:xfrm>
          <a:prstGeom prst="rect">
            <a:avLst/>
          </a:prstGeom>
          <a:noFill/>
        </p:spPr>
        <p:txBody>
          <a:bodyPr wrap="square" rtlCol="0">
            <a:spAutoFit/>
          </a:bodyPr>
          <a:lstStyle/>
          <a:p>
            <a:r>
              <a:rPr lang="en-US" dirty="0"/>
              <a:t>Experiment# 3</a:t>
            </a:r>
            <a:endParaRPr lang="en-IN" dirty="0"/>
          </a:p>
        </p:txBody>
      </p:sp>
      <p:sp>
        <p:nvSpPr>
          <p:cNvPr id="10" name="TextBox 9">
            <a:extLst>
              <a:ext uri="{FF2B5EF4-FFF2-40B4-BE49-F238E27FC236}">
                <a16:creationId xmlns:a16="http://schemas.microsoft.com/office/drawing/2014/main" id="{0B5114CF-43CF-6380-1C77-6F76E03BA35E}"/>
              </a:ext>
            </a:extLst>
          </p:cNvPr>
          <p:cNvSpPr txBox="1"/>
          <p:nvPr/>
        </p:nvSpPr>
        <p:spPr>
          <a:xfrm>
            <a:off x="9984740" y="969439"/>
            <a:ext cx="1801906" cy="369332"/>
          </a:xfrm>
          <a:prstGeom prst="rect">
            <a:avLst/>
          </a:prstGeom>
          <a:noFill/>
        </p:spPr>
        <p:txBody>
          <a:bodyPr wrap="square" rtlCol="0">
            <a:spAutoFit/>
          </a:bodyPr>
          <a:lstStyle/>
          <a:p>
            <a:r>
              <a:rPr lang="en-US" dirty="0"/>
              <a:t>Experiment# 4</a:t>
            </a:r>
            <a:endParaRPr lang="en-IN" dirty="0"/>
          </a:p>
        </p:txBody>
      </p:sp>
      <p:sp>
        <p:nvSpPr>
          <p:cNvPr id="11" name="TextBox 10">
            <a:extLst>
              <a:ext uri="{FF2B5EF4-FFF2-40B4-BE49-F238E27FC236}">
                <a16:creationId xmlns:a16="http://schemas.microsoft.com/office/drawing/2014/main" id="{9B18AFE6-22CC-1EBF-846A-1C31D759127C}"/>
              </a:ext>
            </a:extLst>
          </p:cNvPr>
          <p:cNvSpPr txBox="1"/>
          <p:nvPr/>
        </p:nvSpPr>
        <p:spPr>
          <a:xfrm>
            <a:off x="764468" y="3524380"/>
            <a:ext cx="1801906" cy="369332"/>
          </a:xfrm>
          <a:prstGeom prst="rect">
            <a:avLst/>
          </a:prstGeom>
          <a:noFill/>
        </p:spPr>
        <p:txBody>
          <a:bodyPr wrap="square" rtlCol="0">
            <a:spAutoFit/>
          </a:bodyPr>
          <a:lstStyle/>
          <a:p>
            <a:r>
              <a:rPr lang="en-US" dirty="0"/>
              <a:t>Experiment# 8</a:t>
            </a:r>
            <a:endParaRPr lang="en-IN" dirty="0"/>
          </a:p>
        </p:txBody>
      </p:sp>
      <p:sp>
        <p:nvSpPr>
          <p:cNvPr id="12" name="TextBox 11">
            <a:extLst>
              <a:ext uri="{FF2B5EF4-FFF2-40B4-BE49-F238E27FC236}">
                <a16:creationId xmlns:a16="http://schemas.microsoft.com/office/drawing/2014/main" id="{01A15BDD-63B7-B3B6-CB53-0837A9AE76E9}"/>
              </a:ext>
            </a:extLst>
          </p:cNvPr>
          <p:cNvSpPr txBox="1"/>
          <p:nvPr/>
        </p:nvSpPr>
        <p:spPr>
          <a:xfrm>
            <a:off x="3767645" y="3524380"/>
            <a:ext cx="1801906" cy="369332"/>
          </a:xfrm>
          <a:prstGeom prst="rect">
            <a:avLst/>
          </a:prstGeom>
          <a:noFill/>
        </p:spPr>
        <p:txBody>
          <a:bodyPr wrap="square" rtlCol="0">
            <a:spAutoFit/>
          </a:bodyPr>
          <a:lstStyle/>
          <a:p>
            <a:r>
              <a:rPr lang="en-US" dirty="0"/>
              <a:t>Experiment# 7</a:t>
            </a:r>
            <a:endParaRPr lang="en-IN" dirty="0"/>
          </a:p>
        </p:txBody>
      </p:sp>
      <p:sp>
        <p:nvSpPr>
          <p:cNvPr id="13" name="TextBox 12">
            <a:extLst>
              <a:ext uri="{FF2B5EF4-FFF2-40B4-BE49-F238E27FC236}">
                <a16:creationId xmlns:a16="http://schemas.microsoft.com/office/drawing/2014/main" id="{F3E0577D-1AA5-ABEA-A963-E651887A93DE}"/>
              </a:ext>
            </a:extLst>
          </p:cNvPr>
          <p:cNvSpPr txBox="1"/>
          <p:nvPr/>
        </p:nvSpPr>
        <p:spPr>
          <a:xfrm>
            <a:off x="6770822" y="3524380"/>
            <a:ext cx="1801906" cy="369332"/>
          </a:xfrm>
          <a:prstGeom prst="rect">
            <a:avLst/>
          </a:prstGeom>
          <a:noFill/>
        </p:spPr>
        <p:txBody>
          <a:bodyPr wrap="square" rtlCol="0">
            <a:spAutoFit/>
          </a:bodyPr>
          <a:lstStyle/>
          <a:p>
            <a:r>
              <a:rPr lang="en-US" dirty="0"/>
              <a:t>Experiment# 6</a:t>
            </a:r>
            <a:endParaRPr lang="en-IN" dirty="0"/>
          </a:p>
        </p:txBody>
      </p:sp>
      <p:sp>
        <p:nvSpPr>
          <p:cNvPr id="14" name="TextBox 13">
            <a:extLst>
              <a:ext uri="{FF2B5EF4-FFF2-40B4-BE49-F238E27FC236}">
                <a16:creationId xmlns:a16="http://schemas.microsoft.com/office/drawing/2014/main" id="{79853F3F-2D51-44C8-E5D0-930F5D76DBC1}"/>
              </a:ext>
            </a:extLst>
          </p:cNvPr>
          <p:cNvSpPr txBox="1"/>
          <p:nvPr/>
        </p:nvSpPr>
        <p:spPr>
          <a:xfrm>
            <a:off x="9882915" y="3155048"/>
            <a:ext cx="1801906" cy="369332"/>
          </a:xfrm>
          <a:prstGeom prst="rect">
            <a:avLst/>
          </a:prstGeom>
          <a:noFill/>
        </p:spPr>
        <p:txBody>
          <a:bodyPr wrap="square" rtlCol="0">
            <a:spAutoFit/>
          </a:bodyPr>
          <a:lstStyle/>
          <a:p>
            <a:r>
              <a:rPr lang="en-US" dirty="0"/>
              <a:t>Experiment# 5</a:t>
            </a:r>
            <a:endParaRPr lang="en-IN" dirty="0"/>
          </a:p>
        </p:txBody>
      </p:sp>
    </p:spTree>
    <p:extLst>
      <p:ext uri="{BB962C8B-B14F-4D97-AF65-F5344CB8AC3E}">
        <p14:creationId xmlns:p14="http://schemas.microsoft.com/office/powerpoint/2010/main" val="35671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56A18-A536-9FCF-F3B5-735C03262930}"/>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9A3F864C-5BDB-79C1-2F6C-89587B6B4239}"/>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DB221979-E9CB-C07C-619C-66B9910DF197}"/>
              </a:ext>
            </a:extLst>
          </p:cNvPr>
          <p:cNvSpPr>
            <a:spLocks noGrp="1"/>
          </p:cNvSpPr>
          <p:nvPr>
            <p:ph type="sldNum" sz="quarter" idx="12"/>
          </p:nvPr>
        </p:nvSpPr>
        <p:spPr/>
        <p:txBody>
          <a:bodyPr/>
          <a:lstStyle/>
          <a:p>
            <a:fld id="{6FE2BA73-EE50-403B-BDFA-8B12D5BE1CFF}" type="slidenum">
              <a:rPr lang="en-IN" smtClean="0"/>
              <a:pPr/>
              <a:t>8</a:t>
            </a:fld>
            <a:endParaRPr lang="en-IN"/>
          </a:p>
        </p:txBody>
      </p:sp>
      <p:sp>
        <p:nvSpPr>
          <p:cNvPr id="6" name="TextBox 5">
            <a:extLst>
              <a:ext uri="{FF2B5EF4-FFF2-40B4-BE49-F238E27FC236}">
                <a16:creationId xmlns:a16="http://schemas.microsoft.com/office/drawing/2014/main" id="{AE85B020-D07E-7E27-EBB9-EA81179DF633}"/>
              </a:ext>
            </a:extLst>
          </p:cNvPr>
          <p:cNvSpPr txBox="1"/>
          <p:nvPr/>
        </p:nvSpPr>
        <p:spPr>
          <a:xfrm>
            <a:off x="1" y="5017023"/>
            <a:ext cx="12191999" cy="1323439"/>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Implementation of model from reference paper got only 35% validation accuracy after 100 epochs against 71.61% claimed in paper after 700 epochs</a:t>
            </a:r>
          </a:p>
          <a:p>
            <a:pPr marL="285750" indent="-285750">
              <a:buFont typeface="Arial" panose="020B0604020202020204" pitchFamily="34" charset="0"/>
              <a:buChar char="•"/>
            </a:pPr>
            <a:r>
              <a:rPr lang="en-US" sz="1600" dirty="0"/>
              <a:t>Various other networks e.g. CNNs including Conv1D and Conv2D, CNN Transformer, CNN Attention etc.</a:t>
            </a:r>
          </a:p>
          <a:p>
            <a:pPr marL="285750" indent="-285750">
              <a:buFont typeface="Arial" panose="020B0604020202020204" pitchFamily="34" charset="0"/>
              <a:buChar char="•"/>
            </a:pPr>
            <a:r>
              <a:rPr lang="en-US" sz="1600" dirty="0"/>
              <a:t>Out of 14 different models, maximum validation accuracy of 66% achieved with two models using 1) Conv1D and, 2)Conv2D and Transformer Encoder</a:t>
            </a:r>
          </a:p>
        </p:txBody>
      </p:sp>
      <p:pic>
        <p:nvPicPr>
          <p:cNvPr id="4098" name="Picture 2">
            <a:extLst>
              <a:ext uri="{FF2B5EF4-FFF2-40B4-BE49-F238E27FC236}">
                <a16:creationId xmlns:a16="http://schemas.microsoft.com/office/drawing/2014/main" id="{90C6BD3E-2012-3D22-DC6D-FE403DDCA2F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415" y="885032"/>
            <a:ext cx="6542202" cy="38563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7175EB5-D21F-3BA6-F8FF-96BA56C4E60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9301" y="899422"/>
            <a:ext cx="6387708" cy="385639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93E228A-F087-3ABD-C5FD-C2AA47EE4A6B}"/>
              </a:ext>
            </a:extLst>
          </p:cNvPr>
          <p:cNvSpPr/>
          <p:nvPr/>
        </p:nvSpPr>
        <p:spPr>
          <a:xfrm>
            <a:off x="94103" y="0"/>
            <a:ext cx="10058400" cy="828130"/>
          </a:xfrm>
          <a:prstGeom prst="rect">
            <a:avLst/>
          </a:prstGeom>
        </p:spPr>
        <p:txBody>
          <a:bodyPr vert="horz" lIns="91440" tIns="45720" rIns="91440" bIns="45720" rtlCol="0" anchor="b">
            <a:normAutofit fontScale="92500" lnSpcReduction="10000"/>
          </a:bodyPr>
          <a:lstStyle/>
          <a:p>
            <a:pPr defTabSz="914400">
              <a:lnSpc>
                <a:spcPct val="85000"/>
              </a:lnSpc>
              <a:spcBef>
                <a:spcPct val="0"/>
              </a:spcBef>
              <a:spcAft>
                <a:spcPts val="600"/>
              </a:spcAft>
            </a:pPr>
            <a:r>
              <a:rPr lang="en-US" sz="32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Exploration of various Models and their Performances Metrics</a:t>
            </a:r>
          </a:p>
        </p:txBody>
      </p:sp>
    </p:spTree>
    <p:extLst>
      <p:ext uri="{BB962C8B-B14F-4D97-AF65-F5344CB8AC3E}">
        <p14:creationId xmlns:p14="http://schemas.microsoft.com/office/powerpoint/2010/main" val="417823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474D6-8986-42D0-AF86-45868584C3FF}"/>
              </a:ext>
            </a:extLst>
          </p:cNvPr>
          <p:cNvSpPr>
            <a:spLocks noGrp="1"/>
          </p:cNvSpPr>
          <p:nvPr>
            <p:ph type="dt" sz="half" idx="10"/>
          </p:nvPr>
        </p:nvSpPr>
        <p:spPr/>
        <p:txBody>
          <a:bodyPr/>
          <a:lstStyle/>
          <a:p>
            <a:r>
              <a:rPr lang="en-US"/>
              <a:t>Feb-2023</a:t>
            </a:r>
            <a:endParaRPr lang="en-IN"/>
          </a:p>
        </p:txBody>
      </p:sp>
      <p:sp>
        <p:nvSpPr>
          <p:cNvPr id="3" name="Footer Placeholder 2">
            <a:extLst>
              <a:ext uri="{FF2B5EF4-FFF2-40B4-BE49-F238E27FC236}">
                <a16:creationId xmlns:a16="http://schemas.microsoft.com/office/drawing/2014/main" id="{17E69518-3A63-46D9-A6E0-0C5B31BD1B76}"/>
              </a:ext>
            </a:extLst>
          </p:cNvPr>
          <p:cNvSpPr>
            <a:spLocks noGrp="1"/>
          </p:cNvSpPr>
          <p:nvPr>
            <p:ph type="ftr" sz="quarter" idx="11"/>
          </p:nvPr>
        </p:nvSpPr>
        <p:spPr/>
        <p:txBody>
          <a:bodyPr/>
          <a:lstStyle/>
          <a:p>
            <a:r>
              <a:rPr lang="en-US"/>
              <a:t>Emotion Recognition From Speech and Beyond</a:t>
            </a:r>
            <a:endParaRPr lang="en-IN"/>
          </a:p>
        </p:txBody>
      </p:sp>
      <p:sp>
        <p:nvSpPr>
          <p:cNvPr id="4" name="Slide Number Placeholder 3">
            <a:extLst>
              <a:ext uri="{FF2B5EF4-FFF2-40B4-BE49-F238E27FC236}">
                <a16:creationId xmlns:a16="http://schemas.microsoft.com/office/drawing/2014/main" id="{BC4FB754-C28F-4E7B-9791-9EBE282D5FFA}"/>
              </a:ext>
            </a:extLst>
          </p:cNvPr>
          <p:cNvSpPr>
            <a:spLocks noGrp="1"/>
          </p:cNvSpPr>
          <p:nvPr>
            <p:ph type="sldNum" sz="quarter" idx="12"/>
          </p:nvPr>
        </p:nvSpPr>
        <p:spPr/>
        <p:txBody>
          <a:bodyPr/>
          <a:lstStyle/>
          <a:p>
            <a:fld id="{6FE2BA73-EE50-403B-BDFA-8B12D5BE1CFF}" type="slidenum">
              <a:rPr lang="en-IN" smtClean="0"/>
              <a:t>9</a:t>
            </a:fld>
            <a:endParaRPr lang="en-IN"/>
          </a:p>
        </p:txBody>
      </p:sp>
      <p:sp>
        <p:nvSpPr>
          <p:cNvPr id="8" name="Rectangle 7">
            <a:extLst>
              <a:ext uri="{FF2B5EF4-FFF2-40B4-BE49-F238E27FC236}">
                <a16:creationId xmlns:a16="http://schemas.microsoft.com/office/drawing/2014/main" id="{BE7B63AA-C017-44F1-95E1-FE3A34A5FD9C}"/>
              </a:ext>
            </a:extLst>
          </p:cNvPr>
          <p:cNvSpPr/>
          <p:nvPr/>
        </p:nvSpPr>
        <p:spPr>
          <a:xfrm>
            <a:off x="154305" y="-3486"/>
            <a:ext cx="10058400" cy="7706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Final Parametric Model</a:t>
            </a:r>
          </a:p>
        </p:txBody>
      </p:sp>
      <p:pic>
        <p:nvPicPr>
          <p:cNvPr id="14" name="Picture 13">
            <a:extLst>
              <a:ext uri="{FF2B5EF4-FFF2-40B4-BE49-F238E27FC236}">
                <a16:creationId xmlns:a16="http://schemas.microsoft.com/office/drawing/2014/main" id="{5A091611-4DB1-0B93-662C-A3B33BD9E747}"/>
              </a:ext>
            </a:extLst>
          </p:cNvPr>
          <p:cNvPicPr>
            <a:picLocks noChangeAspect="1"/>
          </p:cNvPicPr>
          <p:nvPr/>
        </p:nvPicPr>
        <p:blipFill>
          <a:blip r:embed="rId3"/>
          <a:stretch>
            <a:fillRect/>
          </a:stretch>
        </p:blipFill>
        <p:spPr>
          <a:xfrm>
            <a:off x="5512276" y="1222963"/>
            <a:ext cx="3460874" cy="3008298"/>
          </a:xfrm>
          <a:prstGeom prst="rect">
            <a:avLst/>
          </a:prstGeom>
        </p:spPr>
      </p:pic>
      <p:pic>
        <p:nvPicPr>
          <p:cNvPr id="2050" name="Picture 2">
            <a:extLst>
              <a:ext uri="{FF2B5EF4-FFF2-40B4-BE49-F238E27FC236}">
                <a16:creationId xmlns:a16="http://schemas.microsoft.com/office/drawing/2014/main" id="{E07B9164-EC05-D2F0-9206-0F2E82ECE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2391" y="941033"/>
            <a:ext cx="3228825" cy="52576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715D1D7-9947-AAE8-D607-BC4D8D2952C2}"/>
              </a:ext>
            </a:extLst>
          </p:cNvPr>
          <p:cNvPicPr>
            <a:picLocks noChangeAspect="1"/>
          </p:cNvPicPr>
          <p:nvPr/>
        </p:nvPicPr>
        <p:blipFill>
          <a:blip r:embed="rId5"/>
          <a:stretch>
            <a:fillRect/>
          </a:stretch>
        </p:blipFill>
        <p:spPr>
          <a:xfrm>
            <a:off x="140784" y="1279525"/>
            <a:ext cx="5288437" cy="1659623"/>
          </a:xfrm>
          <a:prstGeom prst="rect">
            <a:avLst/>
          </a:prstGeom>
        </p:spPr>
      </p:pic>
      <p:sp>
        <p:nvSpPr>
          <p:cNvPr id="19" name="TextBox 18">
            <a:extLst>
              <a:ext uri="{FF2B5EF4-FFF2-40B4-BE49-F238E27FC236}">
                <a16:creationId xmlns:a16="http://schemas.microsoft.com/office/drawing/2014/main" id="{89766732-23E9-B9DA-B9BA-5A627A7775F1}"/>
              </a:ext>
            </a:extLst>
          </p:cNvPr>
          <p:cNvSpPr txBox="1"/>
          <p:nvPr/>
        </p:nvSpPr>
        <p:spPr>
          <a:xfrm>
            <a:off x="1625065" y="857247"/>
            <a:ext cx="248532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Final Parametric Model</a:t>
            </a:r>
          </a:p>
        </p:txBody>
      </p:sp>
      <p:sp>
        <p:nvSpPr>
          <p:cNvPr id="20" name="TextBox 19">
            <a:extLst>
              <a:ext uri="{FF2B5EF4-FFF2-40B4-BE49-F238E27FC236}">
                <a16:creationId xmlns:a16="http://schemas.microsoft.com/office/drawing/2014/main" id="{2E67A563-5DE4-AAC8-5B44-79772D7B7825}"/>
              </a:ext>
            </a:extLst>
          </p:cNvPr>
          <p:cNvSpPr txBox="1"/>
          <p:nvPr/>
        </p:nvSpPr>
        <p:spPr>
          <a:xfrm>
            <a:off x="6073059" y="857247"/>
            <a:ext cx="2485326" cy="3693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dirty="0"/>
              <a:t>Model Summary</a:t>
            </a:r>
          </a:p>
        </p:txBody>
      </p:sp>
      <p:sp>
        <p:nvSpPr>
          <p:cNvPr id="21" name="TextBox 20">
            <a:extLst>
              <a:ext uri="{FF2B5EF4-FFF2-40B4-BE49-F238E27FC236}">
                <a16:creationId xmlns:a16="http://schemas.microsoft.com/office/drawing/2014/main" id="{90F82652-3A55-F67C-1228-E801EB3EFEA0}"/>
              </a:ext>
            </a:extLst>
          </p:cNvPr>
          <p:cNvSpPr txBox="1"/>
          <p:nvPr/>
        </p:nvSpPr>
        <p:spPr>
          <a:xfrm>
            <a:off x="2" y="5503970"/>
            <a:ext cx="9436230" cy="830997"/>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Parametric model of 8 layers was built using Keras Sequential function </a:t>
            </a:r>
          </a:p>
          <a:p>
            <a:pPr marL="285750" indent="-285750">
              <a:buFont typeface="Arial" panose="020B0604020202020204" pitchFamily="34" charset="0"/>
              <a:buChar char="•"/>
            </a:pPr>
            <a:r>
              <a:rPr lang="en-US" sz="1600" dirty="0" err="1"/>
              <a:t>TimeDistributed</a:t>
            </a:r>
            <a:r>
              <a:rPr lang="en-US" sz="1600" dirty="0"/>
              <a:t> function is used to apply same instance of Conv1D, </a:t>
            </a:r>
            <a:r>
              <a:rPr lang="en-US" sz="1600" dirty="0" err="1"/>
              <a:t>BatchNormalization</a:t>
            </a:r>
            <a:r>
              <a:rPr lang="en-US" sz="1600" dirty="0"/>
              <a:t> and Flatten functions to each of the 194 timesteps. </a:t>
            </a:r>
            <a:r>
              <a:rPr lang="en-US" sz="1600" b="1" dirty="0"/>
              <a:t>The same set of weights are used at each timestamp.</a:t>
            </a:r>
          </a:p>
        </p:txBody>
      </p:sp>
      <p:pic>
        <p:nvPicPr>
          <p:cNvPr id="2056" name="Picture 8">
            <a:extLst>
              <a:ext uri="{FF2B5EF4-FFF2-40B4-BE49-F238E27FC236}">
                <a16:creationId xmlns:a16="http://schemas.microsoft.com/office/drawing/2014/main" id="{5457A3AA-E6EA-F506-03BC-C2B4D0ECD3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6" y="2997200"/>
            <a:ext cx="2864784" cy="247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831195"/>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4528</TotalTime>
  <Words>1967</Words>
  <Application>Microsoft Office PowerPoint</Application>
  <PresentationFormat>Widescreen</PresentationFormat>
  <Paragraphs>442</Paragraphs>
  <Slides>19</Slides>
  <Notes>4</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BOKEK A+ Gulliver RM</vt:lpstr>
      <vt:lpstr>BOKFE B+ Gulliver IT</vt:lpstr>
      <vt:lpstr>BOKFF B+ Gulliver SC Os F</vt:lpstr>
      <vt:lpstr>Calibri</vt:lpstr>
      <vt:lpstr>Calibri Light</vt:lpstr>
      <vt:lpstr>Courier New</vt:lpstr>
      <vt:lpstr>Open Sans Semibold</vt:lpstr>
      <vt:lpstr>Roboto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Tenneco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 Patil</dc:creator>
  <cp:lastModifiedBy>Balaji Raghavan</cp:lastModifiedBy>
  <cp:revision>331</cp:revision>
  <dcterms:created xsi:type="dcterms:W3CDTF">2021-03-15T12:51:10Z</dcterms:created>
  <dcterms:modified xsi:type="dcterms:W3CDTF">2023-02-12T13:40:02Z</dcterms:modified>
</cp:coreProperties>
</file>